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xml" ContentType="application/inkml+xml"/>
  <Override PartName="/ppt/ink/ink20.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xml" ContentType="application/inkml+xml"/>
  <Override PartName="/ppt/ink/ink30.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xml" ContentType="application/inkml+xml"/>
  <Override PartName="/ppt/ink/ink40.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media/image437.pdf" ContentType="application/pdf"/>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2" r:id="rId3"/>
  </p:sldMasterIdLst>
  <p:notesMasterIdLst>
    <p:notesMasterId r:id="rId5"/>
  </p:notesMasterIdLst>
  <p:sldIdLst>
    <p:sldId id="256" r:id="rId4"/>
    <p:sldId id="1398" r:id="rId6"/>
    <p:sldId id="1400" r:id="rId7"/>
    <p:sldId id="1401" r:id="rId8"/>
    <p:sldId id="1402" r:id="rId9"/>
    <p:sldId id="1403" r:id="rId10"/>
    <p:sldId id="1404" r:id="rId11"/>
    <p:sldId id="1405" r:id="rId12"/>
    <p:sldId id="1406" r:id="rId13"/>
    <p:sldId id="1407" r:id="rId14"/>
    <p:sldId id="1408" r:id="rId15"/>
    <p:sldId id="1409" r:id="rId16"/>
    <p:sldId id="1411" r:id="rId17"/>
    <p:sldId id="1412" r:id="rId18"/>
    <p:sldId id="1413" r:id="rId19"/>
    <p:sldId id="1414" r:id="rId20"/>
    <p:sldId id="1415" r:id="rId21"/>
    <p:sldId id="1416" r:id="rId22"/>
    <p:sldId id="1417" r:id="rId23"/>
    <p:sldId id="1418" r:id="rId24"/>
    <p:sldId id="1419" r:id="rId25"/>
    <p:sldId id="1420" r:id="rId26"/>
    <p:sldId id="1423" r:id="rId27"/>
    <p:sldId id="1422" r:id="rId28"/>
    <p:sldId id="1424" r:id="rId29"/>
    <p:sldId id="1425" r:id="rId30"/>
    <p:sldId id="1426" r:id="rId31"/>
    <p:sldId id="1427" r:id="rId32"/>
    <p:sldId id="1428" r:id="rId33"/>
    <p:sldId id="1490" r:id="rId34"/>
    <p:sldId id="1429" r:id="rId35"/>
    <p:sldId id="1430" r:id="rId36"/>
    <p:sldId id="1449" r:id="rId37"/>
    <p:sldId id="1448" r:id="rId38"/>
    <p:sldId id="1480" r:id="rId39"/>
    <p:sldId id="1481" r:id="rId40"/>
    <p:sldId id="1482" r:id="rId41"/>
    <p:sldId id="1483" r:id="rId42"/>
    <p:sldId id="1484" r:id="rId43"/>
    <p:sldId id="1485" r:id="rId44"/>
    <p:sldId id="1450" r:id="rId45"/>
    <p:sldId id="1451" r:id="rId46"/>
    <p:sldId id="1486" r:id="rId47"/>
    <p:sldId id="1487" r:id="rId48"/>
    <p:sldId id="1488" r:id="rId49"/>
    <p:sldId id="1489" r:id="rId50"/>
    <p:sldId id="1534" r:id="rId51"/>
    <p:sldId id="1433" r:id="rId52"/>
    <p:sldId id="1443" r:id="rId53"/>
    <p:sldId id="1434" r:id="rId54"/>
    <p:sldId id="1435" r:id="rId55"/>
    <p:sldId id="1436" r:id="rId56"/>
    <p:sldId id="1445" r:id="rId57"/>
    <p:sldId id="1542" r:id="rId58"/>
    <p:sldId id="1447" r:id="rId59"/>
    <p:sldId id="1539" r:id="rId60"/>
    <p:sldId id="1446" r:id="rId61"/>
    <p:sldId id="1452" r:id="rId62"/>
    <p:sldId id="1453" r:id="rId63"/>
    <p:sldId id="1456" r:id="rId64"/>
    <p:sldId id="1454" r:id="rId65"/>
    <p:sldId id="1541" r:id="rId66"/>
    <p:sldId id="1460" r:id="rId67"/>
    <p:sldId id="1461" r:id="rId68"/>
    <p:sldId id="1457" r:id="rId69"/>
    <p:sldId id="1458" r:id="rId70"/>
    <p:sldId id="1459" r:id="rId71"/>
    <p:sldId id="1463" r:id="rId72"/>
    <p:sldId id="1464" r:id="rId73"/>
    <p:sldId id="1465" r:id="rId74"/>
    <p:sldId id="1538" r:id="rId75"/>
    <p:sldId id="1491" r:id="rId76"/>
    <p:sldId id="1545" r:id="rId77"/>
    <p:sldId id="1546" r:id="rId78"/>
    <p:sldId id="1547" r:id="rId79"/>
    <p:sldId id="1543" r:id="rId80"/>
    <p:sldId id="1544" r:id="rId81"/>
    <p:sldId id="1548" r:id="rId82"/>
    <p:sldId id="1549" r:id="rId83"/>
    <p:sldId id="1550" r:id="rId84"/>
    <p:sldId id="1410" r:id="rId85"/>
  </p:sldIdLst>
  <p:sldSz cx="12192000" cy="6858000"/>
  <p:notesSz cx="6858000" cy="9144000"/>
  <p:defaultTextStyle>
    <a:defPPr>
      <a:defRPr lang="zh-S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6A0D64B-C1F9-A04A-B54A-EE3C6FE1833C}">
          <p14:sldIdLst>
            <p14:sldId id="256"/>
            <p14:sldId id="1398"/>
            <p14:sldId id="1400"/>
            <p14:sldId id="1401"/>
            <p14:sldId id="1402"/>
            <p14:sldId id="1403"/>
            <p14:sldId id="1404"/>
            <p14:sldId id="1405"/>
            <p14:sldId id="1406"/>
            <p14:sldId id="1407"/>
            <p14:sldId id="1408"/>
            <p14:sldId id="1409"/>
            <p14:sldId id="1411"/>
            <p14:sldId id="1412"/>
            <p14:sldId id="1413"/>
            <p14:sldId id="1414"/>
            <p14:sldId id="1415"/>
            <p14:sldId id="1416"/>
            <p14:sldId id="1417"/>
            <p14:sldId id="1418"/>
            <p14:sldId id="1419"/>
            <p14:sldId id="1420"/>
            <p14:sldId id="1423"/>
            <p14:sldId id="1422"/>
            <p14:sldId id="1424"/>
            <p14:sldId id="1425"/>
            <p14:sldId id="1426"/>
            <p14:sldId id="1427"/>
            <p14:sldId id="1428"/>
            <p14:sldId id="1490"/>
            <p14:sldId id="1429"/>
            <p14:sldId id="1430"/>
            <p14:sldId id="1449"/>
            <p14:sldId id="1448"/>
            <p14:sldId id="1480"/>
            <p14:sldId id="1481"/>
            <p14:sldId id="1482"/>
            <p14:sldId id="1483"/>
            <p14:sldId id="1484"/>
            <p14:sldId id="1485"/>
            <p14:sldId id="1450"/>
            <p14:sldId id="1451"/>
            <p14:sldId id="1486"/>
            <p14:sldId id="1487"/>
            <p14:sldId id="1488"/>
            <p14:sldId id="1489"/>
            <p14:sldId id="1534"/>
            <p14:sldId id="1433"/>
            <p14:sldId id="1443"/>
            <p14:sldId id="1434"/>
            <p14:sldId id="1435"/>
            <p14:sldId id="1436"/>
            <p14:sldId id="1445"/>
            <p14:sldId id="1542"/>
            <p14:sldId id="1447"/>
            <p14:sldId id="1446"/>
            <p14:sldId id="1452"/>
            <p14:sldId id="1453"/>
            <p14:sldId id="1456"/>
            <p14:sldId id="1454"/>
            <p14:sldId id="1541"/>
            <p14:sldId id="1457"/>
            <p14:sldId id="1458"/>
            <p14:sldId id="1459"/>
            <p14:sldId id="1538"/>
            <p14:sldId id="1491"/>
            <p14:sldId id="1545"/>
            <p14:sldId id="1546"/>
            <p14:sldId id="1547"/>
            <p14:sldId id="1543"/>
            <p14:sldId id="1544"/>
            <p14:sldId id="1548"/>
            <p14:sldId id="1549"/>
            <p14:sldId id="1550"/>
            <p14:sldId id="1410"/>
            <p14:sldId id="1539"/>
            <p14:sldId id="1460"/>
            <p14:sldId id="1461"/>
            <p14:sldId id="1463"/>
            <p14:sldId id="1464"/>
            <p14:sldId id="146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31"/>
    <p:restoredTop sz="96327"/>
  </p:normalViewPr>
  <p:slideViewPr>
    <p:cSldViewPr snapToGrid="0" snapToObjects="1">
      <p:cViewPr varScale="1">
        <p:scale>
          <a:sx n="105" d="100"/>
          <a:sy n="105" d="100"/>
        </p:scale>
        <p:origin x="192" y="5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8" Type="http://schemas.openxmlformats.org/officeDocument/2006/relationships/tableStyles" Target="tableStyles.xml"/><Relationship Id="rId87" Type="http://schemas.openxmlformats.org/officeDocument/2006/relationships/viewProps" Target="viewProps.xml"/><Relationship Id="rId86" Type="http://schemas.openxmlformats.org/officeDocument/2006/relationships/presProps" Target="presProps.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470 595,'5'5,"-1"-3,1 0,1 1,1 0,3 0,1 1,-1-2,-1-1,2 1,-1 0,2-1,-1 0,0-1,0 0,1 0,-1-1,-1 1,1-1,-1 0,-1-1,3-1,0 1,-2 0,0 0,-2 0,-3 0,1 0,-1-1,0 0,0 0,0 1,-1-1,0 1,0 0,0 0,-1-1,0 0,0-2,-2 1,-1 0,0 0,0 0,-1 1,0 0,-2 0,0 0,-1 1,-1 0,-1 1,0-1,-2 1,0 0,0 0,-3 0,0-1,-1 1,-1 0,1 1,3-1,-1 1,0-1,1 1,-2 0,1 0,2 0,-5 0,1 0,2 0,0 0,1 0,2 0,0 0,0 1,1 0,2-1,-1 1,1-1,-1 1,1 0,-1 0,-1 0,1 1,1 0,1 0,0 0,0 1,1 0,-1 1,2 0,0-1,1 0,0 1,0-1,0 0,1 1,0-1,1 1,0 0,0-1,1 0,0-1,2 1,0-1,-2-1</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700 937,'4'1,"2"-1,2 0,-2 0,2 0,5 0,-2 0,-1 0,-5 0</inkml:trace>
</inkml:ink>
</file>

<file path=ppt/ink/ink1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836 611,'-4'3,"1"-1,0 0,-1 0,-1 0,1 0,0 0,-1-1,0 0,-2 1,0-1,-1 0,-1 0,0-1,2 1,-1-1,-1 1,0-1,1 0,-1 1,2-1,-1 0,0 0,3 0,0 0,-1 0,1 0,0 0,1 0,-1 0,2-1,0 1,-1 0,-1-1,1 0,0 1,0-1,0 0,-1 0,-1 0,2-1,-1 0,-2 0,1 0,0 0,0 1,1-1,0 0,0 1,0-1,1 0,0 0,0 1,1-1,4 6,1-1,2 2,-1-2,0 0,-3-6,-1 0,0 0,0 0,-1 0,1 0,1 0,5 2,1 1,1 0,0 0,-1-1,-3 1</inkml:trace>
</inkml:ink>
</file>

<file path=ppt/ink/ink1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430 190,'3'0,"1"0,2-1,0 1,-1-1,2 1,0 0,0 0,2 0,1 1,-2-1,1 0,-1 0,-1 0,3 0,0 0,-1 0,6 0,-1 0,0-1,1 1,0-1,-3 1,5 0,0 0,-2-1,1 1,1 1,-4-1,4 1,1 0,-5 0,1 0,0 1,0-1,5 1,1-1,-2 1,8-1,-4 0,-11 0,-1-1,0 1,-5-1,0 0,-2 0,1 0,0 0,1 0,-1 0,-1 0,-15 4,2-4,28-2,-3 0,-4 1,-4 1,-2 0,4 0,3 0,-1 0,-2 0,1 0,-2 0,1 0,0 0,3 0,1 0,0 0,2 0,-4 0,1 0,1 0,3 0,-3 0,2 0,-4-1,0 1,0-1,-1 1,0 0,-3 0,-2 0</inkml:trace>
</inkml:ink>
</file>

<file path=ppt/ink/ink1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1068 489,'4'1,"0"-1,0 0,0 0,0 0,-1 0,1 0,0-1,1 0,-2 0,1 0,1 0,-1 0,-1 0,1-1,0-2,-4 0,0 1,0 0,-1-2,-3 0,1 2,0 1,-1 0,0 0,-1 0,0 1,0 1,1 0,-1 0,-1 0,2 0,-1 1,1 0,0 0,-1 3,1 0,-1 2,1 0,1-1,2-1,1 0,1 0,2-2</inkml:trace>
</inkml:ink>
</file>

<file path=ppt/ink/ink1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775 710,'5'2,"5"-1,4 0,5-2,-6 1,-2-1,-5-1,-1-3,-2 1,0-1,0-1,0 0,-2 1,-1-1,0 2,-1 1,0 0,-4-2,0 3,0-1,-1 1,-1 0,-2 0,3 1,-1 0,2 1,1 0,0 0,-1 0,0 0,1 1,0 0,0 0,0 1,0 0,-1 3,2-1,0 2,3-1,1-1,1 2,2 1,2-1,1 2,-2-3,-1-1,1 1,0-2,0 0</inkml:trace>
</inkml:ink>
</file>

<file path=ppt/ink/ink1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231 547,'5'0,"19"2,-9-2,-5 0,12 0,-9 0,-8 0,13 1,-12-1,4 0,-3 0,-4 0</inkml:trace>
</inkml:ink>
</file>

<file path=ppt/ink/ink1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856 656,'4'5,"0"-2,3 3,1 0,-3-1,-1-2,1-6,2-4,3-3,-2 2,2-1,-2 2,-3 2,-2 1</inkml:trace>
</inkml:ink>
</file>

<file path=ppt/ink/ink1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1299 455,'-5'3,"0"0,-2 2,-2 2,-4 3,1 0,3-2,2-2,4-2,2-8,1 0</inkml:trace>
</inkml:ink>
</file>

<file path=ppt/ink/ink1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1251 449,'2'3,"0"1,3 1,0-1,3 3,1 2,0-3,-1 0,-4-3,-1-2</inkml:trace>
</inkml:ink>
</file>

<file path=ppt/ink/ink1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413 589,'3'-2,"1"0,5-2,-1 1,-3 0,-1 0,-1 1,-2-1,0 0</inkml:trace>
</inkml:ink>
</file>

<file path=ppt/ink/ink1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447 548,'4'0,"-1"2,1 1,-1-1,0-1,-4 2,0 1,0-1,0 0,0 0,0 0,-1 0,1 0,0 1,0-1</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846 936,'7'-1,"7"-1,3 0,7 1,-1 0,-5 1,1 0,-5 0,-4 0,0-1,1 1,-3-1,-1 1,-4 0</inkml:trace>
</inkml:ink>
</file>

<file path=ppt/ink/ink1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461 558,'-5'0,"1"1,0-1,-1 0,1 1,0-1,1 0</inkml:trace>
</inkml:ink>
</file>

<file path=ppt/ink/ink1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1791 821,'-5'-2,"-3"-1,-2 0,2 1,0-2,2 2,2-1,-1 1,1-1,0 1,6 7,2 0,0-1,-2 0,0-1</inkml:trace>
</inkml:ink>
</file>

<file path=ppt/ink/ink1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1742 796,'6'0,"3"-1,1-1,-4 2,-2-1</inkml:trace>
</inkml:ink>
</file>

<file path=ppt/ink/ink1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498 586,'3'0,"0"0,2 0,-1 0,0 0,-1 0,2 0,-1 0,-1 0,0-1,0 1,0 0,1 0,-1 0,1 0,-1 0,0 0,2 0,-1 0,-1 0,0 0,0 0,0-1,0 1,0 0,0-1,0 1,-9 1,2-1,-2 0,1 0,1 0,1 0,-2 0,2 0,0 0,0 0,-1 0,0 0,1 0,-1 0,1 0,0 0,-1 0,1 0,0 0,0 0,0 0,0 0,0 0,0 1,0-1,0 0</inkml:trace>
</inkml:ink>
</file>

<file path=ppt/ink/ink1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1617 838,'4'0,"-1"0,0-1,0 1,1 0,-1-1,0 1,0 0,0 0,1 0,0 0,-1 0,0 0,0 0,0 0,0 0,2 0,0 0,-2 0,1 0,-1 0,0 0,0 0,0-1</inkml:trace>
</inkml:ink>
</file>

<file path=ppt/ink/ink1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233 650,'1'3,"-1"3,0-1,0-1,1-1,-1 1,0-1,0 0,1 2,-1-2,0 1,0-1,0 0,0 1,1 0,-1 2,0-1,0 1,-1-2,1 0,0 2,0 0,0 0,0 4,0 0,1 0,-1 1,0 0,0-4,0 3,0-1,0-3,0 1,0 0,0-1,0 1,0 2,0-1,1 2,-1 0,1-1,0 1,0 1,-1-1,0 1,-1-1,0-4,0-2,1-1</inkml:trace>
</inkml:ink>
</file>

<file path=ppt/ink/ink1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223 959,'3'4,"3"1,-1-2,-2 0,0-4,-2-2,2-1,0 2,1-3,-3 2,2-1</inkml:trace>
</inkml:ink>
</file>

<file path=ppt/ink/ink1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181 612,'-5'-3,"1"2,-1 1,1 0,1 0,0 1,-2 3,2 3,3-4,1 0,2-2,0-2,0-1,1-2,-2 1,1-2,-2 2,0 0,0 0,0 0,0-1,0 1,-1 0,-3 7,2-1,-2 2,1 0,1 0,1-2,0 0,4-3,-1-1,0 2</inkml:trace>
</inkml:ink>
</file>

<file path=ppt/ink/ink1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199 608,'-2'-3,"-1"2,-1 1,0 1,0 1,-1 3,3-2,1 1,2-1,2-2,1-2,0 0,0-2,-2 0,0 0,0 0,-3 6,-1 0,2 1,2-1,1-3,-1-3</inkml:trace>
</inkml:ink>
</file>

<file path=ppt/ink/ink1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220 594,'-2'3,"1"0,0 0,-2 1,2-1,0 1,1-1,2 0,1-2,0-2,0-1</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210 1004,'5'0,"7"-1,13 2,-2-1,3 0,-6 0,-6 0,-2 0,-5 0,-3 0,0 0,-1 0,2 0,1 0,-1 0,3 0,3 0,1 0,4 0,0 0,-6 0,-1-1,0 1,-3 0,2 0,-1 0,-1 0,0-1,-1 1,-1 0,0 0</inkml:trace>
</inkml:ink>
</file>

<file path=ppt/ink/ink1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193 606,'4'0,"0"0,0 0,0 0,-1 0,2 0,-1 1,-1-1,0 0,0 0</inkml:trace>
</inkml:ink>
</file>

<file path=ppt/ink/ink1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244 610,'1'-3,"-4"1,0 2,-1 1,1 1,0 1,1 1,2-1,3-1,0-2,0-1,0 0,0-1,-1-2,0 1,-4 6,2 0,2 2,0-2,1 0</inkml:trace>
</inkml:ink>
</file>

<file path=ppt/ink/ink1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279 653,'0'5,"0"0,0 1,0 1,0-2,0-2,1-7,1 1,-1 0,0 0,-1 0,1 0,3 3,4 0,-1-1,-4 1,-3-5,0 2,0 0,0-1,-3 11,2-1,1 2,-1-1,2-4,-1 0,0 1,1-1</inkml:trace>
</inkml:ink>
</file>

<file path=ppt/ink/ink1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297 931,'-1'4,"0"0,-1 1,1 3,0 0,0-1,1 0,-1-2,1 0,0 0,0-1,4-5,2 1,2-1,0 1,-3 0,-2 0</inkml:trace>
</inkml:ink>
</file>

<file path=ppt/ink/ink1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1322 1026,'1'-3,"0"0,0-1,-1-1,1-2,-1 0,0 1,0 0,0 0,0-1,0 0,0 0,0 2,0-2,0 0,0 0,0-3,1 3,-1 2,0-10,0 5,1 0,-1-2,0 2,-1-1,1 1,0 2,0-2,0-1,0 1,-1-2,0 0,0 1,0-5,1-1,-1 2,-1-2,1 3,-1 5,2 3,-1 9,1 0,0 1,0 0,0 0,0 0,0 0,0-1,-1 1,3-8,-1 1,0 0,0 0,-1-1,0 1,0-1,0 1,0 0,1 8,3 0,-1 0,0 1,1-1,-2-2</inkml:trace>
</inkml:ink>
</file>

<file path=ppt/ink/ink1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1360 999,'-4'5,"1"0,0 0,-1 2,1-2,0 1,1-2,1-1,0 0,5-3,1 0,2 0,0 0,-1 0,-1 0</inkml:trace>
</inkml:ink>
</file>

<file path=ppt/ink/ink1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1370 685,'-1'5,"1"2,-1 2,1 1,0-2,0-4,0-1,2-6</inkml:trace>
</inkml:ink>
</file>

<file path=ppt/ink/ink1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1372 718,'4'-2,"-1"2,2-1,-2 1,1 0,-1-1,-3-2,0 0,-1 0</inkml:trace>
</inkml:ink>
</file>

<file path=ppt/ink/ink1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1391 687,'0'4,"0"1,0 4,1 1,0-3,0 0,1-2,-2-2,1 1,-1-1</inkml:trace>
</inkml:ink>
</file>

<file path=ppt/ink/ink1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144 631,'4'0,"6"1,3 0,0-1,-4-1,-1 1,1 0,-2 0,0 0,-1-1,-1 1,0-1,0 0,-1 0,1 0,-1 0,0-1,-1 0,1-3,-4 1,-1 1,-1-1,-2 0,-2 1,-2-2,-3 1,3 0,-3 1,2-1,4 3,0-1,1 2,1-1,-2 1,2 0,-2 0,2 0,0 1,0 0,0 0,-2 3,2-1,1 1,0 1,1 0,1 0,0 0,1-1,-1 0,0 1,0-1,0 0,1-1,1 1</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1392 765,'6'0,"2"-1,4 1,2 0,-4 0,-1 0,-2 0,-1 0,1 0,-1 0,-1 0,1 0,1 1,1-1,-1 0,-3 0,-1 0,1 0,0-1,-1 1,1 0,1-1,-2 1,0 0,0 0</inkml:trace>
</inkml:ink>
</file>

<file path=ppt/ink/ink1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158 712,'3'0,"2"0,2-1,6 1,3-1,-1 0,-4 0,-3 1,0 0,0-1,-1 1,3 0,-1 0,-3-1,-1 1,-1 0,0 0,2 0,3-1,-2 1,-1 0,-3-1,0 1,1 0,-1 0,0 0,1-1,-1 1,0 0,-5 3</inkml:trace>
</inkml:ink>
</file>

<file path=ppt/ink/ink1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172 752,'4'0,"3"-1,5 0,-2 1,-1-1,1 1,0 0,3 0,-1 1,-2-1,-1 0,0 0,1 0,0 0,-1 0,-1 0,0 0,-2-1</inkml:trace>
</inkml:ink>
</file>

<file path=ppt/ink/ink1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188 720,'-3'-2,"0"2,-1-1,0 1,1 0,-1 0,-1 0,2 0,0 2,0 1,0 2,3-2,0 1,0 0,2-1,0 0,2 0,0-1,2 0,1-1,3 0,-1-1,1 0,1 0,-2-2,-3 1,-1-1,-1 0,-2-1,1-1,-1-1,-1 2,-1-1,-3 0,-1 2,-1 0,-3-1,1 1,2 2,0-1,-1 1,2 0,0 0,1 0,0 0,-1 0,-1 0,0 0,0 0,0 1,2-1,-1 1,2 2,5-1,1 0</inkml:trace>
</inkml:ink>
</file>

<file path=ppt/ink/ink1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193 740,'-4'-3,"1"2,0-1,-1 3,2 2,4 0,3-1,-2-1,0-1,1-1,0-3,-3 1,1-2,-1 1,-1 1,0 0,0 0,0 0,0 0,0 0,-2 7,2 1,0 0,1-1,-1 0,1-1,0 0,2-2,0-2</inkml:trace>
</inkml:ink>
</file>

<file path=ppt/ink/ink1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160 718,'-4'0,"0"0,0 0,-1 0,0 0,0 0,2 0,-1 0,1 0,0 0,1 3,2 1,1 1,-1 0,1-1,-1-1,1 0,-1 0,4-2,-1-1,2 1,-1-1,-1 0,0 0,0-1,0-2,-1-2,-1 2,-1-1,0 0,0 1,-1 0,0 9,3 2,3 3</inkml:trace>
</inkml:ink>
</file>

<file path=ppt/ink/ink1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131 801,'6'0,"5"0,6 0,5 0,0 1,-6 0,-2-1,-3 0,0 0,-1 0,-1-1,-3 1,0 0,0 0,-1 0,1 0,4 0,1-1,2 1,-3 0,-4 0,-3-1,-13 1,-14-2</inkml:trace>
</inkml:ink>
</file>

<file path=ppt/ink/ink1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234 754,'0'3,"0"2,1-2,-1 1,0 0,0-1,-2 1,1 0,-2-2,-1 0,-1-2,0 1,-2-1,0 0,1 0,2 0,1 0,-2 0,2 0,0 0,0 0,-1 0,1-1,-1 1,2-3,3-2,-1 0,0 1,1 0,1 1,1 0,2-1,-2 2,1 0,-7 1</inkml:trace>
</inkml:ink>
</file>

<file path=ppt/ink/ink1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163 751,'-5'1,"0"-1,2 1,0-1,0 0,0 0,0 1,0 0,0-1,3 3,1 2,1-2,-1 0,1 1,-1 1,0-1,0-1,4-1,-1-1,1-1,-1 0,-5-3</inkml:trace>
</inkml:ink>
</file>

<file path=ppt/ink/ink1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141 755,'-3'1,"-2"-1,-2 0,-3 0,2 1,5-1,0 0,0 0,1 4,2 0,1 0,-1 0,0-1,0 0,0 1,2-1,1-2,1 0,2-1,0 0,1-1,-1 1,-1 0,-1-1</inkml:trace>
</inkml:ink>
</file>

<file path=ppt/ink/ink1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83 807,'6'-1,"1"1,11-1,5 1,-8-1,-3 1,-6 0,-1 0,2 0,4 0,-4 0,0 0,1 0,1 0,0 0,-1-1,1 1,0 0,-2 0,0-1,-2 1,-2 0,3 0,-2 0,2 1,0-1,1 0,5-1,5 0,-3-1,-7 2,-3-1,-1 1,0 0</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1273 415,'6'2,"1"0,8 0,4-1,-1-2,2-2,3-3,-6 1,-4-3,-6 1,-4 0,-3-1,-2-1,-2 3,-5-1,-3 0,1 3,-5 1,1 2,2 2,-3 1,-3 2,5 1,0 2,4-1,7-3,2 0</inkml:trace>
</inkml:ink>
</file>

<file path=ppt/ink/ink1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34 865,'7'0,"1"0,6 0,3 0,6 0,5 0,-6-1,0 0,-3 0,-3 0,2 0,1 0,-6 0,8-1,-3 1,-1 0,3 1,-5-1,-5 0,-2 1,-2 0,0 0,0 0,0 0,-2 0,-1 0</inkml:trace>
</inkml:ink>
</file>

<file path=ppt/ink/ink1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391 974,'4'0,"0"1,4 2,6 2,5 3,8 0,-1 0,-3-3,7 0,1 0,-2 0,-4-2,2 0,-1 0,-1 0,-3-1,-4 0,6-1,-3-1,1 0,3 0,-8 0,6 0,-4-1,3-2,-1 1,-1-1,-2 1,-5 0,2 0,-2-1,7 0,-3 0,0 0,0-1,-4 1,-2 0,-4 2,-2 0,-1 0,2-1,4-2,-3 2,-12-1,-7 3</inkml:trace>
</inkml:ink>
</file>

<file path=ppt/ink/ink1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1134 988,'4'0,"-1"1,2-1,0 1,-2 0,0 2,0 1,0-1,0-2,-6 1,0 0,0 0,1 1</inkml:trace>
</inkml:ink>
</file>

<file path=ppt/ink/ink1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1316 680,'-3'5,"1"-2,0 0,0 0,-1 0,0-1</inkml:trace>
</inkml:ink>
</file>

<file path=ppt/ink/ink1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1333 943,'0'3,"-1"2,1-1,0-1,0 0,1 0,-1 0,0 0,8-2,0 0,5-1,-2 1,1-1,-3 0,-3 0,-1 0,0 0,-1 0,0 0,1 0,0 0,-1 0,-1-1,0 1,-2-3,-1-2,0 2,0 0,0-2,-1 2,1 0,0 0,-2 0,0-1,-3 3,1 1,-3 0,1 1,0-1,1 1,1-1,0 1,0-1,0 0,-1 0,1 1,0-1,1 0,-2 0,2 0,-2 1,2-1,0 0,0 0,0 0,0 1,7 0,2 0,3 0</inkml:trace>
</inkml:ink>
</file>

<file path=ppt/ink/ink1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1408 953,'-3'-1,"-2"-1,1 2,1-1,0 2,1 2,2 0,1 0,2-2,1-1,0 0,-1 0,0-2,0-1,0 0,-1 0,-1-1,-1 1,-4 1,1 2,2 3,0 1,1 0,0-1,1 0,1 0,2-2,0-1,-1-1</inkml:trace>
</inkml:ink>
</file>

<file path=ppt/ink/ink1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1444 940,'7'-1,"2"1,-1 0,0 0,-2-1,-3 1,1 0,-1 0,0 0,-5 5,1-2,1 0,-2 6,2-6,-1 0,-3-1,0-1,-1-1,-4 1,3-1,1 0,1 0,1 0,0 0,0 1,9-4,2 1</inkml:trace>
</inkml:ink>
</file>

<file path=ppt/ink/ink1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1497 943,'3'0,"0"0,3-1,-2 1,1-1,-1 1,-1 0,0 0,2 1,0-1,-4 4,-1 1,-1-1,1 0,0-1,-6-1,3-2,-1 1,0-1,-2 0,0 0,-3 0,2 0,4 0,0 0,7-2,2-1</inkml:trace>
</inkml:ink>
</file>

<file path=ppt/ink/ink1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1507 903,'3'5,"-1"0,1 3,0 0,0 0,1 0,-1-1,-2-4,3 5,0 0,-1 1,3 3,-2-3,-2-2,0-1,-1-3,0 0</inkml:trace>
</inkml:ink>
</file>

<file path=ppt/ink/ink1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1331 898,'4'0,"0"0,2-1,1 1,-3-1,2 0,-2 1,0 0,-1 0,0-1,-1 6,-2-1,-1 0,1-1,-5 2,1-1,0-4,-4 0,1 0,3 0,-1 1</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1952 443,'10'0,"3"0,8-2,0-2,-5-2,1-2,-2 0,-6 2,-3 0,-4 0,-2 0,-6-2,-8-3,-8 2,-7 1,5 4,3 3,3 1,4 4,1 2,-2 5,5 1,6-1,2-3,2-3,4 0,0-3</inkml:trace>
</inkml:ink>
</file>

<file path=ppt/ink/ink1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522 254,'8'0,"1"0,6-1,6 1,0-1,-3 0,0 0,-3 1,1-1,3 1,-3-2,1 1,-3 0,-4 0,2 1,2-1,-6 1,-2 0,-3 0,0 0,0 0,0 0,-2 5,-1 0,-1 3,1-1,0-1,-1-1,0-2,0 1,-1-1,-2 1,1-1,-1-2,1-1,-3 0,-3 0,0 0,-2 0,1 0,1 0,-1 0,1 0,1 0,-2 0,0 0,2 0,1 0,0 0,-1-1,0 1,-2 0,3 0,0 0,2 0,1 0,-5 1,3-1,-2 0,1 0,1 0,0 0,0 1,2-1,0 0,1 0,0 0,-2 0,1 0,1 0,-1 0,1 0,0 0,1-3,2 0,0-1,0-1,0 0,1 1,-1 0,0 0,0 0,0 1,0 0</inkml:trace>
</inkml:ink>
</file>

<file path=ppt/ink/ink1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513 308,'-5'0,"2"1,-1-1,0 1,0 0,0 1,0 2,1 1,2 1,0 0,1 1,1 1,0-4,1 1,1-1,0 0,1 0,1 0,0-1,2 0,1 0,7-1,4 1,2-1,-1-2,5 0,-8-1,-1 1,-2 0,-1 0,3 0,2 0,-1 0,3-1,-13 1,22-1,-10 1,1-1,-1 0,6-1,-3 1,0-1,2 0,-4 0,5 0,-3-1,-4 1,2 0,-2-1,-2 1,-4 1,3-1,-6 0,0 1,0-1,-3 1,-1-1,-4-1,-3 0,-6 0,-1 0,-5 1,-7-1,-2 0,-1 1,-3 0,3 1,2 1,-3-1,3 0,-4 1,3-1,6 0,-2 1,1-2,3 1,-2-1,0 0,3 0,1 0,-5-1,6 1,1 1,-1 0,0 0,2 0,1 1,3 0,0-1,3 1,0 0,0 0,0 0</inkml:trace>
</inkml:ink>
</file>

<file path=ppt/ink/ink1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1512 1082,'4'-1,"0"1,2 0,2-1,1 1,-3 0,0 0,0 0,0 0,3 0,1 0,-2 0,6 0,-2 0,-5 1,16-1,-15 0,2 0,-1 0,1 0,-3 0,0 0,-1 0,2 1,3-1,-1 1,3-1,-1 0,-3 0,0 1,1-1,-3 0,0 0,-2 0,-1-1,-1 1,1 0,-1-2,-2-2,2-1,-1-1,1-2,0 1,-1 2,1-2,-1 2,-1 1,0-1,0 1,-1 1</inkml:trace>
</inkml:ink>
</file>

<file path=ppt/ink/ink1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1584 1131,'7'-1,"2"0,1-1,3 1,-2 0,-2 1,-3-1,-3 1,1 0,-1 0</inkml:trace>
</inkml:ink>
</file>

<file path=ppt/ink/ink1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1662 1124,'8'0,"7"0,-1 0,4 0,-3 1,-10-1,-2 0,0 0</inkml:trace>
</inkml:ink>
</file>

<file path=ppt/ink/ink1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1659 1128,'-4'3,"-3"0,-6 1,-1 1,-2 0,-2-1,0-1,1-2,-7 0,-3-1,1-1,-5 1,6-1,-3-1,-2 0,3-1,-9-1,-2 1,8 0,-3 0,2 0,6 0,-5 0,-2 0,6 0,-6-2,0-1,-6 0,-7-4,9 2,-7-2,2 2,32 7,5 1,0 0,-1 0,-1 0,3 0,7 1,-1 0,0 1,2 1,3 3,1 1,-3-2,0 0,-3-3,-3-5,0-1,-3-1,0 1,-2-2,0 0,2 2</inkml:trace>
</inkml:ink>
</file>

<file path=ppt/ink/ink1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816 1066,'22'1,"-4"-1,23 2,-16-1,-22-1</inkml:trace>
</inkml:ink>
</file>

<file path=ppt/ink/ink1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1568 613,'4'1,"2"0,2 0,1 0,-2 0,3 1,-1-1,-1 0,0 0,-1-1,-1 1,0 0,-1-1,-1 0,3 1,-1-1,0 1,0-1,0 0,2 0,1 1,-1-1,1 0,0 0,0 0,1 0,0 0,-7-1,6 1,-4-1,-1 1,1-1,-1 1,-1-1,0 0,2-2,-2 1,0 0,0-3,-2 2,-1-3,0 3,-2-2,-3 0,-2-1,-2 0,-2 1,2 2,-1 1,-1 1,3 0,-2 0,1 1,1 1,1 0,1 0,-1 0,0 1,2-1,-2 2,0 0,1 0,-2 3,1 2,2-1,1 1,2-2,1-2,1 0,1 0,0 0,1-1,-1 0,4 0,-2-3,2 1,3 0,0-1,2 1,-4-1,-3-2</inkml:trace>
</inkml:ink>
</file>

<file path=ppt/ink/ink1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1013 561,'4'0,"4"0,1 0,-2 0,1 0,-4 0,0 0,0 0,3 1,2-1,-2 0,-1 1,-1-1,1 0,1 0,1 0,0 1,5-1,6 0,-2 0,6-1,0 1,-2 0,1-1,-3-1,-1 0,0-2,-6 2,1-2,-3 1,-2 0,-3 0,-1-1,-3 1,-3-1,-4 0,-3 1,-2 0,-8 0,-7-2,13 4,-31-3,23 4,3-1,-1 1,5 0,3 1,0 0,2-1,-3 2,-1 0,1-1,-1 1,0-1,2-1,-1 1,2 0,4-1,-1 1,1 1,-1-1,2 2,1-2,0 2,2 0,-1 0,2 0,2 2,2 0,3 1,2-2,-1-1,2 0,-2 0,1-2,-4 0,5 1,-5-1,-1-1,0-1</inkml:trace>
</inkml:ink>
</file>

<file path=ppt/ink/ink1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1541 1162,'4'-1,"7"-2,16-2,8-1,1-1,-3 3,-7 1,-10 2,-6 0,1 1,-6 0,-1 0</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502 572,'5'0,"5"1,1-1,6 0,4 0,-3 1,-8-1,-3 0,-4 0,0 1</inkml:trace>
</inkml:ink>
</file>

<file path=ppt/ink/ink1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501 493,'3'1,"0"-1,0 1,1-1,2 0,-2 0,-1 0,0 0,1 0,-1 0,12 1,-10 0</inkml:trace>
</inkml:ink>
</file>

<file path=ppt/ink/ink1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1668 1130,'3'0,"1"1,1-1,4 1,5 0,1-1,-2-1,1 0,-3-1,-6 0,-1-1,-1 0,0 1,0-2,-1 1,0-1,-1 0,-1-1,-1 1,-1 0,-2 2,-3-1,0 1,-4 0,-1 0,1 0,0 2,1 0,2 0,1 1,1 1,0 1,-3 1,-2 2,8-4,-13 8,9-4,3-2,1 1,1 0,3 0,1 0,2-2,3 0,4-1,0-2,2 0,-4-2,-4 0,-2 0</inkml:trace>
</inkml:ink>
</file>

<file path=ppt/ink/ink1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1699 636,'11'2,"-2"-1,11 1,2-2,-1-2,-7-2,-6 0,-1-1,-1-2,-2 1,-1-2,-2 1,-3 0,-3 0,0 1,1 0,-2 1,1 1,-5 0,-1 1,5 3,-5-1,-8 1,3 2,-1 1,3 0,3 1,-1 1,2 0,1 1,0 1,1 1,4-1,0 3,2-1,1-3,2-1,0-1,2-1,1-1,-1 0,0-2</inkml:trace>
</inkml:ink>
</file>

<file path=ppt/ink/ink1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224 588,'9'0,"6"-1,1 1,5 0,5 0,-9 1,-3-1,-5 1,-6-1,0 0</inkml:trace>
</inkml:ink>
</file>

<file path=ppt/ink/ink1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892 391,'5'1,"3"-1,2 1,3 1,-1-1,-1 0,-2 0,-1-1,0 1,-2-1,-1 0,0 1,0-1,-1 0,0 0,0 0,-1 0,1 0,1 0,-1 0,2 0,-1-1,-1 1,0-1,-1 0,0-1,-2-1,-1-1,0 0,-1 1,0 0,-2 1,1-1,-2 1,-1-1,0 2,0 0,0-1,1 1,-1 0,-1 0,-1-1,-1 1,1-1,1 1,0 0,0 0,1 1,0 0,1-1,0 1,-1 0,-1 0,1 0,0 1,-1-1,-1 2,0 0,-4 0,2 1,4-1,-1 0,2 0,1 0,0 1,1 0,1 0,2 0,1 1,0-1</inkml:trace>
</inkml:ink>
</file>

<file path=ppt/ink/ink1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1511 761,'6'1,"3"-1,4 2,2 0,1-1,-1 2,2-1,-3 0,3 0,-4-2,-2 1,-2-2,-1 1,-3-1,0 0,-1-1,0 0,0-1,0-1,-3 1,0 0,0-1,-1 1,-1-1,0 1,-1 0,-1 0,-2 0,0 0,0 0,-2 0,0 0,-1 1,0 0,1 1,2 0,0 1,0 0,1 0,-2 1,-3 0,0 0,-1 0,0 0,2-1,-1 1,-2-1,3 1,-2-1,0 0,0 0,1 1,0-1,3 0,0 0,1 0,0 1,1-1,-1 0,1 0,0 1,0 0,1 0,1 2,1 1,2 0,2 2,2 0,0-1,4 0,1-1,-1-1,2-1,-1 0,-3-1,-1-1,-2 0,-1 0,1 1</inkml:trace>
</inkml:ink>
</file>

<file path=ppt/ink/ink1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958 1116,'3'2,"2"-1,5 1,11 2,6-1,-3-3,-5 0,-6 0,-3-2,-4 1,1-1,-1 1,-1-2,-1 1,0 0,-1 0,0-1,-2 0,1 0,-3-1,-1 0,-2-1,-2 0,-2-1,-2 1,-2-1,-1 1,3 1,-1 0,2 1,1 2,1 0,1 0,1 1,-1 0,-3 0,0-1,-1 1,0 0,4 0,2 0,1 1,0 0,-1 4,2-1,1 1,0 1,1 1,1-1,2 3,0-1,1-3,0 0,0-2,-1-2,0 1,1 0,0-1,1 1,-2-1</inkml:trace>
</inkml:ink>
</file>

<file path=ppt/ink/ink1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503 731,'5'0,"4"1,2-1,2 1,5 0,-1 1,-1-2,-1-1,-4-1,-2 1,-1-2,-2 1,-2-1,1 0,-3 0,2-1,0-1,-2 2,-1-1,-2 0,-3-1,-1 1,1 2,-1 0,-1 0,0 0,-1 1,-2-1,1 2,-1 0,2 0,1 0,1 0,-3 0,1 0,0 1,0-1,2 0,0 0,1 1,0-1,0 2,-2 1,1-1,2 1,-1 0,0 0,0 0,1 0,0-1,-1 1,2 0,0 1,2-1,0 0,4 2,0-2,0-1,1 0,-1 0,-1-1</inkml:trace>
</inkml:ink>
</file>

<file path=ppt/ink/ink1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871 446,'2'4,"1"-2,1 2,-1-2,0 0,-1-5,2-2,2-3,0 0,-1 4,-2 1</inkml:trace>
</inkml:ink>
</file>

<file path=ppt/ink/ink1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912 468,'3'5,"2"4,1-1,0 1,-3-3,-1-3,1-6,4-7,5-6,-5 5,-3 6,-2 2</inkml:trace>
</inkml:ink>
</file>

<file path=ppt/ink/ink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564 935,'13'-1,"5"0,2 0,4 0,-7 1,-1 0,0 0,-4 0,0 0,0 0,-3 0,-3 0,-3 0,0 0,1 0</inkml:trace>
</inkml:ink>
</file>

<file path=ppt/ink/ink1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502 508,'4'1,"1"1,1 1,0-2,-1 1,0-1,-1 0,2-1,2 0,0 0,4 0,-2 0,-2 0,0 0,-1-1,-1 1,-1-2,0 0,0 0,-1 0,0-1,-2 0,0-1,-1 0,-1-1,-1-1,-4-1,-1 2,0 0,-1 1,2 1,0 1,0 0,-6-1,7 2,0 1,0 0,0 0,-1 0,2 0,-3 0,1 1,1-1,0 1,0 0,0 1,-1 0,1 0,0 1,-1-1,1 1,0 1,2 0,1-1,1 2,1 0,0-2,1 2,1-1</inkml:trace>
</inkml:ink>
</file>

<file path=ppt/ink/ink1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792 468,'6'0,"5"-1,6 0,-3-1,-2 1,-4 1</inkml:trace>
</inkml:ink>
</file>

<file path=ppt/ink/ink1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252 555,'4'0,"4"0,-1 0,-1 0,15 1,-10-1,1 0,1 0,-3 0,-1 0,0 0,-1 0,2 0,0 0,-3 0,-3 0,0 0,1 0,0 0,1 0,0 0</inkml:trace>
</inkml:ink>
</file>

<file path=ppt/ink/ink1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525 583,'4'0,"-1"0,3 0,2-1,1 1,2 0,-4-1,-3 1,-1-1,0 1,0 0,0 0</inkml:trace>
</inkml:ink>
</file>

<file path=ppt/ink/ink1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831 683,'8'0,"-1"-1,4 1,1-1,5-1,0 1,-7 1,-4-1,-3 1,0 0</inkml:trace>
</inkml:ink>
</file>

<file path=ppt/ink/ink1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535 742,'4'0,"2"0,1 0,6 0,-9 0,18 0,-12 0,-4 0,-2 0,0-1</inkml:trace>
</inkml:ink>
</file>

<file path=ppt/ink/ink1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1595 1210,'9'1,"0"-1,4 0,4 0,-2 0,4 0,-1 0,-6 1,-2-1,0 0,-2 0,1 0,-1 0,1 1,-1-1,1 0,-2 0,-2 0,-2 1</inkml:trace>
</inkml:ink>
</file>

<file path=ppt/ink/ink1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1614 656,'3'0,"0"0,3 0,3 0,2-1,0 1,0 0,-4 0,-3 0,0 0,-1 0,0-1,0 0,2-2,-3 0,0 0,0-1,-2 0,0 0,-2-1,-1-1,-1 1,-1 1,-1-1,-1 1,-1 0,1 2,3 1,0 0,-1 1,1 0,-1 1,-2 0,-1 0,-1 0,0 1,1-1,1 1,2 0,0 1,0 1,0 0,3 0,2-1,1 1,1 0,1-1,1 0,2 0,1-1,1 0,-1-1,-1 0,2 1,-3-2,-2 0,0 0</inkml:trace>
</inkml:ink>
</file>

<file path=ppt/ink/ink1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1246 828,'6'-1,"5"0,3 0,3-1,-2 0,0 2,-3-1,-3 1,0 0,2 1,-2-1,0 0,0 0,-2 0,3 0,0 0,-1 0,-2 0,-1 0,-2 0,0 0</inkml:trace>
</inkml:ink>
</file>

<file path=ppt/ink/ink1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1779 651,'-7'3,"-2"-1,0 0,-3 1,-3 0,3-1,-2 1,3 0,3-1,-5 1,2-1,2 0,-1 0,3-1,2 0,-2 0,0 0,1 0,-1 0,0 0,0-1,-2 1,-1 0,2 0,-2 0,0-1,2 1,-1 0,2-1,2 1,2-1</inkml:trace>
</inkml:ink>
</file>

<file path=ppt/ink/ink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1498 926,'-183'4,"194"-5,0 1,7 0,-1-1,-4 1,-4 1,3-1,-2 0,1 1,1-1,-3 0,0 0,2 0,-3 0,-2 0,-1 0</inkml:trace>
</inkml:ink>
</file>

<file path=ppt/ink/ink1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1518 685,'-3'2,"-1"-1,-1 1,1 0,1-1,0 0,1 2,6-1,-1-1,2 0,3 0,3 1,-2-1,-4-1</inkml:trace>
</inkml:ink>
</file>

<file path=ppt/ink/ink1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1612 708,'3'-5,"0"1,-1 0,1-1,0 1,-1 0,-5 4,4 3,1 2,-1-2,1 2,-2-2,1 0,-1 0,0 0,1 0</inkml:trace>
</inkml:ink>
</file>

<file path=ppt/ink/ink1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1618 707,'4'0,"1"-1,0 1,-1 0</inkml:trace>
</inkml:ink>
</file>

<file path=ppt/ink/ink1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1661 696,'-4'-2,"1"1,0 1,-1 1,0 0,0 2,1 0,1 0,2 0,4 0,1-1,0-1,-2-1,1-2,-1 0,-1-2,3-1</inkml:trace>
</inkml:ink>
</file>

<file path=ppt/ink/ink1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1672 686,'-1'3,"0"0,0 2,0-2,1 2,-1-2,1 0,0 0,3-4,0 0</inkml:trace>
</inkml:ink>
</file>

<file path=ppt/ink/ink1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1695 695,'-4'1,"1"0,0-1,0 1,0 0,0-1,0 0,-1 1,11 2,-1-1,-3-1,4 1</inkml:trace>
</inkml:ink>
</file>

<file path=ppt/ink/ink1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1567 674,'-3'5,"-8"12,5-6,2-3,2-3,1-2,1-6,1-1,0 1,-1-1</inkml:trace>
</inkml:ink>
</file>

<file path=ppt/ink/ink1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1539 683,'0'-4,"0"1,4 8,1 2,2 2,0 0,-1-2,-2-4,-1-1</inkml:trace>
</inkml:ink>
</file>

<file path=ppt/ink/ink1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1273 820,'8'-1,"-1"1,6-1,1 0,-6 1,0 0,-1-1,-1 1,1 0,-1 0,-2 0,1 0,1 0,2 0,0 0,2 0,-2 0,1 0,1 0,-3 0,0 0,-1 0,4-1,-7 1,0 0,0 0</inkml:trace>
</inkml:ink>
</file>

<file path=ppt/ink/ink1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1554 818,'6'1,"0"0,1 0,4-1,2 0,-2 0,1-2,-2 0,-4 1,-2-2,-1 2,-1-2,1 1,-1-1,3-3,-3 2,0 0,0 1,-1 0,0-2,-4 0,0 2,0 0,-1 1,0 0,0 0,-1 0,-1 1,1 0,0 0,1 1,1 0,-1 0,0 0,-1 1,0-1,1 0,0 1,-1 0,-1 1,1 1,0 0,0 0,1 0,1-1,0-1,0 2,1 1,1-1,1 2,0-1,2 0,0 0,2 0,-1-3,0 0,0 0,1 0,-1 0,1-1</inkml:trace>
</inkml:ink>
</file>

<file path=ppt/ink/ink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1492 620,'10'0,"5"-1,11 0,7 0,0 0,6-1,-8 1,-8 0,0 1,-2-1,-8 1,-1 0,-5 0,-3 0,-1 0</inkml:trace>
</inkml:ink>
</file>

<file path=ppt/ink/ink1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1845 856,'4'-1,"1"1,2-1,-1 1,3-1,-1 0,2 1,1 0,-3 0,-1 0,-1-1,0 1,-3-1,0 0,0-2</inkml:trace>
</inkml:ink>
</file>

<file path=ppt/ink/ink1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1539 903,'3'0,"0"-1,2 0,3 0,-1 0,0 0,-1 1,-1-1,0 1,-1-1,-1 1,0 0,1 0,1 0,0 0,-1 0,-1 0,0 0,0 0,0 0,3-1,0 1,-2 0,1 0,-2 0,0 0,0-1</inkml:trace>
</inkml:ink>
</file>

<file path=ppt/ink/ink1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1376 932,'7'0,"0"0,1 0,2-1,0 1,-3 0,-1 0,-2-1,0 1,-1 0,1-1</inkml:trace>
</inkml:ink>
</file>

<file path=ppt/ink/ink1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1292 994,'7'0,"1"-1,5-1,-1 0,-1 0,-1 1,-1 0,2 1,0-1,-1 1,-1 0,-2 0,0 0,0 0,-2 0,0-1,0 1,-2 0,0 0</inkml:trace>
</inkml:ink>
</file>

<file path=ppt/ink/ink1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1451 655,'-5'-3,"-4"-1,-1-1,-2 1,-1 0,3 2,-1 0,1 2,4-1,-2 2,-1 0,2 1,-1 1,0 0,2 0,-4 1,1 1,2-1,0 0,0 1,1 0,1 2,1-1,1 1,1 0,0 3,0-2,1 2,1 2,2-2,2 2,-1-2,3 1,2 1,1 0,-2-4,3 2,2-1,2-1,3-1,-1-2,2-2,4 0,0-2,-5-2,3-3,-5-1,3-6,0-4,-8 3,-5-3,-4-2,-7-1,-6-1,-9-4,2 6,4 3,7 3,4 3</inkml:trace>
</inkml:ink>
</file>

<file path=ppt/ink/ink1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1831 636,'2'3,"1"3,2 2,-1-1,-1-3,0-3,5-9,3-5,1-3,1-1,-6 7,-6 6</inkml:trace>
</inkml:ink>
</file>

<file path=ppt/ink/ink1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478 1203,'4'0,"4"0,10 0,4-2,-1 0,-1-1,-7 1,-5 1,-1 0,-1 1,-3 0,0 0,1 0</inkml:trace>
</inkml:ink>
</file>

<file path=ppt/ink/ink1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487 752,'4'0,"1"0,4-1,1 1,1 0,-4 0,1 0,-3 0,-1 0,0 0,0 0,2-1,-2 1,-1 0</inkml:trace>
</inkml:ink>
</file>

<file path=ppt/ink/ink1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178 839,'5'0,"-1"0,5 0,1-1,4 1,-1-1,-3 1,1 0,1 0,-2 0,1-1,1 1,-1 0,0-1,0 1,-3 0,0-1,-1 1,-1 0,1-1,1 1,-1 0,0 0,-1 0,-1 0,-2 0</inkml:trace>
</inkml:ink>
</file>

<file path=ppt/ink/ink1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726 631,'4'0,"-1"0,2 0,2 0,0 0,0 0,1 0,-1-1,-1 1,0 0,-1 0,2 0,-2 0,-1 0,0 0,0 0,-1 0,2 0,0 0,-1 0,1 0,-2 0,1 0,0 0,-1 0,0 0,1 0,2 0,-3-1,0 1,0 0,-2-4,0 1,-1-4,1 1,-1 0,-1 0,1 2,-1 0,1 1,-2-2,1 2,-1 0,0 0,-1 1,0 3,-2 0,-4 1,0 0,2-1,2-1,1 0,0 0,-1 0,-1 0,2 1,-1-1,1 0,1 0,-1 0,-1 0,1 1,-1-1,0 0,-1 0,0-1,2 1,0 0,1 0,-1 0,-1 1,2-1,-1 0,1 0,-1 0,1 0,0 0,0 0,1 3,1 1,1-1,0 2,0-2,0 0,0 0,1 0,0 2,-1-1,1 0,-1 0,10-4,16-5</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622 600,'3'0,"2"-1,2 1,1 0,-1 0,-1 0,0 0,1 1,0-1,1 0,0 1,1 0,1 0,-1-1,-3 0,0 0,-1 0,-2 0,0 0,0 0,0 0,2 0,0 0,-2 0,0 0,0 0,0 0,0 0,0 0,0 0</inkml:trace>
</inkml:ink>
</file>

<file path=ppt/ink/ink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693 342,'8'0,"9"1,5-1,3 0,0-1,-9 1,0 0,-3-1,-5 1,1 0,0 0,-1 0,4 1,2-1,-2 0,3 0,-3-1,-3 1,0 0,-3-1,-2 1,1 0,-2 0,0 0,-8-1</inkml:trace>
</inkml:ink>
</file>

<file path=ppt/ink/ink2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893 592,'2'3,"1"2,-1-1,0-1,0 0,1-4,1-2,1-1,0-1,1-1,-3 1,-1 2,0 0,-1 0,1 11</inkml:trace>
</inkml:ink>
</file>

<file path=ppt/ink/ink2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511 825,'5'1,"1"0,2-1,2 1,0 0,-2-1,0 1,-2-1,-1 0,-1 0,0 0,-1 0,0 0,0-1</inkml:trace>
</inkml:ink>
</file>

<file path=ppt/ink/ink2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805 839,'4'0,"0"0,2 0,1 0,-1 0,1 0,0 0,1 0,-1 0,-1 0,-1 0,-1 0,-1 0,0-1,-3-3,0-1,0 2,0-1,0 0,0 0,0 0,-2-1,1 1,-3 2,0 2,0 0,-2 0,-1 0,0 0,0-1,-1 1,2 0,0 0,-1 0,2 0,-1 0,0 0,0 0,0 0,-1 0,1 0,1 0,1 0,0 0,-1 0,1 0,-1 0,0 0,1 0,-1 0,1 0,0 0,0 0,0 0,1 1,2 6,-1-2,2 1,0 0,0-3,0 0,3-1,0-1,1-1,4 0,2 0,-1 0,3 1,1-1,1 0,3 1,-4-1,-2 0,-3 0,-4 0,-1 1</inkml:trace>
</inkml:ink>
</file>

<file path=ppt/ink/ink2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908 810,'3'5,"-1"-2,0 1,1 0,3-8,1-1,3-4,1-2,-5 5,-3 1</inkml:trace>
</inkml:ink>
</file>

<file path=ppt/ink/ink2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737 928,'5'0,"8"0,9 1,-4-1,1 0,-5 0,-4-1,0 1,-4 0,-1 0,0 0,0 0,1 0,0 0,-2 0,-1 0,0-1,0 1</inkml:trace>
</inkml:ink>
</file>

<file path=ppt/ink/ink2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323 941,'4'0,"0"-1,1 1,1 0,1 0,-1 0,3 0,-1 0,1 1,0-1,-4 0,0 0,0 1,-1-1,-1 0,0-1,0 1</inkml:trace>
</inkml:ink>
</file>

<file path=ppt/ink/ink2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346 995,'4'0,"2"0,4 0,-2 0,1 0,0-1,-3 1,0 0,-1 0,-2 0,0 0</inkml:trace>
</inkml:ink>
</file>

<file path=ppt/ink/ink2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1782 1199,'-3'0,"-3"0,-2 0,-2 0,1 0,1 0,1 0,2 0,-2 0,2 1,-1-1,0 0,0 0,1 0,0 0,-1 0,0 0,1 0,-1 0,1 0,0 0,0 1,0-1,1 0,-1 0,1 0,0 0,1 0,0 0,0 0,0 0,0 0,-1 0,0 0,1 0,-2 0,1 0,0 1,0-1,0 0,0 0,1 0</inkml:trace>
</inkml:ink>
</file>

<file path=ppt/ink/ink2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1511 427,'4'0,"2"0,4 1,6-1,-1 1,-6-1,-1 0,-1-1,-3 1,-1 0</inkml:trace>
</inkml:ink>
</file>

<file path=ppt/ink/ink2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1558 643,'4'0,"0"-1,6 1,0 0,-3 0,1 0,-2 0,0 0,0 0,-1 0,-1 0,-1 0</inkml:trace>
</inkml:ink>
</file>

<file path=ppt/ink/ink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820 303,'-3'2,"0"2,-2 1,1 1,1-2,6-4,1-3,1-1</inkml:trace>
</inkml:ink>
</file>

<file path=ppt/ink/ink2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1582 680,'-3'2,"0"0,0 0,0-1,0 1,-1 1,0 0,-1 1,0-1,2-1,0 0,-3 2,-3 1,5-3,1 1,-1-1,1 0,-2 2,2-3,-1 2,-1 0,2-1,-2 1,2-1,-1 0,1 0,-2 1,1 0,1-1</inkml:trace>
</inkml:ink>
</file>

<file path=ppt/ink/ink2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1476 748,'0'3,"5"-8</inkml:trace>
</inkml:ink>
</file>

<file path=ppt/ink/ink2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1419 569,'-8'5,"14"-7,0 0,-3 1,0 1,-2 3,-3 1,0-1,-1 0,0-1,0 0,0 1,3 0,0 0</inkml:trace>
</inkml:ink>
</file>

<file path=ppt/ink/ink2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1415 604,'0'4</inkml:trace>
</inkml:ink>
</file>

<file path=ppt/ink/ink2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1300 744,'5'0,"1"1,-2-1,3 0,0 0,-1 1,0-1,-1 0,3-1,2 1,-3 0,1 0,1-1,-2 1,1 0,-2 0,-3 0,1 0,2-1,-3 1,0 0,0 0,-7 0,-3 0,-4 1,-4-1,3 1,-3-1,0 0,4 0,-3 0,3-1,0 1,0 0,3-1,-2 2,1-1,2 1,1-1,-2 1,3-1,0 0,1 1,0-1,1 0</inkml:trace>
</inkml:ink>
</file>

<file path=ppt/ink/ink2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1632 746,'3'0,"2"0,1-1,4 1,-1 0,-3-1,-2 1,-1-1,0 1,1 0,-1 0,0 0,0 0</inkml:trace>
</inkml:ink>
</file>

<file path=ppt/ink/ink2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1852 822,'5'0,"1"-1,2 1,3-1,0 1,-3-1,0 1,-1 0,0 0,0-1,-2 1,3 0,0 0,-2 0,1 0,-2 0,-1 0,2 0,0 0,-2 0,-1 0</inkml:trace>
</inkml:ink>
</file>

<file path=ppt/ink/ink2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1471 897,'3'3,"0"0,0-1,0-1,2 0,0 1,2-2,0 1,-2-1,2 0,1-1,0 0,0 0,1-1,-3 1,1-1,-1-1,-2 1,1-1,-1 0,-1 0,0-1,-1 1,-1 0,-1 0,0-3,-2 3,-2-2,-1 2,0 1,0 0,-1 0,2 1,-2 1,3 0,-2 0,1 0,-2 0,2 0,1 0,-2 1,1 0,0 0,-1-1,1 1,0 0,0 1,-1-1,1 1,0 0,-1 1,1-1,-1 1,1 0,1-1,0 1,1 1,0 0,0 1,2-1,0 1,1 0,1-1,0-1,1 0,0-2,0 1,0-1,0 0,1 0,1 1,2-1,0 0,-1 0,3-1,1 0,-1 0,3-1,-1 0,-3-1,1-1,-1 1,-2-1,1-1,-2 0,-1 0,0-1,-2 1,0-1,-1-1,-1 2,0-2,-1 1,-1 1,-1 0,0 0,-1 0,0 1,-1 1,1 1,1 0,-4-1,2 0,-3 1,1 1,0 0,1 0,2 0,-1 1,-1 0,0 1,-3 0,-1 1,2-1,-3 2,2-1,0 0,0 0,3 0,-1 0,0 1,2-1,-1 1,2-1,1 0,-1 2,3-2</inkml:trace>
</inkml:ink>
</file>

<file path=ppt/ink/ink2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1561 634,'3'0,"3"1,0 0,0 1,1-2,-1 0,-2 0,0 0,1 0,-2 0,1-1,-1 0,0 0,0 0,0 0,2-2,0-1,-1 0,-3 1,0 0,-1 0,0-3,-2 3,-1 0,-1-1,-1 2,-2-1,1 1,-1 0,-2 0,-1 1,1 0,0 1,2 0,1 1,0 0,1 0,1 1,-1 0,1 0,0 1,-1 1,1-1,0 1,2 1,1-2,1 1,1-1,0 0,2 1,1-1,0 0,2 0,-1-1,0 0,0 0,0 0,0-1,1-1,-3 0,0 0</inkml:trace>
</inkml:ink>
</file>

<file path=ppt/ink/ink2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1319 992,'3'-1,"0"1,0-1,2 1,-2-1,2 1,-1 0,1-1,1 1,1 1,-1-1,0 0,3 0,-2 0,1 0,-3 0,-1 0</inkml:trace>
</inkml:ink>
</file>

<file path=ppt/ink/ink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825 309,'0'3,"0"1,1-1,0 1,0-1,-5-3,0-1,3-2,1 0,4 2,0 1,0 0,0 0</inkml:trace>
</inkml:ink>
</file>

<file path=ppt/ink/ink2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554 412,'3'1,"3"1,3 0,2 0,2-1,2 1,-4 0,6-1,0 0,-2 0,-2-1,7 0,-17 0,18 0,-10 0,-3 0,-2 0,-1 0,1 0,3 0,3 0,-2 0,3 0,-1 0,-3 1,2-1,-2 0,0 0,-1 0,-3-1,-1 1,-1 0</inkml:trace>
</inkml:ink>
</file>

<file path=ppt/ink/ink2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1201 421,'6'0,"2"-1,10 0,4-2,-16 4,34-2,-9 1,-3 0,3 1,-8 0,1 0,-4-1,-3 0,-6 0,-3 1,-3-1,-2-1,1 1,0 0,-1 0</inkml:trace>
</inkml:ink>
</file>

<file path=ppt/ink/ink2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879 539,'6'-1,"10"1,4 0,12 0,1 1,-6 0,0 0,-6 0,-5 0,2 1,0-1,-5-1,1 0,-3 0,-1-1,-1 1,0-1,-3 1,-3 0,1 0,1 1,0-1,-2 0,0 0,1-1,-1 1,2 0,3-1,6 0,5-1,0 2,-9 0,-5-1,-2-3,-2 0,-1 1,0 0,0 0,-1 0,0-1,-1-1,-3 0,1 3,1 0,-1-1,0 1,-1 0,1-1,0 2,-1-1,1 1,0 0,-1 1,-2-1,-1 1,-2 0,-1 0,-2 0,-2-1,-2 1,3-1,-3 1,1-1,0 1,-2 0,5 0,0 0,-1-1,3 1,2 0,-3 0,1 0,-2 0,2 0,2-1,-3 1,-1 0,0-1,-2 1,0 0,5 0,-1 0,2 0,2 0,1 0,2 0,1 0,0 0,0 0,0 1,0 0,0 0,-2 3,1 0,-2 3,1-1,2-1,3-2,0 0,3 0,2 0,-2 0,2-1,1 2,-2-2,1 1,-1-2,0 1,0-1,0 1,1 0,1-1,1 1,-1 0,2-1,2 1,-2-1,1 0,-3-1,-2 0,0 0,-1 0</inkml:trace>
</inkml:ink>
</file>

<file path=ppt/ink/ink2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776 637,'6'0,"2"0,1 1,3-1,3 1,1-1,-1 1,4-1,-3 1,0 0,1 0,-4-1,4 1,-3 0,-4-1,-1 0,2 0,-3 0,1 1,-1-1,-1 0,2 0,3 0,-1 0,0 0,0 1,-2-1,1 0,-1 0,-2 0,0 0,-1 0,-2 0,-1 0,0 0,1 0,1 0,0-1,-1 1,2 0,2 0,0 0,0-1,-1 1,-1 0,0-1,1 1,-1-1,1 1,-4-1,0 1,1 0,1 0,-2 0</inkml:trace>
</inkml:ink>
</file>

<file path=ppt/ink/ink2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327 676,'4'0,"2"0,3-1,-2 1,0 0,-1 0,-1 0,2 0,-1 0,-1 0,0 0,1 0,-3 0,2 0,11 0,-8 0,-1 0,-1 0,1 0,-2 0,-1 0,0 0,-1 0,1 1,2-1,2 0,-2 0,0 0,-3 0,-3 5,-2 1,-1 2,0 0,1-3,0 1,1-2,-1 1,1 0,0 0,0-2,1 0,-1 1,0-1,0 2,0-1,0-1,-1 1,0 0,1 0,0 0,0-1,1 0</inkml:trace>
</inkml:ink>
</file>

<file path=ppt/ink/ink2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549 765,'8'0,"1"0,0 0,5 1,3-1,-4 1,1 0,-2-1,2 0,-1 1,-3-1,-1 1,1-1,-1 0,-2 0,-2 1,-1-1,-1 0,0 0</inkml:trace>
</inkml:ink>
</file>

<file path=ppt/ink/ink2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786 762,'3'-1,"1"1,2 0,1 0,3-1,-1 1,-1 0,-1 0,2 0,-2 0,1 0,1 0,0 0,2 0,-1 0,-1 0,-5 0,11-1,-6 1,4 0,-3 0,-2 0,-2 0,-1 0,-1 0,-1 0,1 0,0 0,-1 0</inkml:trace>
</inkml:ink>
</file>

<file path=ppt/ink/ink2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1281 770,'-215'3,"221"-4,-1 1,0 0,0 0,3 0,3 0,-1 0,2 0,1 0,-2 0,3 0,0 0,-3 0,2 1,-2-1,-3 0,1 0,1 0,-1 0,1 0,0 0,1 0,5-1,0 1,-3 0,6-1,0 1,-4-1,-3 1,-4 0,2 0,3 0,-3 0,-3-1,5 1,-5 0,-3 0,5 0,-4 0,1 0,-1 0,-2 1,1-1,-1 0,0-1,0 1,0 0,1 0,0 0,-1-1,0 1,1 0</inkml:trace>
</inkml:ink>
</file>

<file path=ppt/ink/ink2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597 879,'4'0,"3"-1,8 0,-2 0,6 1,-6 0,-6 1,0-1,1 0,-1 0,2 0,0 1,-1-1,-1 0,-2 0,0 0,-2 0,1 0,2 0,-1 0,0 0,-1 0,0 0,0 1,2-1,0 0,-1-1,0 1,1 0,0 0,-2 1,-1-1,0 0,1 0,-1 0,-8-1,-1 1,1 0,1 0,-3 1,-2-1,1 0,-2 0,2 0,0 0,-1 0,-3 0,0 0,-3 0,1 1,1 0,1-1,3 1,2-1,-1 0,1 0,0 0,-3 1,1-1,1 0,0 0,3 0,-2 0,2 0,1 0,1 1</inkml:trace>
</inkml:ink>
</file>

<file path=ppt/ink/ink2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1483 874,'-9'0,"-2"0,-4 0,-3 0,4 0,1 0,2 0,1 0,1 0,0 1,2-1,-2 0,0 0,3 0,0 0,1 0,1 0,-1 0,1 0,1 0,0 0,0 0,-1 0,-1 0,0 0,2 0,-2 0,-1 0,1 0,0 0,2 0</inkml:trace>
</inkml:ink>
</file>

<file path=ppt/ink/ink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840 318,'-1'5,"0"0,0 4,-1 0,1 0,0-4,1-8,1-3,1 1,-1-1,0 0</inkml:trace>
</inkml:ink>
</file>

<file path=ppt/ink/ink2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822 932,'5'-1,"3"0,1-1,-3 1,-3 1,-6 0,-1 1,-3 1,1 0,1 1,-1 1,2-2,0 2,0-1,1 1,1 1,3 0,1 0,2 0,3 2,0 0,-2-2,2-1,-1-1,0-1,5 0,1-1,-1-1,1-1,-4 1,-3 0,-1-1,1 0,-1 1,2-1,0 1,-2 0,-1 0</inkml:trace>
</inkml:ink>
</file>

<file path=ppt/ink/ink2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922 1057,'-3'2,"1"2,1-1,1 2,0-2,4 2,-2-2,0 0,2 2,0 0,0-2,0 0,1 1,0-1,0 0,3 0,-2 1,0-2,-1 1,0-2,1 0,0 0,-1 0,-2-1,2 0,-1 1,3-1,0-1,-2 1,-2 0,0-3,-3-1,0 0,-3-3,-1-1,-2 1,-3-1,-1 1,1 2,2 1,0 0,0 2,-2-2,-1 2,1-1,-2 1,3 0,-2 1,1 0,1 1,1 0,0 1,2-1,1 1,1 0,0 1</inkml:trace>
</inkml:ink>
</file>

<file path=ppt/ink/ink2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1019 578,'5'-1,"-1"1,0-1,0 1,0-1,-1-1,0 0,0-2,-2 1,0-1,-1 0,-1 0,-2 1,0 1,-1-1,0 1,0 0,1 1,0 1,-1 0,1 1,-2 3,2-1,0 0,1 2,0 1,3-1,0-2,0 0,3 0,-1-1</inkml:trace>
</inkml:ink>
</file>

<file path=ppt/ink/ink2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363 858,'3'0,"5"1,6 1,5 1,8 0,5-1,-3-1,-2 0,-8 1,-9-2,-1 0,-2 0,3 0,-7 0,0 0</inkml:trace>
</inkml:ink>
</file>

<file path=ppt/ink/ink2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919 733,'18'0,"15"1,5-1,-8-1,-7 0,-13 0,-7 1</inkml:trace>
</inkml:ink>
</file>

<file path=ppt/ink/ink2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1155 515,'-5'0,"-1"0,-2 1,-2-1,3 0,0 0,1 0,1 0,1 0,-2 0,1-1,0 1,0 0,1 0,-2 0,2 0,-2-1,0 1,0 0,2 0,0 0,1 0,0 0,0 0,0 0,-1 0,0 1,-1-1,0 0,0-1,2 1,-2 0,2 0,-2 1,2-1,-2 0,2 0,-1 0,0 0,1 0,0 0,-2 0,2 0,-2 0,2 0,-1 0,1 0,-1-1,1 1,1 4,3 0,-1 1,0 1,0 2,0-2,0 2,1-3,0 1,1 0,0-3,0 1,-1-1,2 2,0-3,0-1,4 1,2-1,-5-1,12 1,-5-1,-1 0,0-1,-2 1,-1 0,2-1,0 1,0 0,0 0,1 0,0 1,4 0,0-1,-5 1,-2-1,-3-1,1 1,-2-1,1 1,0 0,0-1,0 1,1 0,-1 0,-1 0,-2-5,0 1,0 0,-1-3,-1 0,1 2,0-2,-1 1,1 0,-1-1,0 2,0 1,0 0,0 1,1 0,-1 0,1 0,-6 3,-6 0,-5 0,-1 0,-2-1,3 1,5 0,1 0,1 0,4 0,0 0,2 0,0 0,1 1</inkml:trace>
</inkml:ink>
</file>

<file path=ppt/ink/ink2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563 946,'11'1,"2"-1,4 0,-4 0,-7 0,-3 0</inkml:trace>
</inkml:ink>
</file>

<file path=ppt/ink/ink2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404 953,'4'0,"4"0,9 0,2 0,-6 0,-4 1,-4-1,-2 0</inkml:trace>
</inkml:ink>
</file>

<file path=ppt/ink/ink2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276 944,'3'0,"2"0,4 0,1 1,-1-1,-2 1,-3-1,-1 0,1 0</inkml:trace>
</inkml:ink>
</file>

<file path=ppt/ink/ink2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561 949,'10'0,"7"0,1-1,1 1,-3 0,-8-1,-3 1</inkml:trace>
</inkml:ink>
</file>

<file path=ppt/ink/ink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845 316,'3'2,"-6"1,0-1,-1-1,1-1,6-1</inkml:trace>
</inkml:ink>
</file>

<file path=ppt/ink/ink2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118 1005,'8'1,"4"-1,13 3,4-1,-6-1,2 1,-6-1,-2 0,3-1,4 0,-2 1,5 0,-2-1,-2 0,5-1,-5 0,3-1,-2 0,-10 0,-2 1,-4-1,-5 2,7-2,-1 1,-1-1,2 1,0 0,-1 0,2-1,-1 0,0 1,-1-1,-1 0,-3 1,-1 1,-1-1</inkml:trace>
</inkml:ink>
</file>

<file path=ppt/ink/ink2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216 784,'3'0,"10"-1,17-1,5 0,-3 1,-3 1,10 0,-13 0,-5 0,-5 0,-3 0,-4 0,-2 0,4 0,-1-1,-3 1</inkml:trace>
</inkml:ink>
</file>

<file path=ppt/ink/ink2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444 198,'10'0,"5"0,15 0,4-1,-3 1,-1-1,-7 1,5 0,0 0,-11 1,-1-2,29 3,-21-2,6 1,0 0,6 0,-1-1,-3 0,-6 0,4 0,3 0,5 1,-2-1,-8-1,6 1,0 1,-8-1,5 1,-3-1,1 0,0 0,-11 0,-5-1,-5 0,-4 1</inkml:trace>
</inkml:ink>
</file>

<file path=ppt/ink/ink2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817 329,'7'8,"0"-1,1-1,-4-3,-1-3,2-5,0-1,1-1,0 0,-1 0,-2 3</inkml:trace>
</inkml:ink>
</file>

<file path=ppt/ink/ink2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1168 332,'4'2,"10"8,-9-7,-1-2,0-1,1-1,3-4,2-4,4-7,-2 2</inkml:trace>
</inkml:ink>
</file>

<file path=ppt/ink/ink2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1217 402,'4'3,"1"0,-1-2,0 0,0-1,0-1,2-2,5-2,1-4,2-2,-5 3,-5 5</inkml:trace>
</inkml:ink>
</file>

<file path=ppt/ink/ink2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1301 464,'3'4,"0"-3,1 0,1 0,3-1,2-3,4-4,2-4,1-3,-7 4,-7 6</inkml:trace>
</inkml:ink>
</file>

<file path=ppt/ink/ink2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1296 548,'2'3,"1"-2,0-1,5 0,4-2,-1-4,4-4,-4-2,-4 3,-5 5</inkml:trace>
</inkml:ink>
</file>

<file path=ppt/ink/ink2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1098 625,'5'2,"3"2,3-2,9 0,-2-3,-3-3,-5 0,-5 1,-2 0</inkml:trace>
</inkml:ink>
</file>

<file path=ppt/ink/ink2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1207 682,'6'4,"1"-2,9 0,5-5,11-8,-4-3,11-11,-10 1</inkml:trace>
</inkml:ink>
</file>

<file path=ppt/ink/ink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858 314,'7'2,"1"0,-1-1,-8 2,-3-1,0-1,0-1</inkml:trace>
</inkml:ink>
</file>

<file path=ppt/ink/ink2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1162 526,'1'4,"0"1,-1 1,-1-1,0 1,-1-1,1-1,0 0,-1 0,0 0,0 0,0-1,-1 1,0-1,-1-1,-1 1,-1 0,-1 0,-3-1,-1 0,0 0,-2 0,4-1,-1-1,-1-1,1 1,1-1,-1 0,2-1,0 0,3 1,1-1,-1-1,1 1,-1-1,2 1,0 0,-1 0,-1 0,1 0,-1 0,1 0,-1-1,1 1,0 0,0-1,1 0,2 0,1-3,1 2,2 0,0 0,2-1,0 0,0 0,0 1,1 0,1-1,2 1,0 0,0 1,-3 1,0 0,3 1,1 0,-2 1,2 0,2 0,0 1,3 0,0-1,1 1,1 0,-4 0,-2-1,-2 1,-4-1,0 2,0-1,0 2,-2-1,2 4,-3-3,0 1,-1 0,-1 1,0-1,-1 0,0 0,-2 1,-2 1,-1-2,-1 2,-1-1,-1 0,-1-1,0 0,1 0,-3-1,2 0,-1-1,-2 1,2-1,0 0,-1-1,4 0,-3-1,1 0,1 0,-1-1,1-1,3 1,0-2,1 0,1-1,0 0,2 0,-1-2,1 0,0 0,0-1,-2 0,1 1,2 2,-1 1,2 0,-2 0,0 0</inkml:trace>
</inkml:ink>
</file>

<file path=ppt/ink/ink2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963 433,'3'0,"5"0,11-1,3 1,13 0,1-1,-11 1,-3-1,-6 1,-3-1,-1 1,-1 0,-3 0,3 0,1 0,-1-1,4 1,-4-1,-2 1,1 0,-2 0,2 0,0 0,-2 0,2 1,-2-1,-1 0,-1 0,-2 0,-1 0,0 0,0-2,-1-1,-2-1,-1 0,-1 0,-1 0,-1 0,-1 1,-2 0,0 1,-1 0,0 0,1 1,0 0,0 0,0 1,-1-1,0 1,1 0,-1 0,0 0,0 0,-2 0,1 1,-1 0,-3 1,2-1,-2 0,-1-1,4 1,-3-1,0 0,1-1,0 1,1 0,-3 0,1 0,3 0,-4 0,1 0,3 0,-1 0,0 0,2 0,-1 1,2 0,1 0,-1 0,2 0,0 1,3 0,1 2,4-1,1 1,4-1,2 0,1 1,4-2,-2 1,-9-3</inkml:trace>
</inkml:ink>
</file>

<file path=ppt/ink/ink2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1575 410,'-4'0,"1"1,-1-1,0 0,1 0,-2 0,1-1,1-1,0 0,2-1,4 1,0 1,1 0,0-1,0 1,-1 1,0-1,0 1,0-1,2 1,-2 1,1 2,-4 1,-3-2,0-1,0-1</inkml:trace>
</inkml:ink>
</file>

<file path=ppt/ink/ink2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168 714,'3'0,"1"0,1 0,-2 0,0 0,2 0,-1 0,-1 0,1 0,0 0,2 0,2 1,-3-1,-1 0,-1 0,2 0,-2 1,0-1,0 0,3 1,-3-1,2 0,2 0,2 1,-2-1,3 0,-1 1,-3-1,-1 0,-1 0,0 1,-1-1,0 0,0 0,2-1,-1 1,-9 0</inkml:trace>
</inkml:ink>
</file>

<file path=ppt/ink/ink2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554 710,'5'0,"2"0,3 0,4 0,-1 1,-2 0,-1-1,0 1,-3-1,1 0,1 1,-2-1,2 0,1 1,-5-1,1 0,-1 0,-1 0,0 0,-1 0,2 0,0 1,-2-1,2 0,-2 1,1-1</inkml:trace>
</inkml:ink>
</file>

<file path=ppt/ink/ink2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1215 648,'-3'0,"-3"0,3 0,0 0,0 0</inkml:trace>
</inkml:ink>
</file>

<file path=ppt/ink/ink2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1057 765,'5'0,"0"0,0 0,0 0,-1 0,-1 0,0 0,0 0,0 0,0 1,0-1,0-1,0 0,0-1,-1-1,-1 0,-4 0,-1 2,1 0,-1 1,1 0,0 0,0 0,0 0,0-1,0 1,0 0,0 0,0 0,0 0,0 0,0 1,1 2,1 0,1 0</inkml:trace>
</inkml:ink>
</file>

<file path=ppt/ink/ink2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1178 764,'3'0,"0"0,1 0,-1 0,0 0</inkml:trace>
</inkml:ink>
</file>

<file path=ppt/ink/ink2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1217 764,'3'0,"3"0,-3 0,0 0,0 0,0 0,0 0</inkml:trace>
</inkml:ink>
</file>

<file path=ppt/ink/ink2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1219 954,'3'0,"1"-1,-1 1,0 0,1 0,-1 0,0 0,0 0,1 0</inkml:trace>
</inkml:ink>
</file>

<file path=ppt/ink/ink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860 322,'0'6,"0"0,0 4,1 3,1-5,-2-4,0-7,0 0</inkml:trace>
</inkml:ink>
</file>

<file path=ppt/ink/ink2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1224 880,'3'0,"2"0,-1 0,-1 0,7 0,-7 1,0-1,0 0,0 0,1 0,0 0,0 0,0 0,0 0,-1 0,1 0,0 0,0 0,-1 0,0 0,0 0,1 0,0 0,-1 0,0-1,2 1,-2 0,1 0,0 0,-1 0,1 0,-1 0,0-1,1 1,1 0,0 0,-1 0,-1 0,0 0,2 0,-2 0</inkml:trace>
</inkml:ink>
</file>

<file path=ppt/ink/ink2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1220 957,'3'0,"0"-1,2 1,-1 0,0 0,0 0,0-1,0 2,-1-1,2 0,0 0,-2 0,0 0,1-1,-1 1,0 0,0 0,0 0</inkml:trace>
</inkml:ink>
</file>

<file path=ppt/ink/ink2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1386 867,'3'2,"0"1,3 1,0 0,0 1,-1-2,-2-1,0 0,2 0,-5 1,-3-2,-1 1,-3 0,-3 1,1 0,-2 0,2 0,2-1,1 1,0-1,2 1,-1 0,-1 1,1-2,1 1,0-1,1-1,0 0,0 1,0-1,0 2,0-2,0 1,0-1</inkml:trace>
</inkml:ink>
</file>

<file path=ppt/ink/ink2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1228 950,'6'0,"-2"1,1-1,-1 0,0 0,0 0,0 0,-1 0,0 0,0 0,0 0,0 0,0 0,1 0</inkml:trace>
</inkml:ink>
</file>

<file path=ppt/ink/ink2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1224 256,'4'2,"3"0,4 1,1 1,6 2,-1-1,-2-1,2-1,-2 1,2 1,3 1,-4 0,4 0,2 1,1-1,-2-1,-6-2,-7-2,-3 0,-2-1,0 0,1 1,2 0,4 2,2-1,-2 0,-4 0,-2-2,0 1</inkml:trace>
</inkml:ink>
</file>

<file path=ppt/ink/ink2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1568 336,'4'3,"0"0,1-1,-1 1,-1-1,0-1,-10 2,2-1,-1 1,1-2</inkml:trace>
</inkml:ink>
</file>

<file path=ppt/ink/ink2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1208 208,'-3'0,"0"0,-1 1,-1-1,0 1,2 0,0 0,3 3,5 0,0-1,-1-1,1 0,-1-1,-3 3,-1-1,-2 0,-1-2,-4 0,3-1,0-1,0-1,1 0,10 2</inkml:trace>
</inkml:ink>
</file>

<file path=ppt/ink/ink2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1570 211,'-1'3,"1"1,-1 4,0 2,1-3,-1 0,1-4,1-6,1-2,-1 0</inkml:trace>
</inkml:ink>
</file>

<file path=ppt/ink/ink2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1571 218,'3'-2,"1"1,-1 1,0 0,0 1,0 3,-2-1,0 1,-2 0,0-1,-2-1,0-1,0-1,0 0,4 3,2-1,0 0,0-1,1 1,0-2,1 0,-2 0</inkml:trace>
</inkml:ink>
</file>

<file path=ppt/ink/ink2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1580 367,'-4'1,"-1"0,-1 1,-1 0,1 0,-1 1,1-1,0 0,0 1,0-1,0 0,1 0,0-1,0 0,0 1,-3 0,-3 0,1-1,-4 1,0 1,2-2,2 0,-5 0,1 0,-4 1,1-1,8 0,-1 1,1-1,0 1,-2 0,3-1,0 0,1 0,0 0,1 0,-1 0,1 0,0-1,-1 2,2-1,-3 0,0 0,2 0,-1 1,2-1,-1 1,1-1,1-1,1 1,7-4,-1 0</inkml:trace>
</inkml:ink>
</file>

<file path=ppt/ink/ink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506 563,'3'0,"1"1,3-1,4 1,1 1,-1-1,0 0,-2-1,2 0,2 0,3 0,-2-1,2 0,-3 0,-2 0,-2 0,-1 0,1-1,-2 0,-4 0,0 0,1-3,-2 2,-2-2,0 1,0-1,-1 0,1 2,-1 0,-1 0,-2 0,-2 0,-3 0,1 0,-7 0,0 1,3 0,-4 0,3 1,4 1,0 0,2 0,-2 0,-1 0,3 1,1-1,0 1,1-1,-1 1,-2 1,2-1,-1 1,1 0,1 0,-1 0,-1 0,2 0,0 0,0 1,1 1,4 0,1 0,1 1,2 0,1-1,2 0,1 0,1-1,2-1,2 1,-2-2,0-1,-5 0,-3-1</inkml:trace>
</inkml:ink>
</file>

<file path=ppt/ink/ink2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1219 419,'-3'2,"-1"0,0 0,0 0,0 1,1-1,0-1,0 1,6 1,2-1,2 1,1 0,1 0,-3-2,-1 0,-2-1</inkml:trace>
</inkml:ink>
</file>

<file path=ppt/ink/ink2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1117 247,'6'0,"-1"0,2 0,-2 0,-2 0,0 0,0 0,2 0,1 0,-3 0,0 0,0 0,0 1,1-1,0 0,-1 0,3 0,-1 0,0 0,-1 0,-1 0,1 0,2 0,-3 0,0 0,1 0,-1 0,1 0,3 0,-2 0</inkml:trace>
</inkml:ink>
</file>

<file path=ppt/ink/ink2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1120 249,'-4'0,"-3"0,-3 0,-1-1,3 1,5 0,0 0</inkml:trace>
</inkml:ink>
</file>

<file path=ppt/ink/ink2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1222 248,'5'2,"0"0,0 0,1 0,-2-1,-1 0</inkml:trace>
</inkml:ink>
</file>

<file path=ppt/ink/ink2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1184 249,'-1'4,"1"-1,0 0,0 0,0 0,0 0,0 0,0 0,0 0,0 0,0 0,0 0,0 0,0 0,0 0,0 1,0-1,0 1,0-1,0 1,0 0,0 1,0-2,0 2,0-1,0-1,0 2,0 0,0-2,0 1,0-1,0 1,0 0,0-1,0 1,0-1,0 0,0 0,0 2,0-1,0-1,0 1,0-1,1 1,-1-1,0 1,0-1,1 0,-1 1,0-1,0 0,0 0,0 0,-1 0,1 0,0 0,0 0,0 0,0 0</inkml:trace>
</inkml:ink>
</file>

<file path=ppt/ink/ink2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542 511,'3'0,"6"1,5-1,-1 0,-3 1,1 0,0 0,1-1,-6 0,-3 0</inkml:trace>
</inkml:ink>
</file>

<file path=ppt/ink/ink2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1236 253,'4'2,"6"0,8 2,1 2,11 1,-5-1,-7-1,0 0,-3-2,-3-1,-3 0,-1 0,0 0,3 1,-2 0,2-1,-1 0,-2 0,-1 0,0-1,-1 1,3 1,1 0,-3-1,1 0,-2 0,1 0,-1 0,-2-1,0 0,-1-1,0 1,0-1,1 1,-1 0,0 0,1 0,0 0</inkml:trace>
</inkml:ink>
</file>

<file path=ppt/ink/ink2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1582 353,'-6'2,"0"0,-5 0,-2 0,0 1,-2 1,3-1,2-1,0 2,1-2,-1 2,0-1,-3 0,-1-1,0 0,4 0,2-1,-1 1,0 0,-4 0,2 1,2-1,1 1,2-2,-1 0,-3 1,-1-2,-3 1,0 0,4 0,-1 0,3 0,1-1,0 2,0-1,2 0,-2 1,1-1,1 0,1 0,1-1,0 1</inkml:trace>
</inkml:ink>
</file>

<file path=ppt/ink/ink2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1183 249,'-3'3,"0"-1,-1 1,0-1,7-3</inkml:trace>
</inkml:ink>
</file>

<file path=ppt/ink/ink2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1182 251,'2'4,"1"-1,0 1</inkml:trace>
</inkml:ink>
</file>

<file path=ppt/ink/ink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806 564,'1'5,"0"1,-1 1,1 1,0 0,0-1,0-1,0-1,0 0,-1-2,0 0</inkml:trace>
</inkml:ink>
</file>

<file path=ppt/ink/ink2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1189 256,'3'2,"0"0,0-1</inkml:trace>
</inkml:ink>
</file>

<file path=ppt/ink/ink2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1167 422,'4'1,"-1"0,0 0,2 3,-1-2,-1-2,-2-3,2-1,0-1,-1 1,0 0,-1 1,1 0</inkml:trace>
</inkml:ink>
</file>

<file path=ppt/ink/ink2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1622 339,'-4'-1,"1"0,0 1,-1 0,-1 2,0 0,-1 1,2 1,0 0,2 0,0 0,2 0,1 0,1 0,2-1,0-1,2 0,0-2,0 0,1 0,-2-1,-1-1,-1-1,0-1,-2 0,0-1,0 0,-2 1,0-1,-1 2,0-1,-1 2,-2-2,2 4,-1 0</inkml:trace>
</inkml:ink>
</file>

<file path=ppt/ink/ink2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1615 345,'-4'2,"0"1,-1 0,1 1,1-2,0 0,1 1,6-5</inkml:trace>
</inkml:ink>
</file>

<file path=ppt/ink/ink2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1618 356,'-4'3,"-3"2,4-3,6-2,0-2</inkml:trace>
</inkml:ink>
</file>

<file path=ppt/ink/ink2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1616 362,'-4'3,"1"-1,-1 1,9-4</inkml:trace>
</inkml:ink>
</file>

<file path=ppt/ink/ink2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847 526,'3'0,"16"-1,6 1,-6-1,-4 1,-8 0,-4-1</inkml:trace>
</inkml:ink>
</file>

<file path=ppt/ink/ink2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845 524,'3'0,"1"1,7 0,1 0,6 1,1-1,-6-1,-2 0,-5 0,-3-1,0 0,0 0,1-1,1-1,-1-1,2-2,1-1,-2 1,-2-1,0 2,-2-2,0 0,-1 1,-2 2,-1-1,-1 0,-1-1,-3-1,1 1,-1 1,-1 2,3 1,0 0,0 1,0 1,-1 0,1 0,-3 0,-1 1,2-1,-2 1,0 0,3 0,0 1,-1 1,2 0,0 0,1 0,1-1,1 2,1-1,1 0,0 1,1 3,2 1,0-2,-1 0,1-2,-1 0,0 0,1 0,1 2,2-1,-1-2,1 0,4 0,-1 0,1-1,2-1,-4-1,-1 0,-3 0</inkml:trace>
</inkml:ink>
</file>

<file path=ppt/ink/ink2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996 492,'3'2,"0"-1,1 1,1 0,-1 0,1 0,-2-1</inkml:trace>
</inkml:ink>
</file>

<file path=ppt/ink/ink2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989 509,'5'3,"1"-1,3 1,-3-1,-3-1</inkml:trace>
</inkml:ink>
</file>

<file path=ppt/ink/ink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785 622,'3'3,"0"0,4 2,-1-1,0-2,-2-1,-1 0,1-4,1-2,5-2,-2 0,-1 1,-4 4</inkml:trace>
</inkml:ink>
</file>

<file path=ppt/ink/ink2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1080 489,'-2'3,"0"1,-2 6,-4 7,1 2,2-5,3-7,5-15,0 1</inkml:trace>
</inkml:ink>
</file>

<file path=ppt/ink/ink2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1075 497,'4'0,"1"-1,1 0,-1 1,-1 1,2 0,-3 0,0 0,-2 4,0 0,-1 1,0 1,-2 1,-1 2,-1-2,-1-2,-1-1,2-3,0-1,0 0,-2 0,-5 0,2 0,1 1,4-1,4-4,1-1</inkml:trace>
</inkml:ink>
</file>

<file path=ppt/ink/ink2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1149 537,'6'0,"6"0,3 1,2-1,-7 0,-6 0</inkml:trace>
</inkml:ink>
</file>

<file path=ppt/ink/ink2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1193 525,'0'3,"0"0,-1 6,-2 2,2-4,0-2,0-2,5-4</inkml:trace>
</inkml:ink>
</file>

<file path=ppt/ink/ink2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1225 576,'3'-4,"0"-1,3-4,1-1,-2-1,1-1,-1 3,-2 3,-1 1,0 2,0 0,-2 6,0 1,0 4,2 5,0-4,-1 0,1-2,-2-3,0 0,0-1,0 0,0 0,1 0,-4-6,0 1,-1-1,0 1,1 0,0 0,5-1,-1 0,1 0,1 3,2 0,2-1,-1 1,-1-1,-2 1,0 0,1 0,-1-1,-6 0,-2 2,1 2,2 1,2-1,0 0,4 0,0-3,3-2,-2 0,-1 0,0-3,-1 1,0-1,-1 0,1 0</inkml:trace>
</inkml:ink>
</file>

<file path=ppt/ink/ink2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1326 524,'-1'4,"0"-1,-1 4,0 4,0-1,1-1,0-2,1-4,6-7,5-6,5-1</inkml:trace>
</inkml:ink>
</file>

<file path=ppt/ink/ink2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1378 532,'-3'2,"-4"0,-4 2,0 1,2-2,5-1,1 0,3 1,5-2,2 0,2 1,-1-1,-4 0</inkml:trace>
</inkml:ink>
</file>

<file path=ppt/ink/ink2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1034 611,'6'0,"9"-1,1 0,21-3,-29 3,-1-1,-1 2</inkml:trace>
</inkml:ink>
</file>

<file path=ppt/ink/ink2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1250 608,'5'0,"5"1,10 0,12 1,-11-1,-16-1</inkml:trace>
</inkml:ink>
</file>

<file path=ppt/ink/ink2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1150 352,'9'0,"0"0,1 0,-2 0,-1 0,-2 0,-1 0,0 0,-1-1,0 1,2 0,0 0,0 0,-1-1,-1 1,0 0</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479 603,'3'0,"4"0,3 0,1 0,-2 1,-1-1,2 0,0 1,-2 0,1-1,0 1,-1-1,-1 0,-2 0,-2 0,0 0</inkml:trace>
</inkml:ink>
</file>

<file path=ppt/ink/ink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643 834,'9'1,"6"0,16 0,1 1,2-1,-6-1,4 1,-2 0,-2-1,-6 1,-3 0,1-1,-7 0,-1 0,-5 0,-2 0,-1-1,0 0,1 0,-1-2,1-3,-2-1,-1-4,-2 0,0 0,0-1,-1 5,-3-2,-4-1,-2 3,-3-1,-5 0,-4 1,0 1,-5 0,4 3,-1 0,-3 0,6 2,-2 0,2 1,-1 0,2 1,-2 1,3 1,1-1,-3 3,8 0,3-1,3 2,3 1,2-1,3 0,3-1,2 0,5 1,1-2,4-2,1-1,-5-1,-8-1,-1 1</inkml:trace>
</inkml:ink>
</file>

<file path=ppt/ink/ink3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1204 404,'-5'5,"3"-2,-1 0,-1 2,1-1,0 0,0-1,1 1,6-1,1-2,1 0,1 1,-2-1,-2-1,-8 0,-2-1,-2 1,-3-1,4 1,4-1,1 0,4-2,3 2,0-1,-1 3,0 1,-7 1,0-2,0-1,0-1,1-1,4-2,3 2,4-1,1 1,-2 1,-4 1,-2 3,-2 0,-1 1,-1-1,-1 0,0-2,1-1,0-2,3-3,2 2,1 1,0 1,1 6,-4-2,-3-2,-1-4,5 0,5 2,-3 1,-3 4,-4-1,-1-1,0-2,0 0,2-1,2-4,3 2</inkml:trace>
</inkml:ink>
</file>

<file path=ppt/ink/ink3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1181 344,'5'-1,"-2"0,0 2,-1 4,-2-2,0 0,-2 1,-2-2,0-3,1-1,3-3,1 2,1 0,3 0,-2 2,0 4,-3 0,-3 2,0-2,0-1,0-2,0 0,-1-1,2-3,2 1,5-1,-2 2,2 1,-2 1</inkml:trace>
</inkml:ink>
</file>

<file path=ppt/ink/ink3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1241 334,'0'3,"1"1,1 0,-1 0,1 0,0-1,2-2,2-6,0 0,1-2,0 0,-1 1,0-1,-3 4</inkml:trace>
</inkml:ink>
</file>

<file path=ppt/ink/ink3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1129 359,'5'0,"5"-1,4 0,-2-1,0 2,-3-1,-4 1,1 0,-1 0,-1 0,0 0,2 0,0 0,-3 0</inkml:trace>
</inkml:ink>
</file>

<file path=ppt/ink/ink3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1195 437,'-2'5,"0"1,1 0,0-1,0 1,0-2,1 0,0 0,0 0,0-1,0 0,1 2,-1-2,0 0,1 0,-1 3,0-2,0 1,0-2,0 1,0-1</inkml:trace>
</inkml:ink>
</file>

<file path=ppt/ink/ink3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1147 508,'12'-1,"0"0,5 0,1 1,-7-1,0 1,-3 0,-2-1,-1 1,-1 0,-13 0,-4 0,2 1,-2-1,3 0,4 0,1 0,1 0,1 0,-1 0,-1 0,0 0,-1 0,0 0,3 0</inkml:trace>
</inkml:ink>
</file>

<file path=ppt/ink/ink3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1191 499,'-6'3,"1"0,-1 0,1 1,3-1,3 0,4-3,-1-1,2-2,-1 0,-2 1,-1-1,-2-1,-2 1,-1 1,-1 1,0 1,0 2,1 3,4-2,3-1,2-1,5-2,1-2,-3-1,-4-1,-5 2,-4 3,-2 3,2 2,2-1,3-1,7-4,-2-1,-1-1,-3 0,-6 1,-1 3,3 2,5-1,0-3,-2-2</inkml:trace>
</inkml:ink>
</file>

<file path=ppt/ink/ink3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1581 388,'10'0,"2"0,4 0,-4 0,-1-1,-5 0,-9 1,-2 0,0-1,-3 1,0 0,3 0,0 0,1 0,0 0,0 0,0 0,1 0,0 0,0 0,11 0,1 0,3 0,-2 0,-2-1,-3 1,-13 0,-6 1,-4-1,7 0,4 1,10-2,1 1,-1-1</inkml:trace>
</inkml:ink>
</file>

<file path=ppt/ink/ink3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1132 507,'7'0,"2"0,0-1,3 1,-4 0,0 0,-2 0,-2 0,0 0,0 0,-1 0,1 0,-1 0,0 0,0-1,0 1,0 0,0 0,-8 0,0 1,-2 0,2 0,-10 0,6 0,0 0,1 0,2-1,0 0,1 1,2-1</inkml:trace>
</inkml:ink>
</file>

<file path=ppt/ink/ink3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1194 446,'3'1,"1"0,0 1,1-1,1 1,0-2,-3 1,0-1,-7 2,0 0,1 0,1 1,1 0,3 0,1-1,-3 1,-1 0,1 0,0 0,-1 1,-3-1,1-1,-1-1,0 0,1 0,0 0,0 0</inkml:trace>
</inkml:ink>
</file>

<file path=ppt/ink/ink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670 931,'6'0,"-3"0,5-1,-1 1,-1-1,2 0,0-2,-1 1,0-2,0 0,-2 1,0-1,-2 1,0-2,-2 2,1 0,-2 0,0 0,-2 0,-1 0,-1-2,-4 1,-5 0,0 1,-4 1,2 1,2 1,5 1,2 1,2 0,-2 1,-2 4,4-2,1 0,2 1,1-1,2 3,3 0,2-2,4-1,-2-2,-3-2,-3-1,0 0</inkml:trace>
</inkml:ink>
</file>

<file path=ppt/ink/ink3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498 846,'4'1,"-1"-1,3 2,5-2,0 1,7-1,0 0,-4 0,5 0,-3 0,-2 0,6 1,-2-1,-5 0,0 0,-2 0,2 0,3 0,0 1,-1-2,2 1,-4 0,5 0,0 1,-7-1,-1 1,-4-1,-2 0,-1 0</inkml:trace>
</inkml:ink>
</file>

<file path=ppt/ink/ink3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1823 348,'9'1,"2"-1,9-1,3-1,-4 0,0 0,-4 1,-5 0,-3 0,-1 1,0 0,-1-1,0 1,0 0,1 0,-1 0,-2 0</inkml:trace>
</inkml:ink>
</file>

<file path=ppt/ink/ink3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1274 730,'5'0,"3"-1,2 1,4 0,0 0,3 0,2-1,-4 1,1 1,-1-1,-4 0,1 0,0 1,-3-1,1 0,0 0,-2 0,1 0,0 1,-4-1,2 0,-1 0,1 0,3 0,-4 0,1 0,-1-1,-2 1,0 0,1 0,-1 0,0-1,0 1,0 0,-1 0,0 0,0 0</inkml:trace>
</inkml:ink>
</file>

<file path=ppt/ink/ink3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1745 797,'3'-1,"1"0,3 0,2-1,1 0,-2 1,2 0,2 1,0-1,2 0,-1 2,3-1,0 0,-6 0,0 0,-2 0,-2-1,-1 1,-1 0,-1 0,0 0,0 0,0 0,1 0,0 1,0-1,-1 1,0-1</inkml:trace>
</inkml:ink>
</file>

<file path=ppt/ink/ink3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1297 878,'4'0,"9"-1,11-2,-4 1,0 1,-4 0,-7 1,-1 0,0 0,-2 1,2 0,9 1,1-1,-9-1,-3 0,-3 0,2 0,3 1,2 0,2 0,4 0,2 0,-2-1,1 0,-4 0,-4 0,-1 0,0 0,0 0,2 0,0 0,-1 0,1 0,-1 0,3 0,-1 0,-4 0,-1-1,-2 1,0 0,0 0,0 0,0-1,2 1,0 0,4-1,1 1,-1-1,2 1,-1-1,1 0,-2 1,-3 0,1 0,-1 0,-3 0</inkml:trace>
</inkml:ink>
</file>

<file path=ppt/ink/ink3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1635 330,'-5'-1,"0"1,-2 0,-2-1,3 1,0 1,2-1,0 1,-1 2,2-1,-2 1,1 0,1 1,1 0,1 0,1 1,1 0,2 2,3 1,1-2,1-2,4 0,-5-3,0 0,-1-1,0-1,2-2,-3-2,0-4,-1-1,-4 1,0 0,-1 0,-2 3,-1 2,1 1</inkml:trace>
</inkml:ink>
</file>

<file path=ppt/ink/ink3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208 325,'3'0,"5"-1,9 1,8 0,-2-1,-1 1,-1 0,-3-1,6 1,3 0,-3 1,1-1,1 1,0 0,1 0,1 1,-3-1,6-1,-9 1,-3-1,0 0,-3 0,4 0,-1 0,-4 0,2-1,-1 0,-1 1,2-1,-3 1,1 0,-2-1,-2 1,1 0,-2-1,0 1,0-1,-2 1,2 0,0-1,-2 1,2 0,-1-1,0 1,2 0,2 0,-3-1,1 1,-1 0,-2 0,2-1,2 1,0-1,3 1,-2-1,2 1,2 0,-3-1,3 2,0-1,0 0,4 1,1 0,2-1,-4 1,-9 0,0-1,-2 0,-3 0,1 0,0 0,2 0,3 1,-1 0,4-1,13 1,8-1,-7 0,-10 0,-12 0,-2 0,1 0,-1-1,4 0,6-2,-3 0,-3 0,0 0,-2 2,-2 0,0 0,2 1,-1 0,1 0,2 0,-3 0,0 0,-1 0,0 0,1 0,1-1,-1 1,2-2,2 1,-1 0,-1 0,1 0,0 1,-3 0,-1 0,0 0,-1 0,-1 0,2 0,-1 1,0-1,0 0,1 0,3 0,0 0,-3 0,0 0,-2 0,0 0,0 0,-7 2</inkml:trace>
</inkml:ink>
</file>

<file path=ppt/ink/ink3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1040 905,'3'-1,"4"0,1-1,3 0,-4 1,3-2,-4 2,0 0,-2 1,-1-1,0 1,1-1,0-1,0 1,0 0,-1 0,1 0,-1 0,2 0,1-1,0 1,-1-1,-1 1,1-1,-2 1,0 0,2 0,0 0,2 1,2 1,-1-1,2 1,0 0,-2 0,1 0,1 1,-2-1,1-1,-2 1,0-1,1 1,-1 0,2-1,0 0,-6 0,13 0,-7-1,0 0,1-1,-1 1,-1 0,2-1,-1-1,2 1,-1-1,-1 1,1 1,1-1,-3 1,3-1,-2 0,0 1,2-1,-1 1,3 0,-1 0,-4 0,2 1,-1-1,1 1,1 0,0 0,1-2,0 0,-2 1,3-1,2 1,2-1,-2 1,-8 1,21-2,-11 1,-3 0,-2 1,3 0,-1 0,-1 0,0 0,-3-1,-2 1,1 0,-1-1,1 0,-1-1,-1 1,0 1,-2-1,-1 1,-1 1,3 1,-2-1,0 1,0 1,1 0,0 0,1-1,-2-1,0 0,-1-1,2 0,-1 0,-1 0,0 0</inkml:trace>
</inkml:ink>
</file>

<file path=ppt/ink/ink3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693 367,'3'0,"2"0,9 0,3 0,5 0,1-1,-5 1,5 0,-1-1,-2 1,-2 0,-2 0,1 0,1 0,2 0,0 1,3-2,-8 1,-1-1,-3 1,-3 0,3 1,1-1,-2 0,2 0,-3 0,1-1,2 1,-3 0,0 0,-1 0,-5-1</inkml:trace>
</inkml:ink>
</file>

<file path=ppt/ink/ink3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1310 708,'3'1,"12"0,8 1,4-2,12 0,-8 1,5 1,-6-2,-9 0,1-1,-4 0,-2-1,-5 0,-7 1,-1-1,0-4,2-1,4-4,6-9,-2 0,-1-6,-5-3,-7 5,-4-4,1 9,-2 6,-2 3,-2 3,0 4,2 1,2 2,0-1,-5-1,-4 0,-5 0,-4 0,6 0,-4 1,2 1,5 0,0 1,1 1,-4 0,-1 1,2-1,0 1,0 0,4-1,-2 1,1 0,5-1,1 0,2-1,1 1,-4 0,0 0,1 1,0 0,4-1,-1 1,1 2,2 1,1 6,1 1,0 1,0 3,0-2,1-1,1 2,-1-5,0 3,0-3,0-2,-1 1,0-1,1-2,-2-3,2 5,-1-3,0-2,0-1,3-2,9-1,5 0,5 0,1 0,-4 0,-3 0,-9 0,-5 0</inkml:trace>
</inkml:ink>
</file>

<file path=ppt/ink/ink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1008 1006,'10'0,"2"0,10 1,12 1,-1-2,2 1,0-1,-4 0,-7 1,-8-1,-5 0,-4 0</inkml:trace>
</inkml:ink>
</file>

<file path=ppt/ink/ink3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831 719,'6'0,"9"0,12 1,-1 1,1 0,-2 0,-3 0,-7-1,4 0,-4 0,0 0,-3 0,-3 0,2 0,-3 0,-3-1,1 0,0 0,1 1,0-1,-3-1,-1 1,1 0,0 0,1-2,1 0,1 0,-1-2,-1 0,0-1,1-2,-1 0,0-1,-3 1,-1 1,-1-2,0 2,-1-2,-2 1,-2 0,1 2,-1 2,0 1,-1 0,-1 1,1 0,-2 1,-2 0,1 0,-4 0,0 0,-4 1,0 0,-2-1,-3 1,-4 0,4-1,-1 1,1 0,6-1,-2 0,3 0,-7 0,12 1,1-1,-1 1,2-1,-1 1,0 0,2 0,-2 1,2 0,3 0,1 0,2 2,1 2,4 4,5 1,5 2,6 1,3-1,-7-7,19 5,-22-9,-8-2</inkml:trace>
</inkml:ink>
</file>

<file path=ppt/ink/ink3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225 566,'6'1,"2"0,3 0,5 1,5 0,-2 0,-2 0,3 0,0 0,3 1,3-2,-2 1,2-1,2 0,-5 2,0-2,3 0,-6-1,1-2,-3 1,0 0,4-2,-7 1,-2 0,-2-1,-4 1,8-5,-10 3,-2 0,-3 0,1 0,-1 1,1-1,-1 1,-1-1,0 1,-2-2,-5-2,-3 0,-4-1,-9 0,4 3,-3-1,-2 1,0 1,-3 1,3 1,-6 0,5 1,1 1,-7-2,8 1,-7 0,9 1,2-1,2 1,0 0,1 1,5-1,-1 1,5 1,-1-1,1 3,2-1,-1 2,0 0,2 3,2-2,3 1,2 0,2-1,4 1,1 0,-4-5,11 5,-7-5,0 1,-4-2,-1-1</inkml:trace>
</inkml:ink>
</file>

<file path=ppt/ink/ink3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258 591,'5'0,"4"-1,-1 1,2 1,0-1,-1 0,1 0,-1 0,-1 0,3 0,-4 0,12 1,-1-1,-4 1,3-1,-1 0,-1 1,3-1,-3 0,3 0,0 0,-1 0,-2-1,3 0,-3 0,-1-1,1 1,0 1,2-1,-1 0,-6 1,-1-1,-3 1,1 0,1-1,0 1,2-1,-1 1,-5-1,-1 1,-1-4,-2-1,1 0,-1 0,0-1,-1 3,0 0,0 0,1 0,-2-1,-1 0,1 1,0 0,1 0,-2 0,0 0,0 0,-2 0,1 0,-1 0,-1 0,-3 0,-2 0,-2 0,0 1,-3-1,-2 1,2 0,0 0,-3 1,0-1,-2-1,-4 1,5 1,-4 0,3 1,3 0,-3 0,3 0,-4 0,-2 1,6 0,-1-1,-1 1,6 0,-4 0,4-1,1 1,1 0,4 0,2 1,2-1,1 0,0 2,-2 2,1 1,1 1,0-1,2-2,3 7,2-4,3 1,3 1,-2-3,-2-2,-3-2,2 1,-2-3</inkml:trace>
</inkml:ink>
</file>

<file path=ppt/ink/ink3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940 338,'7'0,"3"0,8 0,4 0,-3-1,5 1,1-1,0 0,6-1,-9 1,7 0,-4 1,-1 0,3 0,-7 0,6 0,-5 0,4 0,-2 0,1 0,-3 0,-3-1,5-1,-4 0,2 0,0 1,-3 1,2 0,1 0,6 0,-2 0,-3 0,7 0,-8 0,1-1,-2 1,-3-1,-7 0,-4 0,-3 1,0-2,1 0,-2-1,0-1,-1-1,-1-2,0-1,-1 2,-2-2,-4-1,-3 1,-7-2,-3 1,4 4,-1 1,-2 0,1 1,-6 1,1 1,4 0,-3 2,3 0,2 1,-2 0,4 0,-3 1,-1 1,5-1,-3 2,4-1,-1 2,0 1,2 0,3 0,3 0,2-1,0 2,1 2,2-1,1 0,1-2,2-2,1-2,1 0,1-2,4 0,-3-1,-3 0,-1-2</inkml:trace>
</inkml:ink>
</file>

<file path=ppt/ink/ink3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482 382,'8'1,"9"1,12 1,3-1,-2 1,-6 0,-7-1,0 0,-4-1,-3 1,1-1,-1 0,0-1,0 0,-1 0,2 0,0 0,-1 0,3 0,4 0,-2 0,3 0,-1-1,-6 1,0 0,-2 0,0 0,1 0,0-1,-1 1,0 0,-2 0,3 1,1-1,-3 0,1 1,-4-1,-2 0,0 0</inkml:trace>
</inkml:ink>
</file>

<file path=ppt/ink/ink3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195 1109,'5'0,"-1"0,3 0,0 0,2 0,2 1,-2-1,3 0,-1 0,-1 0,1 0,0 0,-3 1,1 0,2-1,-2 0,1 0,1 1,-1-1,0 0,-1 0,-2 0,0-1,-3 1,-1-1,0-1,-2-2,3 3,9 1,2 0,12 1,0-1,-10 1,0 0,-6-1,0 1,0 0,-1 0,1 0,0 1,-3-1,2 0,-4 0,-3-1,0 0,0 0,1 0,0 0,-1 0,3 0,0-1,-2 1,-1-1,-1-2,0-2,-2 2,1 0,-1 0,0-1,0-1,-7-1,-4-1,0 3,0 0,-5-1,-5 0,-4 0,-6-1,4 4,2 0,-1 1,5-1,-6 1,2 1,6 1,-2 0,4 1,-1-1,0 1,5 0,0 1,2-1,1 0,-1 1,3-1,1 0,0-1,2 1,-2 0,1 1,2-1,2 3,4-1,3-1,-1 0,3 0,0-1,-4-1,2 1</inkml:trace>
</inkml:ink>
</file>

<file path=ppt/ink/ink3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556 444,'7'1,"1"0,5 1,-1-2,-1 0,-5 1,-3-1,2-1,-1 1,1 0,0 0,0-1,1 1,-1-1,-2 1,3 0,-2 0,0-1,-1 1,0 0</inkml:trace>
</inkml:ink>
</file>

<file path=ppt/ink/ink3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456 450,'7'0,"0"0,3 0,5 0,-2 0,-4 0,-2 0,-1 0,1 0,4 0,5 0,-5 0,-3 0,-5 0</inkml:trace>
</inkml:ink>
</file>

<file path=ppt/ink/ink3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1556 444,'7'0,"2"1,4-1,-1 0,1 0,-3 0,-5-1,0 1,0 0,-1 0,-1 0,0 0,2 0,-2 0,0 0,1 0,3 0,1 0,3-1,1 1,-2 0,2-1,0 1,-3-1,-1 1,-1-1,0 1,3 0,1 0,-3 0,-3 0,-2 0,3 1,0 0,-3 0,-6-1</inkml:trace>
</inkml:ink>
</file>

<file path=ppt/ink/ink3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903 504,'4'0,"7"0,7 1,8 0,-2-1,-10 0,-2 0,-4 0,-3 0,-2 0</inkml:trace>
</inkml:ink>
</file>

<file path=ppt/ink/ink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1644 917,'-273'-5,"270"7,0-1,-1 1,-1 0,-3 1,0 0,-2-1,-1 0,3-1,-1 0,2-1,1 0,2-1,1-1,1-1,0 0,1-1,1 0,0 1,5-2,-1 3</inkml:trace>
</inkml:ink>
</file>

<file path=ppt/ink/ink3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908 457,'5'-1,"2"1,4-1,3 1,-1 0,5 0,-5-1,-7 1,-1-1,0 1,-2 0,1 0,0 0,0 0,2 0,2 0,-1 0,-1 0</inkml:trace>
</inkml:ink>
</file>

<file path=ppt/ink/ink3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870 502,'3'0,"5"0,2 0,-2 0,3 0,-2 0,2 0,2 0,-3 0,1 0,0 0,-4 0,2 0,-3 0,-2 0,-1 0,3 0,0 0,4 0,1 0,-4 0,-1-1,-2 1,0 0</inkml:trace>
</inkml:ink>
</file>

<file path=ppt/ink/ink3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1451 686,'3'0,"4"0,8-1,3 1,8 0,1 0,-1-1,2 1,-5 0,2 0,-4 0,-3-1,3 1,-3-2,-3 2,2-1,-2 1,0-1,-2 1,-1 0,-2 0,2 0,-2-1,-2 1,-2 0</inkml:trace>
</inkml:ink>
</file>

<file path=ppt/ink/ink3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1929 748,'5'0,"2"-1,3 1,5-1,-5 0,2 1,-4 0,-2 0,-3 0</inkml:trace>
</inkml:ink>
</file>

<file path=ppt/ink/ink3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318 792,'9'0,"0"1,37 1,-21-1,1 1,-2 0,-3-1,1 0,-4 0,-3-1,0 1,-3-1,-4 0,4 0,1 0,-3 1,-3-1,-3 0,-1 0</inkml:trace>
</inkml:ink>
</file>

<file path=ppt/ink/ink3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796 1091,'5'0,"-1"-1,-1 1,0 0,0 0,4-1,3 1,1 0,8 0,5-1,-6 1,0 0,-7 0,-4 0</inkml:trace>
</inkml:ink>
</file>

<file path=ppt/ink/ink3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594 601,'-4'-1,"0"0,-1 1,-1 0,1 0,0 1,-1 0,1 0,-2 2,1 0,1 1,-1 2,1-1,2-1,1 2,1 0,0-2,1 0,3 4,1-3,3-1,0 0,4-1,1 0,1-1,3-1,-8 0,5-2,-6-1,0 0,-1 0,0-2,-1 0,-2 0,-1-1,0 1,-2-1,1 0,-1 1,-1-1,-1 0,-1 0,-2-1,-3 1,1 0,-2 1,-1 0,2 2,-2 0,1 0,0 2,-1 0,3 1,-8 4,-5 5</inkml:trace>
</inkml:ink>
</file>

<file path=ppt/ink/ink3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596 510,'-3'0,"0"-1,-2 0,-4-1,-1 1,-5 0,-2 1,5 0,1 1,0 0,2 1,-2 0,1 3,1-1,0 2,2 1,2-1,2 1,2 0,2-1,3 0,1-1,5-1,7 0,-2-2,8-1,2-2,-4-3,-3-1,-4 1,-6 0,-3 1,-2-2,-2-1,-1-4,-3 2,-2 1,-4-1,0 2,3 1,1 2,2 1</inkml:trace>
</inkml:ink>
</file>

<file path=ppt/ink/ink3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792 634,'8'0,"6"0,7 0,2 0,0 0,-7 0,1 0,-6 0,-1 0,-1 0,-3-1,0 1,-2 0,-1 0</inkml:trace>
</inkml:ink>
</file>

<file path=ppt/ink/ink3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556 660,'4'1,"1"-1,2 1,8 1,1 0,-3-1,1-1,-5-1,-1 0,-2-1,-2 0,0-2,-1-1,-1 0,0 0,-2-1,0 1,-2-1,-2 0,2 3,-5-6,1 4,1 1,-3 1,2 0,0 1,-1 1,0 1,2 0,0 0,0 1,0-1,-2 1,0 0,-1 1,1 0,2-1,-1 2,0 0,2 0,-1 1,2 0,1-1,0 1,2 0,0 0,1 2,0 0,3-1,1 0,-1-3,0 0,0 0,-1 0,0-1,1 3</inkml:trace>
</inkml:ink>
</file>

<file path=ppt/ink/ink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1593 1095,'8'-1,"2"-1,3 1,-3 0,0 1,2 1,1 0,0 0,2 0,-4 1,-1-1,-2 0,-1-1,0 1,1-1,-3 0,0-1,-2 0,0-1,0 0,-1-3,-2 1,0-2,-2 3,-4-4,0 2,2 2,-2 0,0 0,-2 0,-2 0,1 1,-3 1,1 0,-1-1,-3 1,-3 0,5 1,-3 0,3 1,5 0,-2 2,1-1,0 2,1 0,2 1,1-2,0 0,2 1,1-1,2 2,2 1,2 0,2-1,1-1,1-1,3 0,-3-1,-2-1,-1-1,-2 0,0-1,1 0</inkml:trace>
</inkml:ink>
</file>

<file path=ppt/ink/ink3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1491 419,'12'0,"4"0,-2-1,0 1,-2-1,-3 1,-1 0,-3 0,-1 0,-11 0,-5 1,-7 0,-8 0,8 0,2 1,6-2,5 1,-1-1,0 0,0 0,2 0,0 0,1 0,0 0,1 0,-1 0</inkml:trace>
</inkml:ink>
</file>

<file path=ppt/ink/ink3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1913 449,'-8'1,"-6"0,-6 1,-3 0,-1 0,6-1,0 0,1-1,3 0,4 0,-1 0,3 0,-2 0,0-1,4 1,1 0,1 0,-1 0,0 0,0 0,1 0,-1 0,2-1,-2 1,-1 0,1 0,-1 0,3 0</inkml:trace>
</inkml:ink>
</file>

<file path=ppt/ink/ink3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1077 631,'8'4,"1"0,7 0,-2-1,3 1,-2-2,1-1,-1-1,5-1,-4-1,-3 0,-1 1,-3-1,0-1,-1-2,-1 0,0-2,-1-3,-1-1,-2-4,-1 2,0 2,-2 1,0 1,-1 3,-2 0,0 1,-2 2,-2-1,-2 1,-7-2,-2 2,1 1,0 0,4 1,4 1,-1 0,2 1,0 0,-2 1,2-1,-1 1,-1 1,2-1,-2 1,1 0,1 1,-1 0,1 1,2 1,-1 2,2-1,3 0,0 3,2 0,1 0,1 1,3-3,1-1,2-1,-4-4,-1 0</inkml:trace>
</inkml:ink>
</file>

<file path=ppt/ink/ink3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1397 690,'8'-1,"7"1,12 0,3 1,-7 0,-2-1,-5-1,-9 1,-2 0,-2 0</inkml:trace>
</inkml:ink>
</file>

<file path=ppt/ink/ink3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1610 518,'5'0,"3"0,2-1,0 1,0 0,0 0,-2 0,1 0,-1 0,-2 0,0 0,-1 0,-2 0,0 0,1 0,-1 0,0 0,0 0</inkml:trace>
</inkml:ink>
</file>

<file path=ppt/ink/ink3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1394 413,'7'0,"1"1,7-1,2 1,-2 0,-1 0,-4 0,-1-1,1 2,0-1,-1-1,1 1,-1-1,0 0,0 1,-3-1,0 0,-2 0,0-1,2 0,0-1,-1 0,1-1,0 0,-3 0,1-1,-1-1,-2 0,0-1,-1 2,-2 0,-1-1,-1-1,-2 1,-2-1,0 2,-2 0,2 1,0 1,0 0,-2 0,1 1,-2 1,-1-1,1 1,-5 0,2-1,-3 1,-3 0,6 0,0 2,2-1,4 1,-3 2,2 1,2 0,1 4,1 5,3 1,2 7,2-2,1-5,1-3,0-5,-1-3,0-1</inkml:trace>
</inkml:ink>
</file>

<file path=ppt/ink/ink3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1580 684,'-7'1,"3"0,-4 1,-3-1,0 0,-6-1,-1 0,2-1,-2 1,2-1,1 0,-2 0,3-1,-4 0,1 0,2-2,3 0,1-1,2 1,2 1,2-1,2 2,1-2,0 0,2 0,0 1,2-2,1 3,2-1,1 0,4-1,0 1,1 1,2-1,0 2,5 0,2 1,-3 0,0 1,2 1,2 1,3 0,-6-1,3 1,-2 1,-10-1,-2-1,-1 1,-2-2,0 1,0 2,0-1,-2 0,-1 0,-3 1,-2 0,-3 1,-5 2,-1-1,0-2,-1-2,2 0,4-1,3-1,2 0,0 0</inkml:trace>
</inkml:ink>
</file>

<file path=ppt/ink/ink3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1616 551,'4'0,"0"0,5 0,2-1,-1 1,3-2,-1 1,-4 0,2 0,-2-1,1 0,2-2,-3 1,3-1,-4 0,-4 1,-1 0,0 0,-2 0,0 0,-2-2,0 2,0 0,-1 0,-2 0,0 0,-1 1,-2-1,1 0,-4 0,0 1,2 0,-3 0,0 0,4 0,-3 1,2 0,3 0,-1 1,3 0,0 0,0 1,-1 3,2 0,-1 2,1 1,2 1,1-2,0 1,1-3,1 1,2 0,0 0,2-1,0 0,-2-1,-1-1</inkml:trace>
</inkml:ink>
</file>

<file path=ppt/ink/ink3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1332 677,'-9'8,"13"-6,-1-1,3 1,2 2,-2-2,-3-1</inkml:trace>
</inkml:ink>
</file>

<file path=ppt/ink/ink3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1373 710,'3'0,"0"1,3 1,0-1,-2 0,-1 0,0-1</inkml:trace>
</inkml:ink>
</file>

<file path=ppt/ink/ink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72 524,'4'0,"3"0,2 0,2 0,2 0,-4 0,4 0,-2 0,2 0,0 0,-1 0,1 0,-2 0,1 0,-4 0,-1 0,-1 0</inkml:trace>
</inkml:ink>
</file>

<file path=ppt/ink/ink3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1421 721,'5'1,"-1"0,2 1,-1-1,-1 0,-1 1,0-1</inkml:trace>
</inkml:ink>
</file>

<file path=ppt/ink/ink3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1470 739,'4'2,"-1"-1,1 0,1 1,-2 0</inkml:trace>
</inkml:ink>
</file>

<file path=ppt/ink/ink3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1513 759,'4'1,"1"2,-2-2,1 1</inkml:trace>
</inkml:ink>
</file>

<file path=ppt/ink/ink3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1553 772,'4'1,"-1"-1,0 1,2 1,4 0,-2 0,-3-1,-1-1,2 2,-2-1</inkml:trace>
</inkml:ink>
</file>

<file path=ppt/ink/ink3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1598 764,'3'6,"1"-2,1 1,-3-2,-3 0,-2-1,-3 0,1-2,0 0,-1-1,-1-2,3 1</inkml:trace>
</inkml:ink>
</file>

<file path=ppt/ink/ink3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982 612,'3'-1,"3"1,4-1,4 1,4-1,0 1,-7 0,-2 0,-4 0,-1 0,-1 0,0 0</inkml:trace>
</inkml:ink>
</file>

<file path=ppt/ink/ink3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1168 615,'3'0,"5"0,2 1,1-1,1 0,0 0,2 0,0 1,-4-1,1 0,-5 0,3 1,-5-1</inkml:trace>
</inkml:ink>
</file>

<file path=ppt/ink/ink3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959 795,'4'0,"-1"1,1-1,0 0,-1 0,1 0,-1 0,0 0,1 0,0 0,0 0,-1 0,0 0,0 0,2 0,-2 0,0 0,0 0,0 0,1 0,0 0,-1 0,0 0,0 0,1 0,-1 0,0 0,1 0,0 0,-1 1,0-1,1 0,-1-1,0 2,1-1,0 0,-1 0,1 0,-1 0,2 0,-2 0,0 0,0 1</inkml:trace>
</inkml:ink>
</file>

<file path=ppt/ink/ink3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902 842,'3'0,"1"0,0 0,1 0,1 0,-2 0,2 0,-1 0,0 0,1 0,-1 0,0 0,1 0,0 0,-1 0,1 0,0 0,-1 0,1 0,1 0,1 0,-1 0,-3 0,1 0,-1 0,0 0,0 0,0 0,-1 0,0 0</inkml:trace>
</inkml:ink>
</file>

<file path=ppt/ink/ink3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1081 846,'3'0,"2"-1,1 1,1 0,1 0,-3 0,0 0,1 0,0 0,1 0,-1 0,-1 1,0-1,-2 0,1 0,-1 0,0 0,1 0,-1 0,1 0,0 0,0 0,0 0,-1 0,0 0</inkml:trace>
</inkml:ink>
</file>

<file path=ppt/ink/ink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79 588,'4'0,"-1"0,1 0,5 0,3 0,3 0,4-1,-4 1,3 0,0 0,-4 1,2-1,-5 0,-3 0,1 0,0 0,-2 0,-3 0</inkml:trace>
</inkml:ink>
</file>

<file path=ppt/ink/ink3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1250 849,'8'0,"0"0,0 0,0 0,-3 0,0 0,0 0,-2 0,2 0,0-1,-2-1,2-1,-1 0,1-1,-1 1,0-2,-2 1,-1 0,-1 0,-1-1,-1 2,-3-2,2 2,0 1,-1-1,1 1,0 1,0 0,-1 1,0 0,0 0,1 0,-1 0,0 0,1 0,-1 1,0 0,1-1,-2 2,2-1,-1 0,1 0,-1-1,0 1,0 1,1-1,0 2,0 0,0 0,2 0,0 1,1 0,1 0,0-1,1 0,2 1,0-1,-1 0,0-1,-2 1</inkml:trace>
</inkml:ink>
</file>

<file path=ppt/ink/ink3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1225 613,'3'1,"0"-1,2 1,3 0,-2 0,0-1,-1 0,0 0,0-1,-2 1,1-2,-1 1,1-1,0-2,-2 0,-1-1,0 1,-1 0,-1 0,0 1,-1-1,-1 1,-1 0,1 1,-1 0,1 1,-2-1,2 2,-2-1,1 1,1 0,0 0,-1 1,1 0,0 0,-1 1,0 2,2 1,1-2,1 0,0 1,0 1,0-1,0 0,0-1,1 1,-1-1,3-1,0 0</inkml:trace>
</inkml:ink>
</file>

<file path=ppt/ink/ink3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1126 807,'1'-3,"0"0,1-1,-1-1,1 0,-1-1,1 1,1-2,0 1,-1 0,0-1,1 1,-1 0,1-1,-1 1,-1 1,1 1,-1 0,0 0,0 1,-1 0,1 0,-1 0,2-3,-1 3,0-2,1 1,-1 1,1 0,-1 0,0-1,1 1,-1-2,1 0,-1 1,1-2,-1 1,0 2,0-1,0 1,1 0,-5 5,0 0,0 0,-2 1,2-1</inkml:trace>
</inkml:ink>
</file>

<file path=ppt/ink/ink3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1186 624,'2'5,"1"-1,-1-1,1 0</inkml:trace>
</inkml:ink>
</file>

<file path=ppt/ink/ink3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542 885,'2'0</inkml:trace>
</inkml:ink>
</file>

<file path=ppt/ink/ink3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917 1104,'3'0,"3"0,-1 0,-1 0,1 0,1 0,-1 0,0 1,1-1,-2 0,2 1,-2-1,0 0,1 0,-2 0,0 0,2 1,0-1,-1 0,1 0,-2 0,0 0,0 0,0 0,1 0,-1 0,1 0,-1 0,2 0,0 0,-1 0,-1-1,0 1,0-1,0 0,0 0,0-1,1-1,-2-1,-1 1,0 0,-1-1,0 0,-1 1,0 0,-2-1,2 1,-2 0,-1 0,0 0,-3 0,1 1,0 0,-1 1,-1-1,-2 1,-2 1,1 0,0 1,1-1,2 0,-2 1,1 1,1 0,-3 0,0 0,3 0,0-1,2 1,2 0,-1 1,1 0,0 2,0 1,2 0,2-1,0-1,2 0,1 0,1 0,0-2,1 1,-2-2</inkml:trace>
</inkml:ink>
</file>

<file path=ppt/ink/ink3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1107 1109,'4'0,"1"0,-1 0,1 1,0-1,-2 1,0-1,0 0,3 1,-2-1,0 0,0 0,1 0,-1 0,0 0,0 0,-1 1,1-1,1 0,2 1,1 0,1-1,-1 1,1-1,-1 0,-3 0,-2 0</inkml:trace>
</inkml:ink>
</file>

<file path=ppt/ink/ink3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1272 1120,'5'0,"3"0,2 0,4-1,0 0,-5-1,-1 0,-1 0,-2-1,1-2,-1-1,-1 2,-2 0,-1 0,1-4,-1 2,-2 2,0 1,0 0,-2-2,-1 1,1 2,-1 0,-1 0,1 0,-2 1,2-1,-5 1,1 0,0 1,1 0,0 0,0 1,-2 1,0-1,2 1,0 1,1 0,0 0,0 0,2 0,1 0,1 0,1 0,0 0,1 1,0 0,1 0,0-1,1 0,0 0,1-1,-1 1,1-1,1 0,0 0,-1-1,0 0</inkml:trace>
</inkml:ink>
</file>

<file path=ppt/ink/ink3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1170 801,'4'0,"-1"1,0-1,1 1,-1-1,1 0,0 0,0 0,1 0,-1 0,0 0,-1 0,1 0,0-1,1-1,-1 1,4-2,-3 0,-1 0,0 2,-1-1,0 0,0 1,1-3,-3 1,1-2,-2 0,-3 1,-2 1,2 1,0 2,0-1,0 1,0 0,0-1,-1 2,1-1,-1 2,0 2,0 0,0 1,2-2,1 1,1 1,0-1,2-1,0 0,0 0</inkml:trace>
</inkml:ink>
</file>

<file path=ppt/ink/ink3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1132 1070,'1'-4,"0"0,1-1,0-2,-1 0,2-3,-1 2,0 1,0-1,1 0,0 0,0 0,-1 1,1 1,-1 0,0 1,0 1,0-1,0 1,-1-1,1 1,-1 0,0 0,1 0,-1 0,0-1,0 1,0 0,-1 0,0 1,0 0,1-2,-1 2,0 0,1 0,-1-1,0 1,0 0,0-1,0 0,0 0,0-1,0 0,0 1,0 1,-1-1,1 0,0 0,0 1,-1-1,1 1,0 0,0 0,0 0,0 0,0 0,-3 7,1 0,-1-1,1 0,-1-1,4-5</inkml:trace>
</inkml:ink>
</file>

<file path=ppt/ink/ink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74 655,'9'0,"7"-1,12-1,-1 2,3-1,2 0,-6 1,-7 1,-2-1,-4 0,0 0,0 0,-3 0,-4 0,1 0,-1 0</inkml:trace>
</inkml:ink>
</file>

<file path=ppt/ink/ink3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1188 809,'2'4,"0"-1,1 0,0-1</inkml:trace>
</inkml:ink>
</file>

<file path=ppt/ink/ink3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1022 648,'-4'5,"1"-1,0 0,1 0,-1 1,2-2</inkml:trace>
</inkml:ink>
</file>

<file path=ppt/ink/ink3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1025 641,'-4'0,"0"-1,0 1,0 1,1 0,0 2,-1 0,1 1,0 0,0 1,1-1,1 2,1-1,1-1,1 0,1 0,1-1,1-1,-1-1,0-1,1-1,-1 0,1-1,0 0,-1-1,1 0,-1 0,0 0,-1 0,-1-1,0 1,-2 0,0 0,0 0,-2 0,-4-3,1 3,1 1,-1-1,1 1,1 0,-1 1,1 2,0 1</inkml:trace>
</inkml:ink>
</file>

<file path=ppt/ink/ink3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1020 898,'4'-2,"1"-1,0-1,-1 2,-4 6,-5 0,0-2,-1 1,-2 1,0-1,4-1,0 0,9 1,1-3,-1 0,1 0,0 0,-3 0</inkml:trace>
</inkml:ink>
</file>

<file path=ppt/ink/ink3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1011 881,'3'0,"1"1,-1-1,0 1,-1 2,-2 0,-2 0,-1-1,-1-1,1 0,-2 1,2-1,-1 2,1-1,0 1,4 0,2-1,0-1,1 0,-1-1,0 1,0-1,0 0,0-1</inkml:trace>
</inkml:ink>
</file>

<file path=ppt/ink/ink3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1060 876,'-2'-3,"-2"1,-1 0,-1 1,0-1,-3 0,2 1,3 1,1 0,-2 2,0 1,2 0,0 0,-2 2,2-2,1 2,0 0,1 0,0 1,2-1,0 1,2 1,1-1,1 0,1 0,0-3,-1-1,3-1,1 0,0-1,-2-1,-1 0,0 0,0 0,-2 0,0-1,-2-1,1-1,-1-1,-1 0,-1 1,0 0,1-3,-3-2,0 3,-2 2,2 1,-2 0</inkml:trace>
</inkml:ink>
</file>

<file path=ppt/ink/ink3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1216 984,'3'-1,"0"1,1 0,-1 0,0 1,-4 2,-3 0,-1 0,2-3,0 2,1 1,0 0,6-4,-1 1,0 0,1 0,0 1,-1 0,-2 2,-2 0,-2-1,-1 0,1-1,-1 0,1-1,0-2,7 2,1 0</inkml:trace>
</inkml:ink>
</file>

<file path=ppt/ink/ink3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1262 978,'-3'-3,"-1"1,-2 0,3 1,0 1,0 0,0-1,-1 1,1 0,0 1,0-1,-3 1,3 0,0 0,-1 2,1-1,-2 2,3 0,0-1,1 2,0 0,1-1,0-1,1 0,3 2,-2-2,1 0,1 0,-1-1,1 0,0 0,-1-1,2 0,0-1,-2-1,2-2,-2-1,0 1,2-3,-2 2,-2 0,0-1,0 2,0-1,-1 0,-1 1,1 0,-1 0,0 0,-2 0,-1-1,-2 1,-3 0,-3 1</inkml:trace>
</inkml:ink>
</file>

<file path=ppt/ink/ink3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686 912,'5'2,"-1"-1,1 0,3 1,3 1,4-1,-4 0,0-1,-2-1,1 1,1-1,-1 0,0 0,-3 0,-1 0,-1 1,-2-1</inkml:trace>
</inkml:ink>
</file>

<file path=ppt/ink/ink3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1396 742,'3'0,"4"1,6-1,5 0,5 0,-1 0,-6 0,-2-1,-4 0,-3 0,0 0,-2 1,-1 0,-1 0</inkml:trace>
</inkml:ink>
</file>

<file path=ppt/ink/ink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65 705,'3'0,"3"0,-1 0,2 0,4 0,2-1,1 1,-2 0,-1 0,2 0,2 1,1-1,0 0,1 0,-2 1,1-1,1 1,-5-1,-4 0,-4 0,-1 0,0 0,0 0,0-1,1 1,1 0,1 0,-2 0,2-1,2 1,0 0,0-1,-4 1</inkml:trace>
</inkml:ink>
</file>

<file path=ppt/ink/ink3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1461 1090,'6'0,"7"1,2-2,5 1,-1-1,-4 1,6 0,-4-1,-4 0,-5 0,-4 0,1 1,0 0,-2 0</inkml:trace>
</inkml:ink>
</file>

<file path=ppt/ink/ink3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976 606,'3'0,"0"1,1-1,-1 1,0-1,2 2,-2-1,1 1,1-1,-1 1,1-1,-2 0,0-1,1 1,-1-1,2 0,-1 0,0 0,-1 0,1-1,0 1,0-1,1-1,-1 0,-1 0,0-1,0 0,-1 0,0-1,0 0,-1 0,-1-1,0 2,0-2,0 1,-1 1,0-1,0 1,-1 0,-1-1,-1 1,1 0,-2 0,0 0,-1 0,-2 1,2 0,-1 0,0 0,2 2,-2 0,3 0,-6 0,5 2,0-1,0 1,1 0,-1 1,1-1,0 1,0 0,1 1,1 0,-1 1,1 0,2-1,0 3,1 0,1-1,2 1,1-2,0 0,1 0,-1-1,1-1,-1-1,-2 0,1-1,0 0</inkml:trace>
</inkml:ink>
</file>

<file path=ppt/ink/ink3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729 987,'2'0</inkml:trace>
</inkml:ink>
</file>

<file path=ppt/ink/ink3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1525 755,'3'0,"2"0,5 1,3-1,0 1,-1-1,-4 0,0-1,-2 1,-2-1,1 1,-2 0,0-1,1 1,0-1,2 1,-1-1,-1 0,-1 0,-2-2,-1-1,-3-1,1 1,0 1,-1 1,0-1,0 1,-3-1,0 1,0 0,-1 0,2 0,0 1,0 0,-1 0,0 0,-1 0,2 1,1 0,0 0,0 0,0 0,1 1,0 0,-1 1,0 0,-2 3,2 1,0-2,2-1,-1 0,1 0,0 1,1-1,1 1,2 0,3-1,-1-2,0 0,-1 0</inkml:trace>
</inkml:ink>
</file>

<file path=ppt/ink/ink3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604 989,'6'1,"2"-1,4 1,-1 0,1 0,-5-1,0 1,-4-2,0 1,2-2,-1 0,-1 0,-1-3,-2 2,-1-1,-1 0,0 1,-1-1,0 1,-2 0,2 1,-2-1,1 1,-1-1,-2 2,2-1,-1 2,1 0,0-1,-1 1,0 1,0 0,1 0,1 1,0 1,-1 2,2-1,2 2,2 1,2-1,3 0,2 0,-2-2,-1-2,-2-1</inkml:trace>
</inkml:ink>
</file>

<file path=ppt/ink/ink3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1293 355,'11'1,"3"0,3 0,6 1,-5-1,-3 0,0 0,-4 0,0 0,-3-1,-1 0,-1 0,0 0,0 0,1 0,0 0,-2 0,1-1,0 1,0 0,0-1,-1 0,3 0,1 0,-1 1,2-1,0 0,-1 0,2 0,0 0,-2 0,1 0,-4 1,7 0,2 0,1 0,-2 1,-4-1,-3 0,2 0,0 0,-2 1,-2-1,-2 0</inkml:trace>
</inkml:ink>
</file>

<file path=ppt/ink/ink3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1411 441,'3'0,"1"-1,6-1,4 1,7 0,-2 0,6 0,1 2,-5-1,6 1,-4 0,-1-1,2 1,-4 0,3-1,-2 0,-8 0,-1 0,-2 0,0-1,1 1,0 0,-3 0,-2-1,-3 1</inkml:trace>
</inkml:ink>
</file>

<file path=ppt/ink/ink3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165 477,'2'4,"0"1,1 1,1-1,-2-1,1-1,5-6,7-7,5-4,-6 5,-3 0,-7 6</inkml:trace>
</inkml:ink>
</file>

<file path=ppt/ink/ink3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498 610,'6'0,"5"-1,10 0,6 1,2 0,-3 0,-3 0,-2 0,-10-1,-4 1,-2 0,-2 0,1 0,1 0,3 0,1 0,0 0,1-1,-2 1,1 0,0-1,-3 1,1 0,0-1,0 1,1 0,-1 0,-1 0,2 0,1 0,-2 0,0 0,-2 0</inkml:trace>
</inkml:ink>
</file>

<file path=ppt/ink/ink3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1456 616,'4'-1,"0"1,4-1,2 1,-1-1,1 1,-2 0,1 0,0 1</inkml:trace>
</inkml:ink>
</file>

<file path=ppt/ink/ink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79 781,'4'-1,"1"1,7 0,6-1,-1 0,7 1,0 0,-1 0,0 0,-4-1,-5 1,0 0,-2 1,-2-1,2 0,-1 0,0 0,-1 0,-2 0,1 0,0 0,-3 0,-3 0</inkml:trace>
</inkml:ink>
</file>

<file path=ppt/ink/ink3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605 715,'5'0,"1"0,7-1,4 1,1-2,2 1,-3 1,-3 0,-3 0,-4 0,-2 0,-2 0,2 0,-2 0,0 0,2 0,-1 0,0 0,1 0,-2 0,0 0,1-6,-1 2,0-2,1 0,-3 2,-1-1,-1 0,0 0,-1 0,-1 1,1 0,-2 0,1 0,-1 1,1 0,0 1,0-1,-2 1,1 0,-1 1,2-1,-1 1,-1 0,0 0,1 1,-1 0,1 0,-2 0,-3 0,2 0,0 1,1 0,0 0,-1 0,1 0,0-1,0 2,0 0,1 1,-2 1,1-1,1 0,1 0,0-1,1 0,0 1,0 0,1 0,1 0,-1 3,1-2,1-1,1 2,0-1,0-1,2 1,-1 0,2 0,-1-2,0 0</inkml:trace>
</inkml:ink>
</file>

<file path=ppt/ink/ink3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1733 712,'8'0,"2"0,3 0,3 0,-3 0,-3 0,3-1,1 1,-1-1,0 0,-2 0,-2 1,-1-1,-1 1,0 0,-2 0</inkml:trace>
</inkml:ink>
</file>

<file path=ppt/ink/ink3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229 780,'6'0,"4"0,7-1,-3 1,-1 0,1 1,3 1,-1 0,5 1,-3-1,0 0,0-1,-5 0,2 0,-2-1,-4 1,0-1,-3 0,-1 0,-1 0,1 0,5 0,2 0,-1 0,0 0,-6-1</inkml:trace>
</inkml:ink>
</file>

<file path=ppt/ink/ink3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1280 734,'4'0,"1"0,-2 0,0 0,1 0,-1 0,0 0,1 0,-1 0,1 0,-1 0,0 0</inkml:trace>
</inkml:ink>
</file>

<file path=ppt/ink/ink3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1281 759,'3'0,"0"0,0 0,0 0,1 0,-1 0,1 0,0-1,-1 1,0 0,0 0,1 0,-1 0,1 0,-1 1,0-1,0 0,1 0,-1 0,0 0,1 1,-1-1,1 0,-1 0,0 0,0 0,0 0,0 0,0 0</inkml:trace>
</inkml:ink>
</file>

<file path=ppt/ink/ink3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1281 786,'3'0,"2"0,-2 0,1 0,-1 0,2 0,0 0,-1 0</inkml:trace>
</inkml:ink>
</file>

<file path=ppt/ink/ink3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509 729,'4'1,"-1"-1,1 0,-1 0,1 1,-1-1,0 0,1 0,-1 0,0 0,0 0,1 0,1 0,-2 0,1 0,-1 0,1 0,0 0,-1 0,0 0,0 1,0-1,1 0,0 0,1 0,-1 0,0 0,0 0,-1 0,1 0,0 0,0 0,-1 0,0 0,1 0,0 0,-1 0,0 0,1 0</inkml:trace>
</inkml:ink>
</file>

<file path=ppt/ink/ink3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760 732,'5'0,"1"1,2-1,2 1,-3-1,1 1,-2-1,1 1,-1-1,-1 1,0-1,0 0,-1 0,0 0,-1 0,0 1,2-1,-2 0,2 0,0 1,-1-1,0 0,0 0,-1 0,1 0,1 0,-2 0</inkml:trace>
</inkml:ink>
</file>

<file path=ppt/ink/ink3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666 718,'5'0,"-2"0,1 0,0 0,-1 0,0 0,0 0,3 1,-2-1,-1 0,1 0,-1 0,1 0,-1 0,0 0,0 0,0 0</inkml:trace>
</inkml:ink>
</file>

<file path=ppt/ink/ink3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728 712,'5'2,"-1"-1,-1 1,-7 2,1-2,0-1</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1550 982,'4'-1,"0"1,0 0,0 0,1 0,1 0,-1 0,1 0,0 0,0 0,0 1,0-1,0 0,0 0,-1 0,1 1,-2-1,1 0,-1 0,1 0,0 0,-1 1,0-1,2 0,0 0,-1 0,1 0,-1 0,-1 0,0 0,-1 0,2 0,-1 0,0 0,-1 0,0-1,0 1,0 0,1 0,-1-1,0-2,1-2,-2 2,1-2,-2 0,1 2,-2-1,0 1,-1-1,-1 1,-1 1,1-1,-1 0,1 0,0-1,-3 0,1 1,1 2,-1 1,0-1,-3 1,-3 0,0-1,2 1,-3-1,1 1,-1 0,1 0,1 0,3 0,0 0,1 0,0 1,-1-1,-1 0,3 0,-1 0,1 0,-1 1,0-1,1 0,1 0,0 1,-1 0,0 0,0-1,-1 2,1-1,1 0,0 1,1 3,1-1,0 1,1-1,0-1,0 1,0 0,1 0,-1 1,1-1</inkml:trace>
</inkml:ink>
</file>

<file path=ppt/ink/ink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273 532,'-2'4,"0"0,0 0,0-1,1 1,0-1,0 0,9-2,-2-2,0 1,-2 0</inkml:trace>
</inkml:ink>
</file>

<file path=ppt/ink/ink4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1277 730,'3'2,"0"-1,0 0,0 0,0-1,0 0,0 0,1 0,-1 0,1 0,-1-1,0 1,0-2,0 0,-1-1,-1 0,-1 0,0-1,-1 0,-2 2,-1-1,0 2,0 0,1 1,0-1,-1 1,1 0,-1 0,0 0,1 0,0 1,0 0,-1 0,1 2,0-1,1 2,1-1,3 0,2-1,0 0,-1-2,0 0</inkml:trace>
</inkml:ink>
</file>

<file path=ppt/ink/ink4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671 748,'4'0,"0"0,0 0,0 1,-1-1,0 0,2 0,-2-1,1 1,-1 0,1 0,0 0,2 0,-2 0,-1 0,0-2</inkml:trace>
</inkml:ink>
</file>

<file path=ppt/ink/ink4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734 742,'4'2,"-1"-1,1 1,-7 0,0-1</inkml:trace>
</inkml:ink>
</file>

<file path=ppt/ink/ink4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1294 759,'4'0,"0"0,0 0,-1 0</inkml:trace>
</inkml:ink>
</file>

<file path=ppt/ink/ink4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1342 760,'4'0,"-1"0,0 0,0 0,0 0,0 0,0 0</inkml:trace>
</inkml:ink>
</file>

<file path=ppt/ink/ink4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658 777,'4'0,"1"0,0 0,-1 0,0 0,3 0,-2 0,0 0,-1 0,1 0,-1 1,-1-1,2 0,-2 0,0-1</inkml:trace>
</inkml:ink>
</file>

<file path=ppt/ink/ink4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732 766,'3'2,"1"0,-2 1,-5-1,0-1,0 0,0 0,-1 0</inkml:trace>
</inkml:ink>
</file>

<file path=ppt/ink/ink4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1286 783,'5'2,"-1"-2,0 1,-1-1,0 0,0 0,1 0,-1 0,0 0,0 0,0 0</inkml:trace>
</inkml:ink>
</file>

<file path=ppt/ink/ink4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307 709,'-3'1,"-2"2,2 0,1 0,-2 2,1-2,1 0,0 1,1-1,-1 1,1 0,0 0,1 0,0 0,0-1,1 1,0 0,0-1,0 0,0 0,1 0,0 0,2 0,-1-1,0-1,0 0,0 1</inkml:trace>
</inkml:ink>
</file>

<file path=ppt/ink/ink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302 541,'-3'1,"0"0,0 2,1 0,4 1,1-4,1-2,-2-1,-2 0,-1 7,1-1,4-4,0-2,1 0,-2 0,-2 0,-3 6,2 0,1 0,3-3,-1-2,1-2,-2 0,-1 1,-3 6,0 5,2 0,0 2,1-2,-1-2,-1-3,-2-2,0-3,3-1,1 0,2 0,0 0,0 1,0 1,2-2,-1 1,0 1,-1-2,-1 0,-1-1,-4 0,0 4,-1-1,0 4,2 0,1 0,1 0,3-3,0-1,0-2,1 0,-1-1,0 4,0 5,-1 0,1-1,-2 0,1-7,2-4,1 2,2-1,-1 4,-3 0</inkml:trace>
</inkml:ink>
</file>

<file path=ppt/ink/ink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433 524,'-2'4,"0"3,1 6,1-4,0-3,0-3</inkml:trace>
</inkml:ink>
</file>

<file path=ppt/ink/ink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362 596,'4'-1,"-1"0,0 1,-3 3,-2 2,0-2,-1-1,0 0,0 0,10-3,3 1,4 0,-7 0</inkml:trace>
</inkml:ink>
</file>

<file path=ppt/ink/ink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382 640,'5'1,"-2"0,0 0,-3 2,-2 0,-3-1,-3 1,1-1,4-1,6 0,1 1,-1 2,-7 1,-2-2,3 0,9-3</inkml:trace>
</inkml:ink>
</file>

<file path=ppt/ink/ink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407 692,'-3'3,"-1"0,0 1,-3 1,3-1,1-1,1 1,5-1,2-1,5-1,6 1,-7-1,-8-6,-1 0,1 1,1 0</inkml:trace>
</inkml:ink>
</file>

<file path=ppt/ink/ink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423 709,'-4'4,"1"2,-1 0,1 2,0 0,2-2,-1-1,1-2,4-6</inkml:trace>
</inkml:ink>
</file>

<file path=ppt/ink/ink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409 786,'0'3,"-1"3,1-2,2 1,0-1,0-1,-3 0,-5-4,-6-3,-17-7,10 2,13 5,6 1,4 1,2 1,-1 1</inkml:trace>
</inkml:ink>
</file>

<file path=ppt/ink/ink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400 782,'4'0,"9"1,5-1,-3 0,-7 0,-5 1</inkml:trace>
</inkml:ink>
</file>

<file path=ppt/ink/ink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478 559,'4'1,"2"1,7-1,3 1,-1 0,9-1,-1-1,-1-1,-1-1,-6 1,-1 0,-2-1,-7 1,4-1,-3 0,0 0,-1 0,1-1,-3 0,1 0,-1-2,-1 0,-3 0,-2 2,-2-1,-2 2,-4-2,-1 1,-4-1,-1 1,2 1,2 1,2 0,4 1,-1 0,1 0,2 0,-1 0,-1 1,2-1,0 0,1 0,-1 1,-1-1,1 1,1 0,-1 0,0 1,1 0,1 1,-2 3,2-2,1 0,0 1,1 0,1 0,2-1,1 1,1-2,4 2,4-1,-3-2,5 1,1-1,0-1,0 0,-5 0,-2-1,-3 0,0-1,0 1,4 0,2-1,0 0,-1-1,-2 0,2 0,0-1,-1-1,-1 1,-5 0,-1-3,-2 1,-2 1,-1-1,-2 1,0 0,-4 0,0 1,-3-1,-4 2,0 0,-4 0,2 2,3 0,-1 1,-1 0,5 0,-2 1,2-1,3 0,-2 1,2-1,2 1,3-1,0 3,1-3,2 2,-1 0,1 1,1 0,1 0,-1 0,1-1,1 0,0 0,1-2,3 2,0-1,1-1,-1-1,-3 0</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1230 759,'2'0</inkml:trace>
</inkml:ink>
</file>

<file path=ppt/ink/ink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166 552,'0'3,"0"2,-1 0,0 2,1 0,0-2,0-2,0 0,0 0,-1 1,1 0,0-1,0 0,-1 2,1 0,0-2,-1-6</inkml:trace>
</inkml:ink>
</file>

<file path=ppt/ink/ink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150 610,'2'3,"0"0,3 2,-1-3,0 0,0-1,-1-2,0-3,-1-1,-1 2,0-1,0 1,-1 0</inkml:trace>
</inkml:ink>
</file>

<file path=ppt/ink/ink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171 553,'-4'2,"1"0,-1 1,-1-1,1 0,1 0,6-4,0 1</inkml:trace>
</inkml:ink>
</file>

<file path=ppt/ink/ink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168 554,'5'4,"0"-1,-1-1</inkml:trace>
</inkml:ink>
</file>

<file path=ppt/ink/ink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442 643,'8'0,"1"0,8 1,1 0,5 0,-1 0,-7 0,2-1,-4 1,-2-1,3 1,2-1,-2 0,4 0,-3 1,-2-1,0 0,2 0,0 0,5 0,0 0,-1 0,9 0,1 0,1 1,-2-1,-6-1,-6 1,3-1,-1 0,-5 1,0 0,-2-1,-1 1,1 0,-2 0,0 0,1 0,-1-1,-2 1,1-1,0 0,2 0,0 0,-4 0,-2 1,-1-1,1 1</inkml:trace>
</inkml:ink>
</file>

<file path=ppt/ink/ink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889 956,'5'-1,"2"1,2-2,1 0,-1 1,-2-1,0 1,0 1,-1-1,-1 0,2 0,-1 0,2 0,0 0,-2 0,1 1,1-1,0 1,2-1,-2 1,2-1,0 1,0-1,-1 1,0-1,-2 1,2 0,0 0,1 0,1 0,0 0,0-1,1 1,0 0,-3 0,2-1,0 0,-1 1,5-1,-3 1,-1-1,1 1,-3 0,3 0,2 0,-2 0,-2-1,1 1,-2 0,3 0,2 0,-3 0,1 0,-1 0,-2 1,1-1,0 0,-2 0,1 0,0 0,0 0,2 0,-1 0,-2 0,0 1,-2-1,2 2,1-1,-2 0,2 1,-3 0,-1-1,0 0,0 0,-2-1,2 1,1 1,-2-1,0 1,1-1,-1 1,1 0,-2-1</inkml:trace>
</inkml:ink>
</file>

<file path=ppt/ink/ink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1590 936,'4'3,"-1"0,1 0,0 0,-1-1,0 0,0 1,1 0,-8-2,0-1,-1 1,2-1,-1 0,1 1,0-1,-2 2,2-1</inkml:trace>
</inkml:ink>
</file>

<file path=ppt/ink/ink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1237 1102,'-4'-1,"-1"1,0 1,-1-1,-1 0,2 1,1 1,0-1,-1 2,2-1,0 0,0 1,0-1,-2 1,1 0,2 0,0 1,1 0,1-1,-1 1,1 1,2-1,0-1,0 0,1 0,0 0,0 0,0 0,0-1,0 1,0-1,1 1,0-1,2 1,-1-1,-1-1,2 1,-2-1,-1-1,1 1,0-1,0 0,0 0,1 0,1-1,-3-1,1 0,1-1,0-2,-3 2,0 0,1-1,-1 0,-1 0,1 0,-1 0,0 1,0-1,-1 1,0 0,-1 0,0-1,-2 1,0-1,-2 1,2 1,-1 0,0 1,0-1,1 1,0 1,0-1,-2 0,2 1,0 0,-2-1,2 0,-1 1,1 0,0 0,0 0</inkml:trace>
</inkml:ink>
</file>

<file path=ppt/ink/ink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1212 1129,'-5'-1,"1"0,1 1,0 0,0 2,6 1,0 0,0-1,0 0,0 0,-2 1,-4 0,-1-2,1-1,0 0,1-3,7 3</inkml:trace>
</inkml:ink>
</file>

<file path=ppt/ink/ink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1233 1127,'5'0,"-2"0,0 0,1 0,-1 1,-3 2,-3 0,-2-2,2-1,-1 1,0-1,8 0,-1 0,0 1,2 0,-2 2,-3 0,-3 0,-1-1,1-1,0-1,-1 1,1-1,1-3,1 6,1 2</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1189 569,'8'-1,"1"0,2 1,4-1,0 1,0 0,-1 1,-2-1,-3 0,-1 0,-3 0,-1 0,1 0,-2 0,0 0,0 0,0 0</inkml:trace>
</inkml:ink>
</file>

<file path=ppt/ink/ink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1025 981,'-5'3,"1"0,1 2,0 2,3-1,3 1,2-2,3 0,6-1,2-1,4 0,-5-2,-4-1,-1-1,-3 0,-1 0,-2-1,-1 0,1-1,-1 1,-1-1,1-2,-2 1,0 1,-1 0,-1 0,0 0,-4-1,-2-1,-4 1,-5 0,0 1,1 2,1-1,4 2,1 0,3 1,0-1,1 1,-1 0,2 1,-1-1,0 1,1-1</inkml:trace>
</inkml:ink>
</file>

<file path=ppt/ink/ink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1030 1038,'-5'4,"2"-2,-1 2,2 0,1 2,1-2,1 1,2 0,3 0,2 1,1-1,2 0,1-1,0-1,3-2,-3-1,-1 1,1 0,-2-1,-1 0,-3-1,-2 0,1-1,-1 0,-1 0,0 0,1-2,-3 1,1-1,-3 1,-1-1,1 1,-1 0,-5-1,-1 0,-2 2,3 1,-1-1,2 1,-1 0,-4 0,0-1,2 2,2-1,2 1,0 0,-1 0,0 0,-1 0,3 0,0 0,0 0,0 1,-1-1,0 1</inkml:trace>
</inkml:ink>
</file>

<file path=ppt/ink/ink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885 1022,'3'1,"2"1,-1-1,0 0,0 1,-1-1,0 0,0 0,1 0,-1 1,1-1,-1 0,1 0,0 0,1 1,-1-1,0 0,-1 0,3 2,-2-2,0 1,0-1,0 1,5 2,-5-2,1 0,0 1,0-1,3 2,-2-2,1 1,1 0,2 0,-2 0,1 0,2 0,-4-2,3 2,-4-1,1 0,-1 0,-2 0,1-1,-1 1,0-1,0 1,0-1,1 1,-2 0,0 0,0 0,0-1,-1 2,1 1,-2-1,-2-6</inkml:trace>
</inkml:ink>
</file>

<file path=ppt/ink/ink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1158 1113,'1'3,"0"0,0 0,0 0,-1 0,-2 0,-2-1,-3-1,2-1,0 0,2 1,-1-1,0 1,3 2</inkml:trace>
</inkml:ink>
</file>

<file path=ppt/ink/ink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1285 1140,'3'-1,"1"-1,0 0,1 0,2-1,1-1,-1 1,0 0,-1 0,0 0,3 0,-1 0,3-1,1-1,-2 1,2-1,2-1,0 0,2-1,-5 2,2-1,0 0,2-1,-2 2,-1 0,-3 1,0 1,2 0,-4 1,-2 1,3-2,-5 2,1 0,1 0,0-1,-1 1</inkml:trace>
</inkml:ink>
</file>

<file path=ppt/ink/ink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1572 1001,'6'3,"-1"-2,1 1,-1-1,0 0,-4 4,-2-1,-1 1,0 1,0-1,1-1,0-1</inkml:trace>
</inkml:ink>
</file>

<file path=ppt/ink/ink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757 892,'3'1,"1"0,4 0,3 1,-1 0,-2 0,-5-2,6 1,-3 0,-1-1,-1 0,1-1,-1 1,-1-1,1 0,0-1,0 0,1-1,1 1,-1-1,-1 0,-1-1,-2 1,-2-2,-1 2,-2 0,0 0,0 0,1 1,-2-2,2 2,0 0,-2-1,2 2,0-1,-1 1,0-1,0 1,0 0,1 1,0-1,-1 1,0-1,0 1,0 1,0-1,-1 1,-1 0,0 1,2-1,-1 1,-2 0,2 1,0 1,-2 0,2 0,1-1,2 0,1 0,-1 1,2 0,4 0,-1-2,2 2,-2-3,1 0,0 0,-1-1,1 0,1 0,-1 0,-1 0,0 0</inkml:trace>
</inkml:ink>
</file>

<file path=ppt/ink/ink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1660 909,'3'0,"2"0,1 1,3-1,6 0,1 0,-3 0,-8 0,0-1,-1-1,0-1,0 0,0 0,0-2,-2 2,1-3,-3 3,0-1,0 0,0 0,0 1,-1 0,-3-2,0 1,1 0,0 2,-1-1,-2-1,0 2,-1 0,1 0,0 1,-3 0,-2 0,2 0,-1 2,2-1,3 1,-2 0,1 1,-1 0,2-1,0 1,0 0,-1 1,1 1,1 1,1 1,3 0,1 0,2 0,1-1,2 0,1 1,-1-2,-1 0,0-2,-2 0,2 0,0 0,3-1,2 1,2-1,4-1,-2 0,-9 0</inkml:trace>
</inkml:ink>
</file>

<file path=ppt/ink/ink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1143 722,'-65'-5,"68"4,2 1,-1 0,4 0,2 0,-1 0,-3 0,0 0,-2 0,0-1,0 1,-1 0,0 0,0 0,0 0,1 1,-1-1,1 0,0 0,-1 0,2 0,-1 0,0 1,1-1,-2 0,0 0,1 0,-1 0,1 0,-1 1,1-1,0 0,1 0,-2 0,1 0,-1 0,0 0,0-1,1 1,-1 0,0 0</inkml:trace>
</inkml:ink>
</file>

<file path=ppt/ink/ink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1249 671,'-3'-1,"-2"0,1 0,-1 1,-2-1,-2 1,0-1,0 1,-1 0,3 0,-2 0,1 0,2 0,-1 1,2-1,-1 1,0 1,0-1,2 1,0 0,-1 0,2 1,0 2,1-1,3 2,1 1,1-3,1 1,12 7,-4-5,4-1,1-1,-6-4,1 1,0-2,-2 0,2 0,-2 0,1-1,-1-1,-4 0,-1 0,-2 0,-1-1,0 0,-1 0,0 0,0-1,-1 0,-1-1,-2 0,0 1,0 0,-2 0,1 1,-1 1,0-1,1 1,1 1,-1-1,1 1,-1-1,-1 1,2 0,-2-1,1 1,1 0,0 1</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1583 695,'8'0,"0"0,5 0,3 0,-1 1,-3-1,-2 1,-2-1,1 0,-1 0,-1 0,0 0,1 0,-1 0,2 0,-2 0,-2 0,-1 0,1 0,0 0,1 0,0 0,0 0,4-1,0 1,-5 0</inkml:trace>
</inkml:ink>
</file>

<file path=ppt/ink/ink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1276 720,'4'0,"5"0,2 1,4-1,-2 0,-3 0,-1-1,-1 1,0-1,-1 1,0-1,-2 1,0-1,-1 1,0-1,1-1,-2 1,0-1,0-1,-2-1,-1-1,0 2,-2 0,0-2,0 1,0 1,-3-1,1 2,0 1,-1-1,0 1,-1-1,-1 1,0 1,1-1,-1 1,1-1,0 1,-1 0,1 0,-1 0,0 0,1 0,0 0,2 1,0-1,1 0,-1 0,-1 1,1 1,1-1,0 0,0 0,0 1,0 0,0 2,1 1,1-2,1 2,0-2,2 2,1-1,1 0,1-1,-1-2,0 0,1-1,0 0,2 0,0 0,-1 0,-1 0,-1-1</inkml:trace>
</inkml:ink>
</file>

<file path=ppt/ink/ink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925 887,'6'0,"1"0,-1 0,0 0,-2 0,0 0,3 1,-1-1,2 0,-1 0,-1 0,1 0,-1 1,0-1,-1 1,0-1,-1 1,0-1,3 1,1 1,1-1,-2 0,-2 0,-2-1</inkml:trace>
</inkml:ink>
</file>

<file path=ppt/ink/ink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1160 717,'3'-1,"1"1,4 0,-2 0,-1-1,1 1,1 0,0 0,-1 0,-1 0,-1 0,0-1,1 1,-2 0</inkml:trace>
</inkml:ink>
</file>

<file path=ppt/ink/ink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1189 715,'7'0,"4"-1,1 0,-4 1,0 0,-5 0</inkml:trace>
</inkml:ink>
</file>

<file path=ppt/ink/ink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1266 710,'5'0,"1"0,2-1,2 1,-1 0,0 0,1 0,-1 0,1 1,-1-1,-1 1,3-1,0 0,-2 1,0-1,-3 0,-2 0</inkml:trace>
</inkml:ink>
</file>

<file path=ppt/ink/ink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627 913,'3'0,"2"0,0 0,-1 0,2 0,-2 0,1 0,1 0,0 0,0 0,2 0,3 1,-1-1,1 0,-2 0,-2 0,1 0,-2 0,-1 0,-1 0,1 0,0 0,-1 0,0 0,-1 0,-3-4,0-1,0 2,0 0,0-1,0 0,-2 1,0-2,-1 0,0 2,1 0,1 0,-1-1,0 1,0 0,-3 3,1 0,-2 0,-1 0,-3 0,0-1,1 1,-1 0,1 0,-1 0,0 0,4 1,-2-1,2 0,2 0,0 1,1-1,-1 1,1-1,0 0,-2 1,0-1,0 1,0-1,2 0,3 3,0 0,0 0,0 1,0 1,0-1,-1 0,1-1,0 0,0 0,0 1,0-1,1 0,3-3,2 1,-1-1,-2 0</inkml:trace>
</inkml:ink>
</file>

<file path=ppt/ink/ink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614 946,'-3'0,"-1"2,2 1,-1-1,1 1,0 0,-1 2,2-2,0 0,1 1,-1-1,1 0,-1 0,1 0,0 1,0 1,0-2,0 0,2 0,1 0,2 1,4 0,6 2,1-1,2 0,2 0,-5-1,4-2,2 0,2 0,5-2,-6 0,-1 0,-1 0,0-1,-1 0,5 0,-2-1,-3 0,-3 0,-6 1,0-1,1-1,-3-2,3 0,1-1,2-1,4-1,-3 0,0-1,-2 1,-8 2,-3 1,-2 0,-3 0,-2 0,-5 0,-1 2,-6 0,-1 0,2 1,-2 1,4 1,3 0,0 0,0 1,3 0,-1 1,1-1,-2 0,0 1,1-2,-6 1,-3-1,1 0,-2 0,1-1,1 0,8 1,-12-1,9 1,1 0,-1 0,1 0,1 0,3 0,0 0,-2-1,1 1,0 0,1-1,3 1,-2 0,-5 0,7 0,1 0,-3 0,2 1,-1-1,1 1,1-1,-1 1,1-1,0 1,-1 1,1 0,0 0,0 0,-2 2,3 0,1-1</inkml:trace>
</inkml:ink>
</file>

<file path=ppt/ink/ink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754 858,'-4'-1,"-3"0,-5 0,-1 0,3 1,-2-1,3 1,-1 0,1 0,4 0,-2 0,1 0,-1 1,0-1,2 1,1-1,-1 1,-1-1,2 1,-2 0,2 0,0 0,0 2,0 2,3-1,0 2,3-1,1 0,4 0,1 1,-1-3,3 0,2 0,4-1,8-1,-6 0,0-1,-1-1,-6 0,-1-1,0-1,-2 1,2 0,-5 0,-2-1,-4-2,-2 1,0 0,-1 1</inkml:trace>
</inkml:ink>
</file>

<file path=ppt/ink/ink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607 1034,'4'0,"0"0,1 0,3 0,4 0,-1 0,2 0,-3 1,-1-1,1 0,2 1,2-1,-1 0,-4 0,1 0,-2 0,-2 0,-3-1,1 1,0 0,-1 0,0 0,1 0</inkml:trace>
</inkml:ink>
</file>

<file path=ppt/ink/ink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726 1023,'3'5,"0"-1,0 1,1 0,2 2,0-1,1 0,-2-1,-1-2</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1796 687,'4'2,"0"-1,0 1,-1-1,-7 1,-1 0,0 1,2-1</inkml:trace>
</inkml:ink>
</file>

<file path=ppt/ink/ink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744 1070,'7'2,"-1"0,-1 0,0-1,-2-1,-2-4,-1 1,0 0,0-2,0 2,1-1,-1 1</inkml:trace>
</inkml:ink>
</file>

<file path=ppt/ink/ink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1858 922,'3'0,"3"-1,-1 1,-1 0,3-1,-2 1,0 0,-1-1,0 1,0 0,0 0,1 0,-2 0,5 0,-1 0,2 0,2 0,-2-1,2 1,1 0,-3-1,1 1,-3-1,1-1,1 0,-1 1,-1-1,-1 0,-3 0,1-1,0-1,-1-1,-2 2,-3-1,-2 1,-3 0,-4-1,-7 1,-2 0,-9 0,3 1,7 1,1 0,1 2,5-1,0 1,1-1,3 1,-2 0,0 0,1 0,0 1,-1 0,-1 1,1 0,5-1,0 1,1 1,3-1,1 1,1-1,2 0,1 1,3 1,5 0,1-1,3 0,2-2,-7-1,-4-1,-4 0</inkml:trace>
</inkml:ink>
</file>

<file path=ppt/ink/ink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1792 1021,'6'0,"5"0,7 1,-1 0,-6 0,-3 0,-2-1,-1 0,1 0,-1 0,2 1,0-1,-3 1,1-1,1 0,3 1,3 0,-3-1,1 0,-4 0,-3 0</inkml:trace>
</inkml:ink>
</file>

<file path=ppt/ink/ink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1050 434,'6'0,"9"-1,16 0,-1 1,1 0,19 0,-7 0,-10 0,-16 0,-5 0,-1 0,-3 0,-1 0,-4 0</inkml:trace>
</inkml:ink>
</file>

<file path=ppt/ink/ink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1639 423,'4'0,"2"0,5-1,6 1,-3-1,6 1,1-1,-2 2,2-1,-3 0,-4 0,2 0,-4 0,-7-1,-2 1</inkml:trace>
</inkml:ink>
</file>

<file path=ppt/ink/ink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801 811,'5'0,"6"1,12 1,7 0,-1-1,-2 1,0 1,6-1,-3 0,4-1,-6-1,-2 1,-2-1,0 1,-8-1,-3 0,-3 0,-4 0,1-1,0 1,1 0,3-1,1-1,2 0,-1-1,10 0,-6 0,2 0,1 0,-6 1,3 1,-5 1,2-1,-2 1,2 0,-2 0,-1 0,4 0,-4 0,0 0,-1 0,-3 0,-1 0</inkml:trace>
</inkml:ink>
</file>

<file path=ppt/ink/ink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687 344,'5'0,"0"0,2 0,1-1,-1 1,1 0,1 0,-2 0,0 0,1 0,-1 0,-1 0,1 1,0-1,-1 1,0-1,0 0,-2 1,2-1,-2 1,0-1,0 1,0-1,-1 0,1 0,-1 1</inkml:trace>
</inkml:ink>
</file>

<file path=ppt/ink/ink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525 395,'3'0,"3"1,4 0,7 0,0 1,2-1,-1-1,-3 0,-4-1,-3 1,-3 0,-2 0,1 0,-1 0</inkml:trace>
</inkml:ink>
</file>

<file path=ppt/ink/ink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485 493,'3'0,"6"0,1 1,-2 0,2 0,0 0,-5-1,0 1,-1-1,-1 0,0 0</inkml:trace>
</inkml:ink>
</file>

<file path=ppt/ink/ink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1063 491,'6'0,"0"0,0 0,0 0,-1 0,0 0,-2 0,1 0,0 0,1 0,-1 0,1 0,1 0,-2 0</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1595 683,'-6'3,"2"-1,-1 1,0-1,2 0,13 2,-1-4,-2 1,-2-1</inkml:trace>
</inkml:ink>
</file>

<file path=ppt/ink/ink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1082 553,'8'0,"2"-1,0 2,-3-1,3 1,-5-1,0 0,0 0,-1 0,0 0,0 0</inkml:trace>
</inkml:ink>
</file>

<file path=ppt/ink/ink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1628 556,'6'-1,"1"0,-1 0,-2 1,1-1,-1 1,0-1,0-1,-1-2,-2 0,-1 1,0-2,-2-1,-2 0,3 3,-2-1,0 2,-1 0,0 2,1-1,-1 1,1 0,-1 1,1 0,-1 0,1 1,-2 1,0 0,1-1,1 0,0 0,-2 2,2 0,1-1,0 1,2-1,1 0,2 2,1-3,0 0,1 0,1 0,-1-1,1 1,0-2,-2 0,0 0,1 0,-1 0,-1-1</inkml:trace>
</inkml:ink>
</file>

<file path=ppt/ink/ink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1871 552,'3'0,"5"0,3 0,3 1,1 0,0-1,-7 0,0 0,-4 0,1 0,0 0,0 0,-1 0,0 0,0 0,1 0,-1 0,0 0,1 0,0 0,-2 0</inkml:trace>
</inkml:ink>
</file>

<file path=ppt/ink/ink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1724 623,'5'0,"3"0,3 1,3-1,-3 0,-3 0,-4 0,-1-1</inkml:trace>
</inkml:ink>
</file>

<file path=ppt/ink/ink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1060 488,'3'0,"2"0,0 0,-2 0,1 1,0-1,0 0,0-1,-1 1,1 0,-1 0,0 0,1-1,0 1,0 0</inkml:trace>
</inkml:ink>
</file>

<file path=ppt/ink/ink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1508 1034,'4'0,"4"0,1 0,1 0,0 0,-2 0,-3-1,-1 1,-1 0,1 0,-1 0,1 0,-1 0,0 0,0 0,0-1,0 1,0 0,0 0,0 0</inkml:trace>
</inkml:ink>
</file>

<file path=ppt/ink/ink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1529 1086,'5'-1,"2"0,2 0,9 0,2 1,-2-1,-3 1,-7 0,10 1,-8-1,1 1,0-1,-1 0,1 0,-3 0,0 0,0 1,-1-1,-4 0</inkml:trace>
</inkml:ink>
</file>

<file path=ppt/ink/ink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1734 1080,'3'0,"2"0,2 0,0 0,3 0,-1-1,-4 1,-1-1,0 0,1-1,-1 0,1-2,-2 0,-1-1,-3 0,-1 2,-2-1,1 2,0 0,-1 1,-2-1,2 2,-1-1,0 1,1 0,-2 0,2 0,1 0,0 0,0 0,0 0,0 0,0 0,0 0,-1 1,0 0,1 0,-1 1,1 0,-1 3,3-2,1 1,1 0,1-1,1-1,1 0,2 0,-2 0,1-1,-1 0,0 0</inkml:trace>
</inkml:ink>
</file>

<file path=ppt/ink/ink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1590 1125,'3'0,"0"0,3 0,0-1,-2 1,-1 0,1 0,-1 0,0 0,2 0,-2 0,1 0,0 0,0 0,2 0,0 0,-2 0,0 0,1 0,6 0,7 1,-1-1,-5 0,-5 0,-3 0,0 0,-1 0,0 0,2 0</inkml:trace>
</inkml:ink>
</file>

<file path=ppt/ink/ink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26T17:51: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761 703,'4'0,"1"0,-1 0,2 0,-1 0,0 0,0 1,0-1,-2 0,1 0,-1 0,1 0,-1 0,0 0,0 0,0 0,1 0,-1 0,0-1,0 1,2-1,-1 1,1-3,-2 0,0 0,0-2,-1 0,-1 0,-1 0,0-1,-1 0,-1 1,0 0,-2 0,-1 1,0 0,0 1,0 1,-1 0,-2-1,-1 1,1 0,0 1,1 1,0 0,1 0,2 1,-1 0,0 1,1 1,-1 0,1 0,0-1,0 1,1 0,0 0,0 1,1 0,1-1,-1 0,2 2,-1 0,1 0,1 1,-1-1,1-1,-1-1,2 2,1-1,0-2,1 0,-1-1,1 0,2 0,-3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SG"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55BEF7-7BC7-904D-A7FB-1DC0F757BA07}" type="datetimeFigureOut">
              <a:rPr kumimoji="1" lang="zh-SG" altLang="en-US" smtClean="0"/>
            </a:fld>
            <a:endParaRPr kumimoji="1" lang="zh-SG"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SG"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SG"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SG"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70D501-8060-E546-BB22-A948E4A6658F}" type="slidenum">
              <a:rPr kumimoji="1" lang="zh-SG" altLang="en-US" smtClean="0"/>
            </a:fld>
            <a:endParaRPr kumimoji="1" lang="zh-SG"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 We’ll start with the simplest case possible - an unreliable channel that is, in fact perfect – no segments are lost, corrupted, </a:t>
            </a:r>
            <a:r>
              <a:rPr lang="en-US" dirty="0" err="1"/>
              <a:t>dupplicated</a:t>
            </a:r>
            <a:r>
              <a:rPr lang="en-US" dirty="0"/>
              <a:t> or reordered.  The sender just sends and it pops out the other side(perhaps after some delay) perfectly.</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the familiar four state sender from our </a:t>
            </a:r>
            <a:r>
              <a:rPr lang="en-US" dirty="0" err="1"/>
              <a:t>rdt</a:t>
            </a:r>
            <a:r>
              <a:rPr lang="en-US" dirty="0"/>
              <a:t> 2.1 and 2.2 protocols. Top two states when sending packet with zero seq # and bottom two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is how TCP re-computes the estimated RTT each time a new </a:t>
            </a:r>
            <a:r>
              <a:rPr lang="en-US" dirty="0" err="1"/>
              <a:t>SampleRTT</a:t>
            </a:r>
            <a:r>
              <a:rPr lang="en-US" dirty="0"/>
              <a:t> is taken.</a:t>
            </a:r>
            <a:endParaRPr lang="en-US" dirty="0"/>
          </a:p>
          <a:p>
            <a:r>
              <a:rPr lang="en-US" dirty="0"/>
              <a:t>The process is knows as an </a:t>
            </a:r>
            <a:r>
              <a:rPr lang="en-US" dirty="0" err="1"/>
              <a:t>exponeitally</a:t>
            </a:r>
            <a:r>
              <a:rPr lang="en-US" dirty="0"/>
              <a:t> weighted moving average, shown by the equation here.</a:t>
            </a:r>
            <a:endParaRPr lang="en-US" dirty="0"/>
          </a:p>
          <a:p>
            <a:r>
              <a:rPr lang="en-US" dirty="0"/>
              <a:t>&lt;say it&gt;</a:t>
            </a:r>
            <a:endParaRPr lang="en-US" dirty="0"/>
          </a:p>
          <a:p>
            <a:r>
              <a:rPr lang="en-US" dirty="0"/>
              <a:t>Where alpha reflects the influence of the most recent measurements on the estimated RTT; a typical value of alpha used in </a:t>
            </a:r>
            <a:r>
              <a:rPr lang="en-US" dirty="0" err="1"/>
              <a:t>implementaitons</a:t>
            </a:r>
            <a:r>
              <a:rPr lang="en-US" dirty="0"/>
              <a:t> is .125</a:t>
            </a:r>
            <a:endParaRPr lang="en-US" dirty="0"/>
          </a:p>
          <a:p>
            <a:endParaRPr lang="en-US" dirty="0"/>
          </a:p>
          <a:p>
            <a:r>
              <a:rPr lang="en-US" dirty="0"/>
              <a:t>The graph at the bottom show measured RTTs </a:t>
            </a:r>
            <a:r>
              <a:rPr lang="en-US" dirty="0" err="1"/>
              <a:t>beween</a:t>
            </a:r>
            <a:r>
              <a:rPr lang="en-US" dirty="0"/>
              <a:t> a host in the Massachusetts and a host in France, as well as the estimated, “smoothed”  RTT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this value of the estimated RTT, TCP computes the timeout interval to be the estimated RTT plus a “safety margin”</a:t>
            </a:r>
            <a:endParaRPr lang="en-US" dirty="0"/>
          </a:p>
          <a:p>
            <a:r>
              <a:rPr lang="en-US" dirty="0"/>
              <a:t> </a:t>
            </a:r>
            <a:endParaRPr lang="en-US" dirty="0"/>
          </a:p>
          <a:p>
            <a:r>
              <a:rPr lang="en-US" dirty="0"/>
              <a:t>And the intuition is that if we are seeing a large variation in SAMPLERTT – the RTT estimates are fluctuating a lot - then we’ll want a larger </a:t>
            </a:r>
            <a:r>
              <a:rPr lang="en-US" dirty="0" err="1"/>
              <a:t>savety</a:t>
            </a:r>
            <a:r>
              <a:rPr lang="en-US" dirty="0"/>
              <a:t> margin</a:t>
            </a:r>
            <a:endParaRPr lang="en-US" dirty="0"/>
          </a:p>
          <a:p>
            <a:endParaRPr lang="en-US" dirty="0"/>
          </a:p>
          <a:p>
            <a:r>
              <a:rPr lang="en-US" dirty="0"/>
              <a:t>So TCP computes the Timeout interval to be the Estimated RTT plus 4 times a measure of deviation in the RTT.</a:t>
            </a:r>
            <a:endParaRPr lang="en-US" dirty="0"/>
          </a:p>
          <a:p>
            <a:endParaRPr lang="en-US" dirty="0"/>
          </a:p>
          <a:p>
            <a:r>
              <a:rPr lang="en-US" dirty="0"/>
              <a:t>The deviation in the RTT is computed as the </a:t>
            </a:r>
            <a:r>
              <a:rPr lang="en-US" dirty="0" err="1"/>
              <a:t>eWMA</a:t>
            </a:r>
            <a:r>
              <a:rPr lang="en-US" dirty="0"/>
              <a:t> of the difference between the most recently measured </a:t>
            </a:r>
            <a:r>
              <a:rPr lang="en-US" dirty="0" err="1"/>
              <a:t>SampleRTT</a:t>
            </a:r>
            <a:r>
              <a:rPr lang="en-US" dirty="0"/>
              <a:t> from the Estimated RTT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other TCP topic we’ll want to consider here is that of “connection  management”</a:t>
            </a:r>
            <a:endParaRPr lang="en-US" dirty="0"/>
          </a:p>
          <a:p>
            <a:endParaRPr lang="en-US" dirty="0"/>
          </a:p>
          <a:p>
            <a:pPr marL="0" indent="0">
              <a:buFont typeface="Arial" panose="020B0604020202020204" pitchFamily="34" charset="0"/>
              <a:buNone/>
            </a:pPr>
            <a:r>
              <a:rPr lang="en-US" dirty="0"/>
              <a:t>The TCP sender and </a:t>
            </a:r>
            <a:r>
              <a:rPr lang="en-US" dirty="0" err="1"/>
              <a:t>reciver</a:t>
            </a:r>
            <a:r>
              <a:rPr lang="en-US" dirty="0"/>
              <a:t> have a number of pieces of shared state that they must establish before actually communication</a:t>
            </a:r>
            <a:endParaRPr lang="en-US" dirty="0"/>
          </a:p>
          <a:p>
            <a:pPr marL="171450" indent="-171450">
              <a:buFont typeface="Arial" panose="020B0604020202020204" pitchFamily="34" charset="0"/>
              <a:buChar char="•"/>
            </a:pPr>
            <a:r>
              <a:rPr lang="en-US" dirty="0"/>
              <a:t>FIRST </a:t>
            </a:r>
            <a:r>
              <a:rPr lang="en-US" dirty="0" err="1"/>
              <a:t>theym</a:t>
            </a:r>
            <a:r>
              <a:rPr lang="en-US" dirty="0"/>
              <a:t> </a:t>
            </a:r>
            <a:r>
              <a:rPr lang="en-US" dirty="0" err="1"/>
              <a:t>ust</a:t>
            </a:r>
            <a:r>
              <a:rPr lang="en-US" dirty="0"/>
              <a:t> both agree that they WANT to communicate with each other</a:t>
            </a:r>
            <a:endParaRPr lang="en-US" dirty="0"/>
          </a:p>
          <a:p>
            <a:pPr marL="171450" indent="-171450">
              <a:buFont typeface="Arial" panose="020B0604020202020204" pitchFamily="34" charset="0"/>
              <a:buChar char="•"/>
            </a:pPr>
            <a:r>
              <a:rPr lang="en-US" dirty="0"/>
              <a:t>Secondly there are connection parameters – the initial sequence number and the initial receiver-advertised </a:t>
            </a:r>
            <a:r>
              <a:rPr lang="en-US" dirty="0" err="1"/>
              <a:t>bufferspace</a:t>
            </a:r>
            <a:r>
              <a:rPr lang="en-US" dirty="0"/>
              <a:t> that they’ll want to agree on</a:t>
            </a: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This is done via a so-called handshake protocol – the client reaching our to the server, and the server answering back.</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And before diving into the TCP handshake protocol, let’s first consider the problem of handshaking, of establishing shared state.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6" name="Rectangle 5"/>
          <p:cNvSpPr txBox="1">
            <a:spLocks noGrp="1"/>
          </p:cNvSpPr>
          <p:nvPr>
            <p:ph type="sldNum" sz="quarter"/>
          </p:nvPr>
        </p:nvSpPr>
        <p:spPr>
          <a:xfrm>
            <a:off x="3235325" y="8021638"/>
            <a:ext cx="2473325" cy="422275"/>
          </a:xfrm>
          <a:prstGeom prst="rect">
            <a:avLst/>
          </a:prstGeom>
          <a:noFill/>
          <a:ln w="9525">
            <a:noFill/>
          </a:ln>
        </p:spPr>
        <p:txBody>
          <a:bodyPr lIns="16848" tIns="0" rIns="16848" bIns="0" anchor="b" anchorCtr="0"/>
          <a:p>
            <a:pPr lvl="0" algn="r" defTabSz="808355"/>
            <a:fld id="{9A0DB2DC-4C9A-4742-B13C-FB6460FD3503}" type="slidenum">
              <a:rPr lang="en-US" altLang="zh-CN" sz="900" i="1" dirty="0">
                <a:latin typeface="Times New Roman" panose="02020603050405020304" pitchFamily="18" charset="0"/>
              </a:rPr>
            </a:fld>
            <a:endParaRPr lang="en-US" altLang="zh-CN" sz="900" i="1" dirty="0">
              <a:latin typeface="Times New Roman" panose="02020603050405020304" pitchFamily="18" charset="0"/>
            </a:endParaRPr>
          </a:p>
        </p:txBody>
      </p:sp>
      <p:sp>
        <p:nvSpPr>
          <p:cNvPr id="52227" name="Rectangle 2"/>
          <p:cNvSpPr>
            <a:spLocks noTextEdit="1"/>
          </p:cNvSpPr>
          <p:nvPr>
            <p:ph type="sldImg"/>
          </p:nvPr>
        </p:nvSpPr>
        <p:spPr>
          <a:xfrm>
            <a:off x="742950" y="633413"/>
            <a:ext cx="4222750" cy="3167062"/>
          </a:xfrm>
          <a:solidFill>
            <a:srgbClr val="FFFFFF">
              <a:alpha val="100000"/>
            </a:srgbClr>
          </a:solidFill>
        </p:spPr>
      </p:sp>
      <p:sp>
        <p:nvSpPr>
          <p:cNvPr id="52228" name="Rectangle 3"/>
          <p:cNvSpPr/>
          <p:nvPr>
            <p:ph type="body" idx="1"/>
          </p:nvPr>
        </p:nvSpPr>
        <p:spPr>
          <a:xfrm>
            <a:off x="760413" y="4011613"/>
            <a:ext cx="4187825" cy="3798887"/>
          </a:xfrm>
          <a:solidFill>
            <a:srgbClr val="FFFFFF">
              <a:alpha val="100000"/>
            </a:srgbClr>
          </a:solidFill>
          <a:ln>
            <a:solidFill>
              <a:srgbClr val="000000">
                <a:alpha val="100000"/>
              </a:srgbClr>
            </a:solidFill>
            <a:miter/>
          </a:ln>
        </p:spPr>
        <p:txBody>
          <a:bodyPr wrap="square" lIns="80870" tIns="40435" rIns="80870" bIns="40435" anchor="t" anchorCtr="0"/>
          <a:p>
            <a:pPr lvl="0" eaLnBrk="1" hangingPunct="1"/>
            <a:endParaRPr lang="zh-CN" altLang="zh-CN"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Here’s an example of a two way handshake.  Alice reaches out to Bob and say’s “let’s talk” and Bob says OK, and they start their conversation</a:t>
            </a:r>
            <a:endParaRPr lang="en-US" dirty="0"/>
          </a:p>
          <a:p>
            <a:endParaRPr lang="en-US" dirty="0"/>
          </a:p>
          <a:p>
            <a:r>
              <a:rPr lang="en-US" dirty="0"/>
              <a:t>For a network protocol, the equivalent protocol would be a client sending a “request connection” message saying ”let’s talk, the initial sequence number is x”</a:t>
            </a:r>
            <a:endParaRPr lang="en-US" dirty="0"/>
          </a:p>
          <a:p>
            <a:r>
              <a:rPr lang="en-US" dirty="0"/>
              <a:t>And the server would respond with a message ”I accept your connect x”</a:t>
            </a:r>
            <a:endParaRPr lang="en-US" dirty="0"/>
          </a:p>
          <a:p>
            <a:endParaRPr lang="en-US" dirty="0"/>
          </a:p>
          <a:p>
            <a:r>
              <a:rPr lang="en-US" dirty="0"/>
              <a:t>And the question we want to ask ourselves is &lt;talk through&gt;</a:t>
            </a:r>
            <a:endParaRPr lang="en-US" dirty="0"/>
          </a:p>
          <a:p>
            <a:endParaRPr lang="en-US" dirty="0"/>
          </a:p>
          <a:p>
            <a:r>
              <a:rPr lang="en-US" dirty="0"/>
              <a:t>Will this work?  Let’s look at a few scenarios…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usual, there’s a human protocol analogy to the three way handshake, and I still remember thinking about this clinging for my life while climbing up a rockface</a:t>
            </a:r>
            <a:endParaRPr lang="en-US" dirty="0"/>
          </a:p>
          <a:p>
            <a:endParaRPr lang="en-US" dirty="0"/>
          </a:p>
          <a:p>
            <a:r>
              <a:rPr lang="en-US" dirty="0"/>
              <a:t>When you want start climbing you first say ON BELOW (meaning ARE YOU READY WITH MY SAFETY ROPE)</a:t>
            </a:r>
            <a:endParaRPr lang="en-US" dirty="0"/>
          </a:p>
          <a:p>
            <a:r>
              <a:rPr lang="en-US" dirty="0"/>
              <a:t>THE BELYER (server) responds BELAY ON (that lets you know the belayer is ready for you)</a:t>
            </a:r>
            <a:endParaRPr lang="en-US" dirty="0"/>
          </a:p>
          <a:p>
            <a:r>
              <a:rPr lang="en-US" dirty="0"/>
              <a:t>And then you say CLIMING</a:t>
            </a:r>
            <a:endParaRPr lang="en-US" dirty="0"/>
          </a:p>
          <a:p>
            <a:endParaRPr lang="en-US" dirty="0"/>
          </a:p>
          <a:p>
            <a:r>
              <a:rPr lang="en-US" dirty="0"/>
              <a:t>It’s amazing what can pass through your head when your clinging for your life o a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TCP’s three way handshake, that operates as follows</a:t>
            </a:r>
            <a:endParaRPr lang="en-US" dirty="0"/>
          </a:p>
          <a:p>
            <a:r>
              <a:rPr lang="en-US" dirty="0"/>
              <a:t> </a:t>
            </a:r>
            <a:endParaRPr lang="en-US" dirty="0"/>
          </a:p>
          <a:p>
            <a:r>
              <a:rPr lang="en-US" dirty="0"/>
              <a:t>Let’s say the client and server both create a TCP socket as we learned about in Chapter 2 and enter the LISTEN state</a:t>
            </a:r>
            <a:endParaRPr lang="en-US" dirty="0"/>
          </a:p>
          <a:p>
            <a:endParaRPr lang="en-US" dirty="0"/>
          </a:p>
          <a:p>
            <a:r>
              <a:rPr lang="en-US" dirty="0"/>
              <a:t>The client then connects to the server sending a SYN message with a sequence number x (SYN Message is an TCP Segment with SYN but set in the header – you might want to go back and review the TCP segment format!)</a:t>
            </a:r>
            <a:endParaRPr lang="en-US" dirty="0"/>
          </a:p>
          <a:p>
            <a:endParaRPr lang="en-US" dirty="0"/>
          </a:p>
          <a:p>
            <a:r>
              <a:rPr lang="en-US" dirty="0"/>
              <a:t>The server is waiting for a connection, and receives the SYN message enters the SYN received state (NOT the established state and sends a SYN ACK message back.</a:t>
            </a:r>
            <a:endParaRPr lang="en-US" dirty="0"/>
          </a:p>
          <a:p>
            <a:endParaRPr lang="en-US" dirty="0"/>
          </a:p>
          <a:p>
            <a:r>
              <a:rPr lang="en-US" dirty="0"/>
              <a:t>Finally the client sends an ACK message to the server, and when the server receiver this enters the </a:t>
            </a:r>
            <a:r>
              <a:rPr lang="en-US" dirty="0" err="1"/>
              <a:t>ESTABLished</a:t>
            </a:r>
            <a:r>
              <a:rPr lang="en-US" dirty="0"/>
              <a:t> state.  This is when the application process would see the return from the wait on the  socket accept() call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TCP’s three way handshake, that operates as follows</a:t>
            </a:r>
            <a:endParaRPr lang="en-US" dirty="0"/>
          </a:p>
          <a:p>
            <a:r>
              <a:rPr lang="en-US" dirty="0"/>
              <a:t> </a:t>
            </a:r>
            <a:endParaRPr lang="en-US" dirty="0"/>
          </a:p>
          <a:p>
            <a:r>
              <a:rPr lang="en-US" dirty="0"/>
              <a:t>Let’s say the client and server both create a TCP socket as we learned about in Chapter 2 and enter the LISTEN state</a:t>
            </a:r>
            <a:endParaRPr lang="en-US" dirty="0"/>
          </a:p>
          <a:p>
            <a:endParaRPr lang="en-US" dirty="0"/>
          </a:p>
          <a:p>
            <a:r>
              <a:rPr lang="en-US" dirty="0"/>
              <a:t>The client then connects to the server sending a SYN message with a sequence number x (SYN Message is an TCP Segment with SYN but set in the header – you might want to go back and review the TCP segment format!)</a:t>
            </a:r>
            <a:endParaRPr lang="en-US" dirty="0"/>
          </a:p>
          <a:p>
            <a:endParaRPr lang="en-US" dirty="0"/>
          </a:p>
          <a:p>
            <a:r>
              <a:rPr lang="en-US" dirty="0"/>
              <a:t>The server is waiting for a connection, and receives the SYN message enters the SYN received state (NOT the established state and sends a SYN ACK message back.</a:t>
            </a:r>
            <a:endParaRPr lang="en-US" dirty="0"/>
          </a:p>
          <a:p>
            <a:endParaRPr lang="en-US" dirty="0"/>
          </a:p>
          <a:p>
            <a:r>
              <a:rPr lang="en-US" dirty="0"/>
              <a:t>Finally the client sends an ACK message to the server, and when the server receiver this enters the </a:t>
            </a:r>
            <a:r>
              <a:rPr lang="en-US" dirty="0" err="1"/>
              <a:t>ESTABLished</a:t>
            </a:r>
            <a:r>
              <a:rPr lang="en-US" dirty="0"/>
              <a:t> state.  This is when the application process would see the return from the wait on the  socket accept() call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TCP’s three way handshake, that operates as follows</a:t>
            </a:r>
            <a:endParaRPr lang="en-US" dirty="0"/>
          </a:p>
          <a:p>
            <a:r>
              <a:rPr lang="en-US" dirty="0"/>
              <a:t> </a:t>
            </a:r>
            <a:endParaRPr lang="en-US" dirty="0"/>
          </a:p>
          <a:p>
            <a:r>
              <a:rPr lang="en-US" dirty="0"/>
              <a:t>Let’s say the client and server both create a TCP socket as we learned about in Chapter 2 and enter the LISTEN state</a:t>
            </a:r>
            <a:endParaRPr lang="en-US" dirty="0"/>
          </a:p>
          <a:p>
            <a:endParaRPr lang="en-US" dirty="0"/>
          </a:p>
          <a:p>
            <a:r>
              <a:rPr lang="en-US" dirty="0"/>
              <a:t>The client then connects to the server sending a SYN message with a sequence number x (SYN Message is an TCP Segment with SYN but set in the header – you might want to go back and review the TCP segment format!)</a:t>
            </a:r>
            <a:endParaRPr lang="en-US" dirty="0"/>
          </a:p>
          <a:p>
            <a:endParaRPr lang="en-US" dirty="0"/>
          </a:p>
          <a:p>
            <a:r>
              <a:rPr lang="en-US" dirty="0"/>
              <a:t>The server is waiting for a connection, and receives the SYN message enters the SYN received state (NOT the established state and sends a SYN ACK message back.</a:t>
            </a:r>
            <a:endParaRPr lang="en-US" dirty="0"/>
          </a:p>
          <a:p>
            <a:endParaRPr lang="en-US" dirty="0"/>
          </a:p>
          <a:p>
            <a:r>
              <a:rPr lang="en-US" dirty="0"/>
              <a:t>Finally the client sends an ACK message to the server, and when the server receiver this enters the </a:t>
            </a:r>
            <a:r>
              <a:rPr lang="en-US" dirty="0" err="1"/>
              <a:t>ESTABLished</a:t>
            </a:r>
            <a:r>
              <a:rPr lang="en-US" dirty="0"/>
              <a:t> state.  This is when the application process would see the return from the wait on the  socket accept() call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TCP’s three way handshake, that operates as follows</a:t>
            </a:r>
            <a:endParaRPr lang="en-US" dirty="0"/>
          </a:p>
          <a:p>
            <a:r>
              <a:rPr lang="en-US" dirty="0"/>
              <a:t> </a:t>
            </a:r>
            <a:endParaRPr lang="en-US" dirty="0"/>
          </a:p>
          <a:p>
            <a:r>
              <a:rPr lang="en-US" dirty="0"/>
              <a:t>Let’s say the client and server both create a TCP socket as we learned about in Chapter 2 and enter the LISTEN state</a:t>
            </a:r>
            <a:endParaRPr lang="en-US" dirty="0"/>
          </a:p>
          <a:p>
            <a:endParaRPr lang="en-US" dirty="0"/>
          </a:p>
          <a:p>
            <a:r>
              <a:rPr lang="en-US" dirty="0"/>
              <a:t>The client then connects to the server sending a SYN message with a sequence number x (SYN Message is an TCP Segment with SYN but set in the header – you might want to go back and review the TCP segment format!)</a:t>
            </a:r>
            <a:endParaRPr lang="en-US" dirty="0"/>
          </a:p>
          <a:p>
            <a:endParaRPr lang="en-US" dirty="0"/>
          </a:p>
          <a:p>
            <a:r>
              <a:rPr lang="en-US" dirty="0"/>
              <a:t>The server is waiting for a connection, and receives the SYN message enters the SYN received state (NOT the established state and sends a SYN ACK message back.</a:t>
            </a:r>
            <a:endParaRPr lang="en-US" dirty="0"/>
          </a:p>
          <a:p>
            <a:endParaRPr lang="en-US" dirty="0"/>
          </a:p>
          <a:p>
            <a:r>
              <a:rPr lang="en-US" dirty="0"/>
              <a:t>Finally the client sends an ACK message to the server, and when the server receiver this enters the </a:t>
            </a:r>
            <a:r>
              <a:rPr lang="en-US" dirty="0" err="1"/>
              <a:t>ESTABLished</a:t>
            </a:r>
            <a:r>
              <a:rPr lang="en-US" dirty="0"/>
              <a:t> state.  This is when the application process would see the return from the wait on the  socket accept() call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TCP’s three way handshake, that operates as follows</a:t>
            </a:r>
            <a:endParaRPr lang="en-US" dirty="0"/>
          </a:p>
          <a:p>
            <a:r>
              <a:rPr lang="en-US" dirty="0"/>
              <a:t> </a:t>
            </a:r>
            <a:endParaRPr lang="en-US" dirty="0"/>
          </a:p>
          <a:p>
            <a:r>
              <a:rPr lang="en-US" dirty="0"/>
              <a:t>Let’s say the client and server both create a TCP socket as we learned about in Chapter 2 and enter the LISTEN state</a:t>
            </a:r>
            <a:endParaRPr lang="en-US" dirty="0"/>
          </a:p>
          <a:p>
            <a:endParaRPr lang="en-US" dirty="0"/>
          </a:p>
          <a:p>
            <a:r>
              <a:rPr lang="en-US" dirty="0"/>
              <a:t>The client then connects to the server sending a SYN message with a sequence number x (SYN Message is an TCP Segment with SYN but set in the header – you might want to go back and review the TCP segment format!)</a:t>
            </a:r>
            <a:endParaRPr lang="en-US" dirty="0"/>
          </a:p>
          <a:p>
            <a:endParaRPr lang="en-US" dirty="0"/>
          </a:p>
          <a:p>
            <a:r>
              <a:rPr lang="en-US" dirty="0"/>
              <a:t>The server is waiting for a connection, and receives the SYN message enters the SYN received state (NOT the established state and sends a SYN ACK message back.</a:t>
            </a:r>
            <a:endParaRPr lang="en-US" dirty="0"/>
          </a:p>
          <a:p>
            <a:endParaRPr lang="en-US" dirty="0"/>
          </a:p>
          <a:p>
            <a:r>
              <a:rPr lang="en-US" dirty="0"/>
              <a:t>Finally the client sends an ACK message to the server, and when the server receiver this enters the </a:t>
            </a:r>
            <a:r>
              <a:rPr lang="en-US" dirty="0" err="1"/>
              <a:t>ESTABLished</a:t>
            </a:r>
            <a:r>
              <a:rPr lang="en-US" dirty="0"/>
              <a:t> state.  This is when the application process would see the return from the wait on the  socket accept() call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TCP’s three way handshake, that operates as follows</a:t>
            </a:r>
            <a:endParaRPr lang="en-US" dirty="0"/>
          </a:p>
          <a:p>
            <a:r>
              <a:rPr lang="en-US" dirty="0"/>
              <a:t> </a:t>
            </a:r>
            <a:endParaRPr lang="en-US" dirty="0"/>
          </a:p>
          <a:p>
            <a:r>
              <a:rPr lang="en-US" dirty="0"/>
              <a:t>Let’s say the client and server both create a TCP socket as we learned about in Chapter 2 and enter the LISTEN state</a:t>
            </a:r>
            <a:endParaRPr lang="en-US" dirty="0"/>
          </a:p>
          <a:p>
            <a:endParaRPr lang="en-US" dirty="0"/>
          </a:p>
          <a:p>
            <a:r>
              <a:rPr lang="en-US" dirty="0"/>
              <a:t>The client then connects to the server sending a SYN message with a sequence number x (SYN Message is an TCP Segment with SYN but set in the header – you might want to go back and review the TCP segment format!)</a:t>
            </a:r>
            <a:endParaRPr lang="en-US" dirty="0"/>
          </a:p>
          <a:p>
            <a:endParaRPr lang="en-US" dirty="0"/>
          </a:p>
          <a:p>
            <a:r>
              <a:rPr lang="en-US" dirty="0"/>
              <a:t>The server is waiting for a connection, and receives the SYN message enters the SYN received state (NOT the established state and sends a SYN ACK message back.</a:t>
            </a:r>
            <a:endParaRPr lang="en-US" dirty="0"/>
          </a:p>
          <a:p>
            <a:endParaRPr lang="en-US" dirty="0"/>
          </a:p>
          <a:p>
            <a:r>
              <a:rPr lang="en-US" dirty="0"/>
              <a:t>Finally the client sends an ACK message to the server, and when the server receiver this enters the </a:t>
            </a:r>
            <a:r>
              <a:rPr lang="en-US" dirty="0" err="1"/>
              <a:t>ESTABLished</a:t>
            </a:r>
            <a:r>
              <a:rPr lang="en-US" dirty="0"/>
              <a:t> state.  This is when the application process would see the return from the wait on the  socket accept() call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arrows through reliable data transfer channel is just one way – reliably send from sender to receiver</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TCP’s three way handshake, that operates as follows</a:t>
            </a:r>
            <a:endParaRPr lang="en-US" dirty="0"/>
          </a:p>
          <a:p>
            <a:r>
              <a:rPr lang="en-US" dirty="0"/>
              <a:t> </a:t>
            </a:r>
            <a:endParaRPr lang="en-US" dirty="0"/>
          </a:p>
          <a:p>
            <a:r>
              <a:rPr lang="en-US" dirty="0"/>
              <a:t>Let’s say the client and server both create a TCP socket as we learned about in Chapter 2 and enter the LISTEN state</a:t>
            </a:r>
            <a:endParaRPr lang="en-US" dirty="0"/>
          </a:p>
          <a:p>
            <a:endParaRPr lang="en-US" dirty="0"/>
          </a:p>
          <a:p>
            <a:r>
              <a:rPr lang="en-US" dirty="0"/>
              <a:t>The client then connects to the server sending a SYN message with a sequence number x (SYN Message is an TCP Segment with SYN but set in the header – you might want to go back and review the TCP segment format!)</a:t>
            </a:r>
            <a:endParaRPr lang="en-US" dirty="0"/>
          </a:p>
          <a:p>
            <a:endParaRPr lang="en-US" dirty="0"/>
          </a:p>
          <a:p>
            <a:r>
              <a:rPr lang="en-US" dirty="0"/>
              <a:t>The server is waiting for a connection, and receives the SYN message enters the SYN received state (NOT the established state and sends a SYN ACK message back.</a:t>
            </a:r>
            <a:endParaRPr lang="en-US" dirty="0"/>
          </a:p>
          <a:p>
            <a:endParaRPr lang="en-US" dirty="0"/>
          </a:p>
          <a:p>
            <a:r>
              <a:rPr lang="en-US" dirty="0"/>
              <a:t>Finally the client sends an ACK message to the server, and when the server receiver this enters the </a:t>
            </a:r>
            <a:r>
              <a:rPr lang="en-US" dirty="0" err="1"/>
              <a:t>ESTABLished</a:t>
            </a:r>
            <a:r>
              <a:rPr lang="en-US" dirty="0"/>
              <a:t> state.  This is when the application process would see the return from the wait on the  socket accept() call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good things must come to an end, and that’s true for a TCP connection as well.</a:t>
            </a:r>
            <a:endParaRPr lang="en-US" dirty="0"/>
          </a:p>
          <a:p>
            <a:endParaRPr lang="en-US" dirty="0"/>
          </a:p>
          <a:p>
            <a:r>
              <a:rPr lang="en-US" dirty="0"/>
              <a:t>And of course there’s a protocol for one side to gracefully close of a TCP connection using a FIN message, to which the other side sends a FINACK message and waits around a bit to respond to any retransmitted FIN messages before timing out.</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Spend some time talking about how its to the sender and receiver side protocol that IMPLEMENTS reliable data transfer</a:t>
            </a:r>
            <a:endParaRPr lang="en-US" dirty="0"/>
          </a:p>
          <a:p>
            <a:endParaRPr lang="en-US" dirty="0"/>
          </a:p>
          <a:p>
            <a:r>
              <a:rPr lang="en-US" dirty="0"/>
              <a:t>Communication over unreliable channel is </a:t>
            </a:r>
            <a:r>
              <a:rPr lang="en-US" dirty="0" err="1"/>
              <a:t>TWO-way</a:t>
            </a:r>
            <a:r>
              <a:rPr lang="en-US" dirty="0"/>
              <a:t>: sender and receiver will exchange messages back and forth to IMPLEMENT one-way  reliable data transfer</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062412B-DED9-1B48-AF4A-14146A918E56}" type="slidenum">
              <a:rPr lang="en-US" smtClean="0"/>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062412B-DED9-1B48-AF4A-14146A918E56}" type="slidenum">
              <a:rPr lang="en-US" smtClean="0"/>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062412B-DED9-1B48-AF4A-14146A918E56}" type="slidenum">
              <a:rPr lang="en-US" smtClean="0"/>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062412B-DED9-1B48-AF4A-14146A918E56}" type="slidenum">
              <a:rPr lang="en-US" smtClean="0"/>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062412B-DED9-1B48-AF4A-14146A918E56}" type="slidenum">
              <a:rPr lang="en-US" smtClean="0"/>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 we have a sender side and a receiver side. How much work they’ll have to do depends on the  IMPAIRMENTS introduced by channel – if the channel is perfect – no problem!</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point of view to keep in mind – it’s easy for US to look at sender and receiver together and see what is happening.  OH – that message sent was lost. </a:t>
            </a:r>
            <a:endParaRPr lang="en-US" dirty="0"/>
          </a:p>
          <a:p>
            <a:endParaRPr lang="en-US" dirty="0"/>
          </a:p>
          <a:p>
            <a:r>
              <a:rPr lang="en-US" dirty="0"/>
              <a:t>But think about it say from senders POV How does the sender know if its transmitted message over the unreliable channel got though??  ONLY if receiver somehow signals to the sender that it was received.</a:t>
            </a:r>
            <a:endParaRPr lang="en-US" dirty="0"/>
          </a:p>
          <a:p>
            <a:endParaRPr lang="en-US" dirty="0"/>
          </a:p>
          <a:p>
            <a:endParaRPr lang="en-US" dirty="0"/>
          </a:p>
          <a:p>
            <a:r>
              <a:rPr lang="en-US" dirty="0"/>
              <a:t>The key point here is that one side does NOT know what is going on at the other side – it’s as if there’s a curtain between them.  Everything they know about the other can ONLY be learned by sending/receiving messages.</a:t>
            </a:r>
            <a:endParaRPr lang="en-US" dirty="0"/>
          </a:p>
          <a:p>
            <a:endParaRPr lang="en-US" dirty="0"/>
          </a:p>
          <a:p>
            <a:r>
              <a:rPr lang="en-US" dirty="0"/>
              <a:t>Sender process wants to make sure a segment got through.  But it can just somehow magically look through curtain to see if receiver got it.  It will be up to the receiver to let the sender KNOW that it (the receiver) has correctly received the segment.</a:t>
            </a:r>
            <a:endParaRPr lang="en-US" dirty="0"/>
          </a:p>
          <a:p>
            <a:endParaRPr lang="en-US" dirty="0"/>
          </a:p>
          <a:p>
            <a:r>
              <a:rPr lang="en-US" dirty="0"/>
              <a:t>How will the sender and receiver do that – that’s the PROTOCOL.</a:t>
            </a:r>
            <a:endParaRPr lang="en-US" dirty="0"/>
          </a:p>
          <a:p>
            <a:endParaRPr lang="en-US" dirty="0"/>
          </a:p>
          <a:p>
            <a:r>
              <a:rPr lang="en-US" dirty="0"/>
              <a:t> Before starting to develop a protocol, let’s look more closely at the interface (the API if you will)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 let’s get started in developing our reliable data transfer protocol, which we’ll call </a:t>
            </a:r>
            <a:r>
              <a:rPr lang="en-US" dirty="0" err="1"/>
              <a:t>rdt</a:t>
            </a:r>
            <a:r>
              <a:rPr lang="en-US" dirty="0"/>
              <a:t> (need a good acronym for protocol – like HTTP, TCP, UDP, IP)</a:t>
            </a:r>
            <a:endParaRPr lang="en-US" dirty="0"/>
          </a:p>
          <a:p>
            <a:endParaRPr lang="en-US" dirty="0"/>
          </a:p>
          <a:p>
            <a:r>
              <a:rPr lang="en-US" dirty="0"/>
              <a:t>Bullet points 1 and 2</a:t>
            </a:r>
            <a:endParaRPr lang="en-US" dirty="0"/>
          </a:p>
          <a:p>
            <a:endParaRPr lang="en-US" dirty="0"/>
          </a:p>
          <a:p>
            <a:endParaRPr lang="en-US" dirty="0"/>
          </a:p>
          <a:p>
            <a:r>
              <a:rPr lang="en-US" dirty="0"/>
              <a:t>NOW if we are going to develop a protocol, so we’ll need some way to SPECIFY a protocol.  </a:t>
            </a:r>
            <a:r>
              <a:rPr lang="en-US" b="1" i="1" dirty="0"/>
              <a:t>How</a:t>
            </a:r>
            <a:r>
              <a:rPr lang="en-US" dirty="0"/>
              <a:t> do we do that?</a:t>
            </a:r>
            <a:endParaRPr lang="en-US" dirty="0"/>
          </a:p>
          <a:p>
            <a:endParaRPr lang="en-US" dirty="0"/>
          </a:p>
          <a:p>
            <a:r>
              <a:rPr lang="en-US" dirty="0"/>
              <a:t>We could write text, but as all know, that’s prone to misinterpretation, and might be incomplete.  You might write a specification, and then think “oh yeah – I forgot about that case”</a:t>
            </a:r>
            <a:endParaRPr lang="en-US" dirty="0"/>
          </a:p>
          <a:p>
            <a:endParaRPr lang="en-US" dirty="0"/>
          </a:p>
          <a:p>
            <a:r>
              <a:rPr lang="en-US" dirty="0"/>
              <a:t>What we need is more </a:t>
            </a:r>
            <a:r>
              <a:rPr lang="en-US" b="1" i="1" dirty="0"/>
              <a:t>formal</a:t>
            </a:r>
            <a:r>
              <a:rPr lang="en-US" dirty="0"/>
              <a:t> way to specify a protocol.  In fact, with a formal specification there may be ways to PROVE PROPERTIES about a specification.  But that’s an advanced topic we won’t get into here. We’ll start here by adopting a fairly simple protocol specification technique known as finite state machines (FSM)</a:t>
            </a:r>
            <a:endParaRPr lang="en-US" dirty="0"/>
          </a:p>
          <a:p>
            <a:endParaRPr lang="en-US" dirty="0"/>
          </a:p>
          <a:p>
            <a:r>
              <a:rPr lang="en-US" dirty="0"/>
              <a:t>And as the name might suggest, a central notion of finite state machines is the notion of STATE </a:t>
            </a:r>
            <a:endParaRPr lang="en-US" dirty="0"/>
          </a:p>
          <a:p>
            <a:r>
              <a:rPr lang="en-US" dirty="0"/>
              <a:t>&lt;talk about state&gt;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zh-SG"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SG" altLang="en-US"/>
          </a:p>
        </p:txBody>
      </p:sp>
      <p:sp>
        <p:nvSpPr>
          <p:cNvPr id="4" name="日期占位符 3"/>
          <p:cNvSpPr>
            <a:spLocks noGrp="1"/>
          </p:cNvSpPr>
          <p:nvPr>
            <p:ph type="dt" sz="half" idx="10"/>
          </p:nvPr>
        </p:nvSpPr>
        <p:spPr/>
        <p:txBody>
          <a:bodyPr/>
          <a:lstStyle/>
          <a:p>
            <a:fld id="{26EB63D1-C95B-C042-9D3D-F7F9329BC509}" type="datetime1">
              <a:rPr kumimoji="1" lang="zh-CN" altLang="en-US" smtClean="0"/>
            </a:fld>
            <a:endParaRPr kumimoji="1" lang="zh-SG" altLang="en-US"/>
          </a:p>
        </p:txBody>
      </p:sp>
      <p:sp>
        <p:nvSpPr>
          <p:cNvPr id="5" name="页脚占位符 4"/>
          <p:cNvSpPr>
            <a:spLocks noGrp="1"/>
          </p:cNvSpPr>
          <p:nvPr>
            <p:ph type="ftr" sz="quarter" idx="11"/>
          </p:nvPr>
        </p:nvSpPr>
        <p:spPr/>
        <p:txBody>
          <a:bodyPr/>
          <a:lstStyle/>
          <a:p>
            <a:r>
              <a:rPr kumimoji="1" lang="zh-SG" altLang="en-US"/>
              <a:t>Principle of Computer Networks Experiment - Lesson 2</a:t>
            </a:r>
            <a:endParaRPr kumimoji="1" lang="zh-SG" altLang="en-US"/>
          </a:p>
        </p:txBody>
      </p:sp>
      <p:sp>
        <p:nvSpPr>
          <p:cNvPr id="6" name="灯片编号占位符 5"/>
          <p:cNvSpPr>
            <a:spLocks noGrp="1"/>
          </p:cNvSpPr>
          <p:nvPr>
            <p:ph type="sldNum" sz="quarter" idx="12"/>
          </p:nvPr>
        </p:nvSpPr>
        <p:spPr/>
        <p:txBody>
          <a:bodyPr/>
          <a:lstStyle/>
          <a:p>
            <a:fld id="{48E26B13-A32A-2449-A219-725FF01D53B5}" type="slidenum">
              <a:rPr kumimoji="1" lang="zh-SG" altLang="en-US" smtClean="0"/>
            </a:fld>
            <a:endParaRPr kumimoji="1" lang="zh-SG" altLang="en-US"/>
          </a:p>
        </p:txBody>
      </p:sp>
    </p:spTree>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SG" altLang="en-US"/>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SG" altLang="en-US"/>
          </a:p>
        </p:txBody>
      </p:sp>
      <p:sp>
        <p:nvSpPr>
          <p:cNvPr id="4" name="日期占位符 3"/>
          <p:cNvSpPr>
            <a:spLocks noGrp="1"/>
          </p:cNvSpPr>
          <p:nvPr>
            <p:ph type="dt" sz="half" idx="10"/>
          </p:nvPr>
        </p:nvSpPr>
        <p:spPr/>
        <p:txBody>
          <a:bodyPr/>
          <a:lstStyle/>
          <a:p>
            <a:fld id="{26EB63D1-C95B-C042-9D3D-F7F9329BC509}" type="datetime1">
              <a:rPr kumimoji="1" lang="zh-CN" altLang="en-US" smtClean="0"/>
            </a:fld>
            <a:endParaRPr kumimoji="1" lang="zh-SG" altLang="en-US"/>
          </a:p>
        </p:txBody>
      </p:sp>
      <p:sp>
        <p:nvSpPr>
          <p:cNvPr id="5" name="页脚占位符 4"/>
          <p:cNvSpPr>
            <a:spLocks noGrp="1"/>
          </p:cNvSpPr>
          <p:nvPr>
            <p:ph type="ftr" sz="quarter" idx="11"/>
          </p:nvPr>
        </p:nvSpPr>
        <p:spPr/>
        <p:txBody>
          <a:bodyPr/>
          <a:lstStyle/>
          <a:p>
            <a:r>
              <a:rPr kumimoji="1" lang="zh-SG" altLang="en-US"/>
              <a:t>Principle of Computer Networks Experiment - Lesson 2</a:t>
            </a:r>
            <a:endParaRPr kumimoji="1" lang="zh-SG" altLang="en-US"/>
          </a:p>
        </p:txBody>
      </p:sp>
      <p:sp>
        <p:nvSpPr>
          <p:cNvPr id="6" name="灯片编号占位符 5"/>
          <p:cNvSpPr>
            <a:spLocks noGrp="1"/>
          </p:cNvSpPr>
          <p:nvPr>
            <p:ph type="sldNum" sz="quarter" idx="12"/>
          </p:nvPr>
        </p:nvSpPr>
        <p:spPr/>
        <p:txBody>
          <a:bodyPr/>
          <a:lstStyle/>
          <a:p>
            <a:fld id="{48E26B13-A32A-2449-A219-725FF01D53B5}" type="slidenum">
              <a:rPr kumimoji="1" lang="zh-SG" altLang="en-US" smtClean="0"/>
            </a:fld>
            <a:endParaRPr kumimoji="1" lang="zh-SG" altLang="en-US"/>
          </a:p>
        </p:txBody>
      </p:sp>
    </p:spTree>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SG"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SG" altLang="en-US"/>
          </a:p>
        </p:txBody>
      </p:sp>
      <p:sp>
        <p:nvSpPr>
          <p:cNvPr id="4" name="日期占位符 3"/>
          <p:cNvSpPr>
            <a:spLocks noGrp="1"/>
          </p:cNvSpPr>
          <p:nvPr>
            <p:ph type="dt" sz="half" idx="10"/>
          </p:nvPr>
        </p:nvSpPr>
        <p:spPr/>
        <p:txBody>
          <a:bodyPr/>
          <a:lstStyle/>
          <a:p>
            <a:fld id="{26EB63D1-C95B-C042-9D3D-F7F9329BC509}" type="datetime1">
              <a:rPr kumimoji="1" lang="zh-CN" altLang="en-US" smtClean="0"/>
            </a:fld>
            <a:endParaRPr kumimoji="1" lang="zh-SG" altLang="en-US"/>
          </a:p>
        </p:txBody>
      </p:sp>
      <p:sp>
        <p:nvSpPr>
          <p:cNvPr id="5" name="页脚占位符 4"/>
          <p:cNvSpPr>
            <a:spLocks noGrp="1"/>
          </p:cNvSpPr>
          <p:nvPr>
            <p:ph type="ftr" sz="quarter" idx="11"/>
          </p:nvPr>
        </p:nvSpPr>
        <p:spPr/>
        <p:txBody>
          <a:bodyPr/>
          <a:lstStyle/>
          <a:p>
            <a:r>
              <a:rPr kumimoji="1" lang="zh-SG" altLang="en-US"/>
              <a:t>Principle of Computer Networks Experiment - Lesson 2</a:t>
            </a:r>
            <a:endParaRPr kumimoji="1" lang="zh-SG" altLang="en-US"/>
          </a:p>
        </p:txBody>
      </p:sp>
      <p:sp>
        <p:nvSpPr>
          <p:cNvPr id="6" name="灯片编号占位符 5"/>
          <p:cNvSpPr>
            <a:spLocks noGrp="1"/>
          </p:cNvSpPr>
          <p:nvPr>
            <p:ph type="sldNum" sz="quarter" idx="12"/>
          </p:nvPr>
        </p:nvSpPr>
        <p:spPr/>
        <p:txBody>
          <a:bodyPr/>
          <a:lstStyle/>
          <a:p>
            <a:fld id="{48E26B13-A32A-2449-A219-725FF01D53B5}" type="slidenum">
              <a:rPr kumimoji="1" lang="zh-SG" altLang="en-US" smtClean="0"/>
            </a:fld>
            <a:endParaRPr kumimoji="1" lang="zh-SG" altLang="en-US"/>
          </a:p>
        </p:txBody>
      </p:sp>
    </p:spTree>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1534584" y="214313"/>
            <a:ext cx="10390716" cy="1462087"/>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1576917" y="2017713"/>
            <a:ext cx="10363200" cy="41148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
              <a:rPr kumimoji="0" lang="zh-CN" altLang="zh-CN" sz="1400" b="0" i="0" u="none" strike="noStrike" kern="1200" cap="none" spc="0" normalizeH="0" baseline="0" noProof="0">
                <a:ln>
                  <a:noFill/>
                </a:ln>
                <a:solidFill>
                  <a:schemeClr val="tx1"/>
                </a:solidFill>
                <a:effectLst/>
                <a:uLnTx/>
                <a:uFillTx/>
                <a:latin typeface="Tahoma" panose="020B0604030504040204" pitchFamily="34" charset="0"/>
                <a:ea typeface="宋体"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itchFamily="2" charset="-122"/>
                <a:cs typeface="+mn-cs"/>
              </a:rPr>
              <a:t>Principle of Computer Networks Experiment - Lesson 2</a:t>
            </a: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534584" y="214313"/>
            <a:ext cx="10390716" cy="1462087"/>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1576917" y="2017713"/>
            <a:ext cx="10363200" cy="41148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
              <a:rPr kumimoji="0" lang="zh-CN" altLang="zh-CN" sz="1400" b="0" i="0" u="none" strike="noStrike" kern="1200" cap="none" spc="0" normalizeH="0" baseline="0" noProof="0">
                <a:ln>
                  <a:noFill/>
                </a:ln>
                <a:solidFill>
                  <a:schemeClr val="tx1"/>
                </a:solidFill>
                <a:effectLst/>
                <a:uLnTx/>
                <a:uFillTx/>
                <a:latin typeface="Tahoma" panose="020B0604030504040204" pitchFamily="34" charset="0"/>
                <a:ea typeface="宋体"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itchFamily="2" charset="-122"/>
                <a:cs typeface="+mn-cs"/>
              </a:rPr>
              <a:t>Principle of Computer Networks Experiment - Lesson 2</a:t>
            </a: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zh-SG"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SG" altLang="en-US"/>
          </a:p>
        </p:txBody>
      </p:sp>
      <p:sp>
        <p:nvSpPr>
          <p:cNvPr id="4" name="日期占位符 3"/>
          <p:cNvSpPr>
            <a:spLocks noGrp="1"/>
          </p:cNvSpPr>
          <p:nvPr>
            <p:ph type="dt" sz="half" idx="10"/>
          </p:nvPr>
        </p:nvSpPr>
        <p:spPr/>
        <p:txBody>
          <a:bodyPr/>
          <a:lstStyle/>
          <a:p>
            <a:fld id="{26EB63D1-C95B-C042-9D3D-F7F9329BC509}" type="datetime1">
              <a:rPr kumimoji="1" lang="zh-CN" altLang="en-US" smtClean="0"/>
            </a:fld>
            <a:endParaRPr kumimoji="1" lang="zh-SG" altLang="en-US"/>
          </a:p>
        </p:txBody>
      </p:sp>
      <p:sp>
        <p:nvSpPr>
          <p:cNvPr id="5" name="页脚占位符 4"/>
          <p:cNvSpPr>
            <a:spLocks noGrp="1"/>
          </p:cNvSpPr>
          <p:nvPr>
            <p:ph type="ftr" sz="quarter" idx="11"/>
          </p:nvPr>
        </p:nvSpPr>
        <p:spPr/>
        <p:txBody>
          <a:bodyPr/>
          <a:lstStyle/>
          <a:p>
            <a:r>
              <a:rPr kumimoji="1" lang="zh-SG" altLang="en-US"/>
              <a:t>Principle of Computer Networks Experiment - Lesson 2</a:t>
            </a:r>
            <a:endParaRPr kumimoji="1" lang="zh-SG" altLang="en-US"/>
          </a:p>
        </p:txBody>
      </p:sp>
      <p:sp>
        <p:nvSpPr>
          <p:cNvPr id="6" name="灯片编号占位符 5"/>
          <p:cNvSpPr>
            <a:spLocks noGrp="1"/>
          </p:cNvSpPr>
          <p:nvPr>
            <p:ph type="sldNum" sz="quarter" idx="12"/>
          </p:nvPr>
        </p:nvSpPr>
        <p:spPr/>
        <p:txBody>
          <a:bodyPr/>
          <a:lstStyle/>
          <a:p>
            <a:fld id="{48E26B13-A32A-2449-A219-725FF01D53B5}" type="slidenum">
              <a:rPr kumimoji="1" lang="zh-SG" altLang="en-US" smtClean="0"/>
            </a:fld>
            <a:endParaRPr kumimoji="1" lang="zh-SG" altLang="en-US"/>
          </a:p>
        </p:txBody>
      </p:sp>
    </p:spTree>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SG" altLang="en-US"/>
          </a:p>
        </p:txBody>
      </p:sp>
      <p:sp>
        <p:nvSpPr>
          <p:cNvPr id="3" name="内容占位符 2"/>
          <p:cNvSpPr>
            <a:spLocks noGrp="1"/>
          </p:cNvSpPr>
          <p:nvPr>
            <p:ph idx="1"/>
          </p:nvPr>
        </p:nvSpPr>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SG" altLang="en-US"/>
          </a:p>
        </p:txBody>
      </p:sp>
      <p:sp>
        <p:nvSpPr>
          <p:cNvPr id="4" name="日期占位符 3"/>
          <p:cNvSpPr>
            <a:spLocks noGrp="1"/>
          </p:cNvSpPr>
          <p:nvPr>
            <p:ph type="dt" sz="half" idx="10"/>
          </p:nvPr>
        </p:nvSpPr>
        <p:spPr/>
        <p:txBody>
          <a:bodyPr/>
          <a:lstStyle/>
          <a:p>
            <a:fld id="{26EB63D1-C95B-C042-9D3D-F7F9329BC509}" type="datetime1">
              <a:rPr kumimoji="1" lang="zh-CN" altLang="en-US" smtClean="0"/>
            </a:fld>
            <a:endParaRPr kumimoji="1" lang="zh-SG" altLang="en-US"/>
          </a:p>
        </p:txBody>
      </p:sp>
      <p:sp>
        <p:nvSpPr>
          <p:cNvPr id="5" name="页脚占位符 4"/>
          <p:cNvSpPr>
            <a:spLocks noGrp="1"/>
          </p:cNvSpPr>
          <p:nvPr>
            <p:ph type="ftr" sz="quarter" idx="11"/>
          </p:nvPr>
        </p:nvSpPr>
        <p:spPr/>
        <p:txBody>
          <a:bodyPr/>
          <a:lstStyle/>
          <a:p>
            <a:r>
              <a:rPr kumimoji="1" lang="zh-SG" altLang="en-US"/>
              <a:t>Principle of Computer Networks Experiment - Lesson 2</a:t>
            </a:r>
            <a:endParaRPr kumimoji="1" lang="zh-SG" altLang="en-US"/>
          </a:p>
        </p:txBody>
      </p:sp>
      <p:sp>
        <p:nvSpPr>
          <p:cNvPr id="6" name="灯片编号占位符 5"/>
          <p:cNvSpPr>
            <a:spLocks noGrp="1"/>
          </p:cNvSpPr>
          <p:nvPr>
            <p:ph type="sldNum" sz="quarter" idx="12"/>
          </p:nvPr>
        </p:nvSpPr>
        <p:spPr/>
        <p:txBody>
          <a:bodyPr/>
          <a:lstStyle/>
          <a:p>
            <a:fld id="{48E26B13-A32A-2449-A219-725FF01D53B5}" type="slidenum">
              <a:rPr kumimoji="1" lang="zh-SG" altLang="en-US" smtClean="0"/>
            </a:fld>
            <a:endParaRPr kumimoji="1" lang="zh-SG" altLang="en-US"/>
          </a:p>
        </p:txBody>
      </p:sp>
    </p:spTree>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endParaRPr kumimoji="1" lang="zh-SG"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endParaRPr kumimoji="1" lang="zh-CN" altLang="en-US"/>
          </a:p>
        </p:txBody>
      </p:sp>
      <p:sp>
        <p:nvSpPr>
          <p:cNvPr id="4" name="日期占位符 3"/>
          <p:cNvSpPr>
            <a:spLocks noGrp="1"/>
          </p:cNvSpPr>
          <p:nvPr>
            <p:ph type="dt" sz="half" idx="10"/>
          </p:nvPr>
        </p:nvSpPr>
        <p:spPr/>
        <p:txBody>
          <a:bodyPr/>
          <a:lstStyle/>
          <a:p>
            <a:fld id="{26EB63D1-C95B-C042-9D3D-F7F9329BC509}" type="datetime1">
              <a:rPr kumimoji="1" lang="zh-CN" altLang="en-US" smtClean="0"/>
            </a:fld>
            <a:endParaRPr kumimoji="1" lang="zh-SG" altLang="en-US"/>
          </a:p>
        </p:txBody>
      </p:sp>
      <p:sp>
        <p:nvSpPr>
          <p:cNvPr id="5" name="页脚占位符 4"/>
          <p:cNvSpPr>
            <a:spLocks noGrp="1"/>
          </p:cNvSpPr>
          <p:nvPr>
            <p:ph type="ftr" sz="quarter" idx="11"/>
          </p:nvPr>
        </p:nvSpPr>
        <p:spPr/>
        <p:txBody>
          <a:bodyPr/>
          <a:lstStyle/>
          <a:p>
            <a:r>
              <a:rPr kumimoji="1" lang="zh-SG" altLang="en-US"/>
              <a:t>Principle of Computer Networks Experiment - Lesson 2</a:t>
            </a:r>
            <a:endParaRPr kumimoji="1" lang="zh-SG" altLang="en-US"/>
          </a:p>
        </p:txBody>
      </p:sp>
      <p:sp>
        <p:nvSpPr>
          <p:cNvPr id="6" name="灯片编号占位符 5"/>
          <p:cNvSpPr>
            <a:spLocks noGrp="1"/>
          </p:cNvSpPr>
          <p:nvPr>
            <p:ph type="sldNum" sz="quarter" idx="12"/>
          </p:nvPr>
        </p:nvSpPr>
        <p:spPr/>
        <p:txBody>
          <a:bodyPr/>
          <a:lstStyle/>
          <a:p>
            <a:fld id="{48E26B13-A32A-2449-A219-725FF01D53B5}" type="slidenum">
              <a:rPr kumimoji="1" lang="zh-SG" altLang="en-US" smtClean="0"/>
            </a:fld>
            <a:endParaRPr kumimoji="1" lang="zh-SG" altLang="en-US"/>
          </a:p>
        </p:txBody>
      </p:sp>
    </p:spTree>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SG"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SG"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SG" altLang="en-US"/>
          </a:p>
        </p:txBody>
      </p:sp>
      <p:sp>
        <p:nvSpPr>
          <p:cNvPr id="5" name="日期占位符 4"/>
          <p:cNvSpPr>
            <a:spLocks noGrp="1"/>
          </p:cNvSpPr>
          <p:nvPr>
            <p:ph type="dt" sz="half" idx="10"/>
          </p:nvPr>
        </p:nvSpPr>
        <p:spPr/>
        <p:txBody>
          <a:bodyPr/>
          <a:lstStyle/>
          <a:p>
            <a:fld id="{26EB63D1-C95B-C042-9D3D-F7F9329BC509}" type="datetime1">
              <a:rPr kumimoji="1" lang="zh-CN" altLang="en-US" smtClean="0"/>
            </a:fld>
            <a:endParaRPr kumimoji="1" lang="zh-SG" altLang="en-US"/>
          </a:p>
        </p:txBody>
      </p:sp>
      <p:sp>
        <p:nvSpPr>
          <p:cNvPr id="6" name="页脚占位符 5"/>
          <p:cNvSpPr>
            <a:spLocks noGrp="1"/>
          </p:cNvSpPr>
          <p:nvPr>
            <p:ph type="ftr" sz="quarter" idx="11"/>
          </p:nvPr>
        </p:nvSpPr>
        <p:spPr/>
        <p:txBody>
          <a:bodyPr/>
          <a:lstStyle/>
          <a:p>
            <a:r>
              <a:rPr kumimoji="1" lang="zh-SG" altLang="en-US"/>
              <a:t>Principle of Computer Networks Experiment - Lesson 2</a:t>
            </a:r>
            <a:endParaRPr kumimoji="1" lang="zh-SG" altLang="en-US"/>
          </a:p>
        </p:txBody>
      </p:sp>
      <p:sp>
        <p:nvSpPr>
          <p:cNvPr id="7" name="灯片编号占位符 6"/>
          <p:cNvSpPr>
            <a:spLocks noGrp="1"/>
          </p:cNvSpPr>
          <p:nvPr>
            <p:ph type="sldNum" sz="quarter" idx="12"/>
          </p:nvPr>
        </p:nvSpPr>
        <p:spPr/>
        <p:txBody>
          <a:bodyPr/>
          <a:lstStyle/>
          <a:p>
            <a:fld id="{48E26B13-A32A-2449-A219-725FF01D53B5}" type="slidenum">
              <a:rPr kumimoji="1" lang="zh-SG" altLang="en-US" smtClean="0"/>
            </a:fld>
            <a:endParaRPr kumimoji="1" lang="zh-SG" altLang="en-US"/>
          </a:p>
        </p:txBody>
      </p:sp>
    </p:spTree>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endParaRPr kumimoji="1" lang="zh-SG"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SG"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SG" altLang="en-US"/>
          </a:p>
        </p:txBody>
      </p:sp>
      <p:sp>
        <p:nvSpPr>
          <p:cNvPr id="7" name="日期占位符 6"/>
          <p:cNvSpPr>
            <a:spLocks noGrp="1"/>
          </p:cNvSpPr>
          <p:nvPr>
            <p:ph type="dt" sz="half" idx="10"/>
          </p:nvPr>
        </p:nvSpPr>
        <p:spPr/>
        <p:txBody>
          <a:bodyPr/>
          <a:lstStyle/>
          <a:p>
            <a:fld id="{26EB63D1-C95B-C042-9D3D-F7F9329BC509}" type="datetime1">
              <a:rPr kumimoji="1" lang="zh-CN" altLang="en-US" smtClean="0"/>
            </a:fld>
            <a:endParaRPr kumimoji="1" lang="zh-SG" altLang="en-US"/>
          </a:p>
        </p:txBody>
      </p:sp>
      <p:sp>
        <p:nvSpPr>
          <p:cNvPr id="8" name="页脚占位符 7"/>
          <p:cNvSpPr>
            <a:spLocks noGrp="1"/>
          </p:cNvSpPr>
          <p:nvPr>
            <p:ph type="ftr" sz="quarter" idx="11"/>
          </p:nvPr>
        </p:nvSpPr>
        <p:spPr/>
        <p:txBody>
          <a:bodyPr/>
          <a:lstStyle/>
          <a:p>
            <a:r>
              <a:rPr kumimoji="1" lang="zh-SG" altLang="en-US"/>
              <a:t>Principle of Computer Networks Experiment - Lesson 2</a:t>
            </a:r>
            <a:endParaRPr kumimoji="1" lang="zh-SG" altLang="en-US"/>
          </a:p>
        </p:txBody>
      </p:sp>
      <p:sp>
        <p:nvSpPr>
          <p:cNvPr id="9" name="灯片编号占位符 8"/>
          <p:cNvSpPr>
            <a:spLocks noGrp="1"/>
          </p:cNvSpPr>
          <p:nvPr>
            <p:ph type="sldNum" sz="quarter" idx="12"/>
          </p:nvPr>
        </p:nvSpPr>
        <p:spPr/>
        <p:txBody>
          <a:bodyPr/>
          <a:lstStyle/>
          <a:p>
            <a:fld id="{48E26B13-A32A-2449-A219-725FF01D53B5}" type="slidenum">
              <a:rPr kumimoji="1" lang="zh-SG" altLang="en-US" smtClean="0"/>
            </a:fld>
            <a:endParaRPr kumimoji="1" lang="zh-SG" altLang="en-US"/>
          </a:p>
        </p:txBody>
      </p:sp>
    </p:spTree>
  </p:cSld>
  <p:clrMapOvr>
    <a:masterClrMapping/>
  </p:clrMapOvr>
  <p:hf hdr="0"/>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SG" altLang="en-US"/>
          </a:p>
        </p:txBody>
      </p:sp>
      <p:sp>
        <p:nvSpPr>
          <p:cNvPr id="3" name="日期占位符 2"/>
          <p:cNvSpPr>
            <a:spLocks noGrp="1"/>
          </p:cNvSpPr>
          <p:nvPr>
            <p:ph type="dt" sz="half" idx="10"/>
          </p:nvPr>
        </p:nvSpPr>
        <p:spPr/>
        <p:txBody>
          <a:bodyPr/>
          <a:lstStyle/>
          <a:p>
            <a:fld id="{26EB63D1-C95B-C042-9D3D-F7F9329BC509}" type="datetime1">
              <a:rPr kumimoji="1" lang="zh-CN" altLang="en-US" smtClean="0"/>
            </a:fld>
            <a:endParaRPr kumimoji="1" lang="zh-SG" altLang="en-US"/>
          </a:p>
        </p:txBody>
      </p:sp>
      <p:sp>
        <p:nvSpPr>
          <p:cNvPr id="4" name="页脚占位符 3"/>
          <p:cNvSpPr>
            <a:spLocks noGrp="1"/>
          </p:cNvSpPr>
          <p:nvPr>
            <p:ph type="ftr" sz="quarter" idx="11"/>
          </p:nvPr>
        </p:nvSpPr>
        <p:spPr/>
        <p:txBody>
          <a:bodyPr/>
          <a:lstStyle/>
          <a:p>
            <a:r>
              <a:rPr kumimoji="1" lang="zh-SG" altLang="en-US"/>
              <a:t>Principle of Computer Networks Experiment - Lesson 2</a:t>
            </a:r>
            <a:endParaRPr kumimoji="1" lang="zh-SG" altLang="en-US"/>
          </a:p>
        </p:txBody>
      </p:sp>
      <p:sp>
        <p:nvSpPr>
          <p:cNvPr id="5" name="灯片编号占位符 4"/>
          <p:cNvSpPr>
            <a:spLocks noGrp="1"/>
          </p:cNvSpPr>
          <p:nvPr>
            <p:ph type="sldNum" sz="quarter" idx="12"/>
          </p:nvPr>
        </p:nvSpPr>
        <p:spPr/>
        <p:txBody>
          <a:bodyPr/>
          <a:lstStyle/>
          <a:p>
            <a:fld id="{48E26B13-A32A-2449-A219-725FF01D53B5}" type="slidenum">
              <a:rPr kumimoji="1" lang="zh-SG" altLang="en-US" smtClean="0"/>
            </a:fld>
            <a:endParaRPr kumimoji="1" lang="zh-SG" altLang="en-US"/>
          </a:p>
        </p:txBody>
      </p:sp>
    </p:spTree>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SG" altLang="en-US"/>
          </a:p>
        </p:txBody>
      </p:sp>
      <p:sp>
        <p:nvSpPr>
          <p:cNvPr id="3" name="内容占位符 2"/>
          <p:cNvSpPr>
            <a:spLocks noGrp="1"/>
          </p:cNvSpPr>
          <p:nvPr>
            <p:ph idx="1"/>
          </p:nvPr>
        </p:nvSpPr>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SG" altLang="en-US"/>
          </a:p>
        </p:txBody>
      </p:sp>
      <p:sp>
        <p:nvSpPr>
          <p:cNvPr id="4" name="日期占位符 3"/>
          <p:cNvSpPr>
            <a:spLocks noGrp="1"/>
          </p:cNvSpPr>
          <p:nvPr>
            <p:ph type="dt" sz="half" idx="10"/>
          </p:nvPr>
        </p:nvSpPr>
        <p:spPr/>
        <p:txBody>
          <a:bodyPr/>
          <a:lstStyle/>
          <a:p>
            <a:fld id="{26EB63D1-C95B-C042-9D3D-F7F9329BC509}" type="datetime1">
              <a:rPr kumimoji="1" lang="zh-CN" altLang="en-US" smtClean="0"/>
            </a:fld>
            <a:endParaRPr kumimoji="1" lang="zh-SG" altLang="en-US"/>
          </a:p>
        </p:txBody>
      </p:sp>
      <p:sp>
        <p:nvSpPr>
          <p:cNvPr id="5" name="页脚占位符 4"/>
          <p:cNvSpPr>
            <a:spLocks noGrp="1"/>
          </p:cNvSpPr>
          <p:nvPr>
            <p:ph type="ftr" sz="quarter" idx="11"/>
          </p:nvPr>
        </p:nvSpPr>
        <p:spPr/>
        <p:txBody>
          <a:bodyPr/>
          <a:lstStyle/>
          <a:p>
            <a:r>
              <a:rPr kumimoji="1" lang="zh-SG" altLang="en-US"/>
              <a:t>Principle of Computer Networks Experiment - Lesson 2</a:t>
            </a:r>
            <a:endParaRPr kumimoji="1" lang="zh-SG" altLang="en-US"/>
          </a:p>
        </p:txBody>
      </p:sp>
      <p:sp>
        <p:nvSpPr>
          <p:cNvPr id="6" name="灯片编号占位符 5"/>
          <p:cNvSpPr>
            <a:spLocks noGrp="1"/>
          </p:cNvSpPr>
          <p:nvPr>
            <p:ph type="sldNum" sz="quarter" idx="12"/>
          </p:nvPr>
        </p:nvSpPr>
        <p:spPr/>
        <p:txBody>
          <a:bodyPr/>
          <a:lstStyle/>
          <a:p>
            <a:fld id="{48E26B13-A32A-2449-A219-725FF01D53B5}" type="slidenum">
              <a:rPr kumimoji="1" lang="zh-SG" altLang="en-US" smtClean="0"/>
            </a:fld>
            <a:endParaRPr kumimoji="1" lang="zh-SG" altLang="en-US"/>
          </a:p>
        </p:txBody>
      </p:sp>
    </p:spTree>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6EB63D1-C95B-C042-9D3D-F7F9329BC509}" type="datetime1">
              <a:rPr kumimoji="1" lang="zh-CN" altLang="en-US" smtClean="0"/>
            </a:fld>
            <a:endParaRPr kumimoji="1" lang="zh-SG" altLang="en-US"/>
          </a:p>
        </p:txBody>
      </p:sp>
      <p:sp>
        <p:nvSpPr>
          <p:cNvPr id="3" name="页脚占位符 2"/>
          <p:cNvSpPr>
            <a:spLocks noGrp="1"/>
          </p:cNvSpPr>
          <p:nvPr>
            <p:ph type="ftr" sz="quarter" idx="11"/>
          </p:nvPr>
        </p:nvSpPr>
        <p:spPr/>
        <p:txBody>
          <a:bodyPr/>
          <a:lstStyle/>
          <a:p>
            <a:r>
              <a:rPr kumimoji="1" lang="zh-SG" altLang="en-US"/>
              <a:t>Principle of Computer Networks Experiment - Lesson 2</a:t>
            </a:r>
            <a:endParaRPr kumimoji="1" lang="zh-SG" altLang="en-US"/>
          </a:p>
        </p:txBody>
      </p:sp>
      <p:sp>
        <p:nvSpPr>
          <p:cNvPr id="4" name="灯片编号占位符 3"/>
          <p:cNvSpPr>
            <a:spLocks noGrp="1"/>
          </p:cNvSpPr>
          <p:nvPr>
            <p:ph type="sldNum" sz="quarter" idx="12"/>
          </p:nvPr>
        </p:nvSpPr>
        <p:spPr/>
        <p:txBody>
          <a:bodyPr/>
          <a:lstStyle/>
          <a:p>
            <a:fld id="{48E26B13-A32A-2449-A219-725FF01D53B5}" type="slidenum">
              <a:rPr kumimoji="1" lang="zh-SG" altLang="en-US" smtClean="0"/>
            </a:fld>
            <a:endParaRPr kumimoji="1" lang="zh-SG" altLang="en-US"/>
          </a:p>
        </p:txBody>
      </p:sp>
    </p:spTree>
  </p:cSld>
  <p:clrMapOvr>
    <a:masterClrMapping/>
  </p:clrMapOvr>
  <p:hf hdr="0"/>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SG"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SG"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26EB63D1-C95B-C042-9D3D-F7F9329BC509}" type="datetime1">
              <a:rPr kumimoji="1" lang="zh-CN" altLang="en-US" smtClean="0"/>
            </a:fld>
            <a:endParaRPr kumimoji="1" lang="zh-SG" altLang="en-US"/>
          </a:p>
        </p:txBody>
      </p:sp>
      <p:sp>
        <p:nvSpPr>
          <p:cNvPr id="6" name="页脚占位符 5"/>
          <p:cNvSpPr>
            <a:spLocks noGrp="1"/>
          </p:cNvSpPr>
          <p:nvPr>
            <p:ph type="ftr" sz="quarter" idx="11"/>
          </p:nvPr>
        </p:nvSpPr>
        <p:spPr/>
        <p:txBody>
          <a:bodyPr/>
          <a:lstStyle/>
          <a:p>
            <a:r>
              <a:rPr kumimoji="1" lang="zh-SG" altLang="en-US"/>
              <a:t>Principle of Computer Networks Experiment - Lesson 2</a:t>
            </a:r>
            <a:endParaRPr kumimoji="1" lang="zh-SG" altLang="en-US"/>
          </a:p>
        </p:txBody>
      </p:sp>
      <p:sp>
        <p:nvSpPr>
          <p:cNvPr id="7" name="灯片编号占位符 6"/>
          <p:cNvSpPr>
            <a:spLocks noGrp="1"/>
          </p:cNvSpPr>
          <p:nvPr>
            <p:ph type="sldNum" sz="quarter" idx="12"/>
          </p:nvPr>
        </p:nvSpPr>
        <p:spPr/>
        <p:txBody>
          <a:bodyPr/>
          <a:lstStyle/>
          <a:p>
            <a:fld id="{48E26B13-A32A-2449-A219-725FF01D53B5}" type="slidenum">
              <a:rPr kumimoji="1" lang="zh-SG" altLang="en-US" smtClean="0"/>
            </a:fld>
            <a:endParaRPr kumimoji="1" lang="zh-SG" altLang="en-US"/>
          </a:p>
        </p:txBody>
      </p:sp>
    </p:spTree>
  </p:cSld>
  <p:clrMapOvr>
    <a:masterClrMapping/>
  </p:clrMapOvr>
  <p:hf hdr="0"/>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SG"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SG"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26EB63D1-C95B-C042-9D3D-F7F9329BC509}" type="datetime1">
              <a:rPr kumimoji="1" lang="zh-CN" altLang="en-US" smtClean="0"/>
            </a:fld>
            <a:endParaRPr kumimoji="1" lang="zh-SG" altLang="en-US"/>
          </a:p>
        </p:txBody>
      </p:sp>
      <p:sp>
        <p:nvSpPr>
          <p:cNvPr id="6" name="页脚占位符 5"/>
          <p:cNvSpPr>
            <a:spLocks noGrp="1"/>
          </p:cNvSpPr>
          <p:nvPr>
            <p:ph type="ftr" sz="quarter" idx="11"/>
          </p:nvPr>
        </p:nvSpPr>
        <p:spPr/>
        <p:txBody>
          <a:bodyPr/>
          <a:lstStyle/>
          <a:p>
            <a:r>
              <a:rPr kumimoji="1" lang="zh-SG" altLang="en-US"/>
              <a:t>Principle of Computer Networks Experiment - Lesson 2</a:t>
            </a:r>
            <a:endParaRPr kumimoji="1" lang="zh-SG" altLang="en-US"/>
          </a:p>
        </p:txBody>
      </p:sp>
      <p:sp>
        <p:nvSpPr>
          <p:cNvPr id="7" name="灯片编号占位符 6"/>
          <p:cNvSpPr>
            <a:spLocks noGrp="1"/>
          </p:cNvSpPr>
          <p:nvPr>
            <p:ph type="sldNum" sz="quarter" idx="12"/>
          </p:nvPr>
        </p:nvSpPr>
        <p:spPr/>
        <p:txBody>
          <a:bodyPr/>
          <a:lstStyle/>
          <a:p>
            <a:fld id="{48E26B13-A32A-2449-A219-725FF01D53B5}" type="slidenum">
              <a:rPr kumimoji="1" lang="zh-SG" altLang="en-US" smtClean="0"/>
            </a:fld>
            <a:endParaRPr kumimoji="1" lang="zh-SG" altLang="en-US"/>
          </a:p>
        </p:txBody>
      </p:sp>
    </p:spTree>
  </p:cSld>
  <p:clrMapOvr>
    <a:masterClrMapping/>
  </p:clrMapOvr>
  <p:hf hdr="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SG" altLang="en-US"/>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SG" altLang="en-US"/>
          </a:p>
        </p:txBody>
      </p:sp>
      <p:sp>
        <p:nvSpPr>
          <p:cNvPr id="4" name="日期占位符 3"/>
          <p:cNvSpPr>
            <a:spLocks noGrp="1"/>
          </p:cNvSpPr>
          <p:nvPr>
            <p:ph type="dt" sz="half" idx="10"/>
          </p:nvPr>
        </p:nvSpPr>
        <p:spPr/>
        <p:txBody>
          <a:bodyPr/>
          <a:lstStyle/>
          <a:p>
            <a:fld id="{26EB63D1-C95B-C042-9D3D-F7F9329BC509}" type="datetime1">
              <a:rPr kumimoji="1" lang="zh-CN" altLang="en-US" smtClean="0"/>
            </a:fld>
            <a:endParaRPr kumimoji="1" lang="zh-SG" altLang="en-US"/>
          </a:p>
        </p:txBody>
      </p:sp>
      <p:sp>
        <p:nvSpPr>
          <p:cNvPr id="5" name="页脚占位符 4"/>
          <p:cNvSpPr>
            <a:spLocks noGrp="1"/>
          </p:cNvSpPr>
          <p:nvPr>
            <p:ph type="ftr" sz="quarter" idx="11"/>
          </p:nvPr>
        </p:nvSpPr>
        <p:spPr/>
        <p:txBody>
          <a:bodyPr/>
          <a:lstStyle/>
          <a:p>
            <a:r>
              <a:rPr kumimoji="1" lang="zh-SG" altLang="en-US"/>
              <a:t>Principle of Computer Networks Experiment - Lesson 2</a:t>
            </a:r>
            <a:endParaRPr kumimoji="1" lang="zh-SG" altLang="en-US"/>
          </a:p>
        </p:txBody>
      </p:sp>
      <p:sp>
        <p:nvSpPr>
          <p:cNvPr id="6" name="灯片编号占位符 5"/>
          <p:cNvSpPr>
            <a:spLocks noGrp="1"/>
          </p:cNvSpPr>
          <p:nvPr>
            <p:ph type="sldNum" sz="quarter" idx="12"/>
          </p:nvPr>
        </p:nvSpPr>
        <p:spPr/>
        <p:txBody>
          <a:bodyPr/>
          <a:lstStyle/>
          <a:p>
            <a:fld id="{48E26B13-A32A-2449-A219-725FF01D53B5}" type="slidenum">
              <a:rPr kumimoji="1" lang="zh-SG" altLang="en-US" smtClean="0"/>
            </a:fld>
            <a:endParaRPr kumimoji="1" lang="zh-SG" altLang="en-US"/>
          </a:p>
        </p:txBody>
      </p:sp>
    </p:spTree>
  </p:cSld>
  <p:clrMapOvr>
    <a:masterClrMapping/>
  </p:clrMapOvr>
  <p:hf hdr="0"/>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SG"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SG" altLang="en-US"/>
          </a:p>
        </p:txBody>
      </p:sp>
      <p:sp>
        <p:nvSpPr>
          <p:cNvPr id="4" name="日期占位符 3"/>
          <p:cNvSpPr>
            <a:spLocks noGrp="1"/>
          </p:cNvSpPr>
          <p:nvPr>
            <p:ph type="dt" sz="half" idx="10"/>
          </p:nvPr>
        </p:nvSpPr>
        <p:spPr/>
        <p:txBody>
          <a:bodyPr/>
          <a:lstStyle/>
          <a:p>
            <a:fld id="{26EB63D1-C95B-C042-9D3D-F7F9329BC509}" type="datetime1">
              <a:rPr kumimoji="1" lang="zh-CN" altLang="en-US" smtClean="0"/>
            </a:fld>
            <a:endParaRPr kumimoji="1" lang="zh-SG" altLang="en-US"/>
          </a:p>
        </p:txBody>
      </p:sp>
      <p:sp>
        <p:nvSpPr>
          <p:cNvPr id="5" name="页脚占位符 4"/>
          <p:cNvSpPr>
            <a:spLocks noGrp="1"/>
          </p:cNvSpPr>
          <p:nvPr>
            <p:ph type="ftr" sz="quarter" idx="11"/>
          </p:nvPr>
        </p:nvSpPr>
        <p:spPr/>
        <p:txBody>
          <a:bodyPr/>
          <a:lstStyle/>
          <a:p>
            <a:r>
              <a:rPr kumimoji="1" lang="zh-SG" altLang="en-US"/>
              <a:t>Principle of Computer Networks Experiment - Lesson 2</a:t>
            </a:r>
            <a:endParaRPr kumimoji="1" lang="zh-SG" altLang="en-US"/>
          </a:p>
        </p:txBody>
      </p:sp>
      <p:sp>
        <p:nvSpPr>
          <p:cNvPr id="6" name="灯片编号占位符 5"/>
          <p:cNvSpPr>
            <a:spLocks noGrp="1"/>
          </p:cNvSpPr>
          <p:nvPr>
            <p:ph type="sldNum" sz="quarter" idx="12"/>
          </p:nvPr>
        </p:nvSpPr>
        <p:spPr/>
        <p:txBody>
          <a:bodyPr/>
          <a:lstStyle/>
          <a:p>
            <a:fld id="{48E26B13-A32A-2449-A219-725FF01D53B5}" type="slidenum">
              <a:rPr kumimoji="1" lang="zh-SG" altLang="en-US" smtClean="0"/>
            </a:fld>
            <a:endParaRPr kumimoji="1" lang="zh-SG" altLang="en-US"/>
          </a:p>
        </p:txBody>
      </p:sp>
    </p:spTree>
  </p:cSld>
  <p:clrMapOvr>
    <a:masterClrMapping/>
  </p:clrMapOvr>
  <p:hf hdr="0"/>
</p:sldLayout>
</file>

<file path=ppt/slideLayouts/slideLayout2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1534584" y="214313"/>
            <a:ext cx="10390716" cy="1462087"/>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1576917" y="2017713"/>
            <a:ext cx="10363200" cy="41148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
              <a:rPr kumimoji="0" lang="zh-CN" altLang="zh-CN" sz="1400" b="0" i="0" u="none" strike="noStrike" kern="1200" cap="none" spc="0" normalizeH="0" baseline="0" noProof="0">
                <a:ln>
                  <a:noFill/>
                </a:ln>
                <a:solidFill>
                  <a:schemeClr val="tx1"/>
                </a:solidFill>
                <a:effectLst/>
                <a:uLnTx/>
                <a:uFillTx/>
                <a:latin typeface="Tahoma" panose="020B0604030504040204" pitchFamily="34" charset="0"/>
                <a:ea typeface="宋体"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itchFamily="2" charset="-122"/>
                <a:cs typeface="+mn-cs"/>
              </a:rPr>
              <a:t>Principle of Computer Networks Experiment - Lesson 2</a:t>
            </a: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hf hdr="0"/>
</p:sldLayout>
</file>

<file path=ppt/slideLayouts/slideLayout2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534584" y="214313"/>
            <a:ext cx="10390716" cy="1462087"/>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1576917" y="2017713"/>
            <a:ext cx="10363200" cy="41148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
              <a:rPr kumimoji="0" lang="zh-CN" altLang="zh-CN" sz="1400" b="0" i="0" u="none" strike="noStrike" kern="1200" cap="none" spc="0" normalizeH="0" baseline="0" noProof="0">
                <a:ln>
                  <a:noFill/>
                </a:ln>
                <a:solidFill>
                  <a:schemeClr val="tx1"/>
                </a:solidFill>
                <a:effectLst/>
                <a:uLnTx/>
                <a:uFillTx/>
                <a:latin typeface="Tahoma" panose="020B0604030504040204" pitchFamily="34" charset="0"/>
                <a:ea typeface="宋体"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itchFamily="2" charset="-122"/>
                <a:cs typeface="+mn-cs"/>
              </a:rPr>
              <a:t>Principle of Computer Networks Experiment - Lesson 2</a:t>
            </a: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endParaRPr kumimoji="1" lang="zh-SG"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endParaRPr kumimoji="1" lang="zh-CN" altLang="en-US"/>
          </a:p>
        </p:txBody>
      </p:sp>
      <p:sp>
        <p:nvSpPr>
          <p:cNvPr id="4" name="日期占位符 3"/>
          <p:cNvSpPr>
            <a:spLocks noGrp="1"/>
          </p:cNvSpPr>
          <p:nvPr>
            <p:ph type="dt" sz="half" idx="10"/>
          </p:nvPr>
        </p:nvSpPr>
        <p:spPr/>
        <p:txBody>
          <a:bodyPr/>
          <a:lstStyle/>
          <a:p>
            <a:fld id="{26EB63D1-C95B-C042-9D3D-F7F9329BC509}" type="datetime1">
              <a:rPr kumimoji="1" lang="zh-CN" altLang="en-US" smtClean="0"/>
            </a:fld>
            <a:endParaRPr kumimoji="1" lang="zh-SG" altLang="en-US"/>
          </a:p>
        </p:txBody>
      </p:sp>
      <p:sp>
        <p:nvSpPr>
          <p:cNvPr id="5" name="页脚占位符 4"/>
          <p:cNvSpPr>
            <a:spLocks noGrp="1"/>
          </p:cNvSpPr>
          <p:nvPr>
            <p:ph type="ftr" sz="quarter" idx="11"/>
          </p:nvPr>
        </p:nvSpPr>
        <p:spPr/>
        <p:txBody>
          <a:bodyPr/>
          <a:lstStyle/>
          <a:p>
            <a:r>
              <a:rPr kumimoji="1" lang="zh-SG" altLang="en-US"/>
              <a:t>Principle of Computer Networks Experiment - Lesson 2</a:t>
            </a:r>
            <a:endParaRPr kumimoji="1" lang="zh-SG" altLang="en-US"/>
          </a:p>
        </p:txBody>
      </p:sp>
      <p:sp>
        <p:nvSpPr>
          <p:cNvPr id="6" name="灯片编号占位符 5"/>
          <p:cNvSpPr>
            <a:spLocks noGrp="1"/>
          </p:cNvSpPr>
          <p:nvPr>
            <p:ph type="sldNum" sz="quarter" idx="12"/>
          </p:nvPr>
        </p:nvSpPr>
        <p:spPr/>
        <p:txBody>
          <a:bodyPr/>
          <a:lstStyle/>
          <a:p>
            <a:fld id="{48E26B13-A32A-2449-A219-725FF01D53B5}" type="slidenum">
              <a:rPr kumimoji="1" lang="zh-SG" altLang="en-US" smtClean="0"/>
            </a:fld>
            <a:endParaRPr kumimoji="1" lang="zh-SG" altLang="en-US"/>
          </a:p>
        </p:txBody>
      </p:sp>
    </p:spTree>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SG"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SG"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SG" altLang="en-US"/>
          </a:p>
        </p:txBody>
      </p:sp>
      <p:sp>
        <p:nvSpPr>
          <p:cNvPr id="5" name="日期占位符 4"/>
          <p:cNvSpPr>
            <a:spLocks noGrp="1"/>
          </p:cNvSpPr>
          <p:nvPr>
            <p:ph type="dt" sz="half" idx="10"/>
          </p:nvPr>
        </p:nvSpPr>
        <p:spPr/>
        <p:txBody>
          <a:bodyPr/>
          <a:lstStyle/>
          <a:p>
            <a:fld id="{26EB63D1-C95B-C042-9D3D-F7F9329BC509}" type="datetime1">
              <a:rPr kumimoji="1" lang="zh-CN" altLang="en-US" smtClean="0"/>
            </a:fld>
            <a:endParaRPr kumimoji="1" lang="zh-SG" altLang="en-US"/>
          </a:p>
        </p:txBody>
      </p:sp>
      <p:sp>
        <p:nvSpPr>
          <p:cNvPr id="6" name="页脚占位符 5"/>
          <p:cNvSpPr>
            <a:spLocks noGrp="1"/>
          </p:cNvSpPr>
          <p:nvPr>
            <p:ph type="ftr" sz="quarter" idx="11"/>
          </p:nvPr>
        </p:nvSpPr>
        <p:spPr/>
        <p:txBody>
          <a:bodyPr/>
          <a:lstStyle/>
          <a:p>
            <a:r>
              <a:rPr kumimoji="1" lang="zh-SG" altLang="en-US"/>
              <a:t>Principle of Computer Networks Experiment - Lesson 2</a:t>
            </a:r>
            <a:endParaRPr kumimoji="1" lang="zh-SG" altLang="en-US"/>
          </a:p>
        </p:txBody>
      </p:sp>
      <p:sp>
        <p:nvSpPr>
          <p:cNvPr id="7" name="灯片编号占位符 6"/>
          <p:cNvSpPr>
            <a:spLocks noGrp="1"/>
          </p:cNvSpPr>
          <p:nvPr>
            <p:ph type="sldNum" sz="quarter" idx="12"/>
          </p:nvPr>
        </p:nvSpPr>
        <p:spPr/>
        <p:txBody>
          <a:bodyPr/>
          <a:lstStyle/>
          <a:p>
            <a:fld id="{48E26B13-A32A-2449-A219-725FF01D53B5}" type="slidenum">
              <a:rPr kumimoji="1" lang="zh-SG" altLang="en-US" smtClean="0"/>
            </a:fld>
            <a:endParaRPr kumimoji="1" lang="zh-SG" altLang="en-US"/>
          </a:p>
        </p:txBody>
      </p:sp>
    </p:spTree>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endParaRPr kumimoji="1" lang="zh-SG"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SG"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SG" altLang="en-US"/>
          </a:p>
        </p:txBody>
      </p:sp>
      <p:sp>
        <p:nvSpPr>
          <p:cNvPr id="7" name="日期占位符 6"/>
          <p:cNvSpPr>
            <a:spLocks noGrp="1"/>
          </p:cNvSpPr>
          <p:nvPr>
            <p:ph type="dt" sz="half" idx="10"/>
          </p:nvPr>
        </p:nvSpPr>
        <p:spPr/>
        <p:txBody>
          <a:bodyPr/>
          <a:lstStyle/>
          <a:p>
            <a:fld id="{26EB63D1-C95B-C042-9D3D-F7F9329BC509}" type="datetime1">
              <a:rPr kumimoji="1" lang="zh-CN" altLang="en-US" smtClean="0"/>
            </a:fld>
            <a:endParaRPr kumimoji="1" lang="zh-SG" altLang="en-US"/>
          </a:p>
        </p:txBody>
      </p:sp>
      <p:sp>
        <p:nvSpPr>
          <p:cNvPr id="8" name="页脚占位符 7"/>
          <p:cNvSpPr>
            <a:spLocks noGrp="1"/>
          </p:cNvSpPr>
          <p:nvPr>
            <p:ph type="ftr" sz="quarter" idx="11"/>
          </p:nvPr>
        </p:nvSpPr>
        <p:spPr/>
        <p:txBody>
          <a:bodyPr/>
          <a:lstStyle/>
          <a:p>
            <a:r>
              <a:rPr kumimoji="1" lang="zh-SG" altLang="en-US"/>
              <a:t>Principle of Computer Networks Experiment - Lesson 2</a:t>
            </a:r>
            <a:endParaRPr kumimoji="1" lang="zh-SG" altLang="en-US"/>
          </a:p>
        </p:txBody>
      </p:sp>
      <p:sp>
        <p:nvSpPr>
          <p:cNvPr id="9" name="灯片编号占位符 8"/>
          <p:cNvSpPr>
            <a:spLocks noGrp="1"/>
          </p:cNvSpPr>
          <p:nvPr>
            <p:ph type="sldNum" sz="quarter" idx="12"/>
          </p:nvPr>
        </p:nvSpPr>
        <p:spPr/>
        <p:txBody>
          <a:bodyPr/>
          <a:lstStyle/>
          <a:p>
            <a:fld id="{48E26B13-A32A-2449-A219-725FF01D53B5}" type="slidenum">
              <a:rPr kumimoji="1" lang="zh-SG" altLang="en-US" smtClean="0"/>
            </a:fld>
            <a:endParaRPr kumimoji="1" lang="zh-SG" altLang="en-US"/>
          </a:p>
        </p:txBody>
      </p:sp>
    </p:spTree>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SG" altLang="en-US"/>
          </a:p>
        </p:txBody>
      </p:sp>
      <p:sp>
        <p:nvSpPr>
          <p:cNvPr id="3" name="日期占位符 2"/>
          <p:cNvSpPr>
            <a:spLocks noGrp="1"/>
          </p:cNvSpPr>
          <p:nvPr>
            <p:ph type="dt" sz="half" idx="10"/>
          </p:nvPr>
        </p:nvSpPr>
        <p:spPr/>
        <p:txBody>
          <a:bodyPr/>
          <a:lstStyle/>
          <a:p>
            <a:fld id="{26EB63D1-C95B-C042-9D3D-F7F9329BC509}" type="datetime1">
              <a:rPr kumimoji="1" lang="zh-CN" altLang="en-US" smtClean="0"/>
            </a:fld>
            <a:endParaRPr kumimoji="1" lang="zh-SG" altLang="en-US"/>
          </a:p>
        </p:txBody>
      </p:sp>
      <p:sp>
        <p:nvSpPr>
          <p:cNvPr id="4" name="页脚占位符 3"/>
          <p:cNvSpPr>
            <a:spLocks noGrp="1"/>
          </p:cNvSpPr>
          <p:nvPr>
            <p:ph type="ftr" sz="quarter" idx="11"/>
          </p:nvPr>
        </p:nvSpPr>
        <p:spPr/>
        <p:txBody>
          <a:bodyPr/>
          <a:lstStyle/>
          <a:p>
            <a:r>
              <a:rPr kumimoji="1" lang="zh-SG" altLang="en-US"/>
              <a:t>Principle of Computer Networks Experiment - Lesson 2</a:t>
            </a:r>
            <a:endParaRPr kumimoji="1" lang="zh-SG" altLang="en-US"/>
          </a:p>
        </p:txBody>
      </p:sp>
      <p:sp>
        <p:nvSpPr>
          <p:cNvPr id="5" name="灯片编号占位符 4"/>
          <p:cNvSpPr>
            <a:spLocks noGrp="1"/>
          </p:cNvSpPr>
          <p:nvPr>
            <p:ph type="sldNum" sz="quarter" idx="12"/>
          </p:nvPr>
        </p:nvSpPr>
        <p:spPr/>
        <p:txBody>
          <a:bodyPr/>
          <a:lstStyle/>
          <a:p>
            <a:fld id="{48E26B13-A32A-2449-A219-725FF01D53B5}" type="slidenum">
              <a:rPr kumimoji="1" lang="zh-SG" altLang="en-US" smtClean="0"/>
            </a:fld>
            <a:endParaRPr kumimoji="1" lang="zh-SG" altLang="en-US"/>
          </a:p>
        </p:txBody>
      </p:sp>
    </p:spTree>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6EB63D1-C95B-C042-9D3D-F7F9329BC509}" type="datetime1">
              <a:rPr kumimoji="1" lang="zh-CN" altLang="en-US" smtClean="0"/>
            </a:fld>
            <a:endParaRPr kumimoji="1" lang="zh-SG" altLang="en-US"/>
          </a:p>
        </p:txBody>
      </p:sp>
      <p:sp>
        <p:nvSpPr>
          <p:cNvPr id="3" name="页脚占位符 2"/>
          <p:cNvSpPr>
            <a:spLocks noGrp="1"/>
          </p:cNvSpPr>
          <p:nvPr>
            <p:ph type="ftr" sz="quarter" idx="11"/>
          </p:nvPr>
        </p:nvSpPr>
        <p:spPr/>
        <p:txBody>
          <a:bodyPr/>
          <a:lstStyle/>
          <a:p>
            <a:r>
              <a:rPr kumimoji="1" lang="zh-SG" altLang="en-US"/>
              <a:t>Principle of Computer Networks Experiment - Lesson 2</a:t>
            </a:r>
            <a:endParaRPr kumimoji="1" lang="zh-SG" altLang="en-US"/>
          </a:p>
        </p:txBody>
      </p:sp>
      <p:sp>
        <p:nvSpPr>
          <p:cNvPr id="4" name="灯片编号占位符 3"/>
          <p:cNvSpPr>
            <a:spLocks noGrp="1"/>
          </p:cNvSpPr>
          <p:nvPr>
            <p:ph type="sldNum" sz="quarter" idx="12"/>
          </p:nvPr>
        </p:nvSpPr>
        <p:spPr/>
        <p:txBody>
          <a:bodyPr/>
          <a:lstStyle/>
          <a:p>
            <a:fld id="{48E26B13-A32A-2449-A219-725FF01D53B5}" type="slidenum">
              <a:rPr kumimoji="1" lang="zh-SG" altLang="en-US" smtClean="0"/>
            </a:fld>
            <a:endParaRPr kumimoji="1" lang="zh-SG" altLang="en-US"/>
          </a:p>
        </p:txBody>
      </p:sp>
    </p:spTree>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SG"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SG"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26EB63D1-C95B-C042-9D3D-F7F9329BC509}" type="datetime1">
              <a:rPr kumimoji="1" lang="zh-CN" altLang="en-US" smtClean="0"/>
            </a:fld>
            <a:endParaRPr kumimoji="1" lang="zh-SG" altLang="en-US"/>
          </a:p>
        </p:txBody>
      </p:sp>
      <p:sp>
        <p:nvSpPr>
          <p:cNvPr id="6" name="页脚占位符 5"/>
          <p:cNvSpPr>
            <a:spLocks noGrp="1"/>
          </p:cNvSpPr>
          <p:nvPr>
            <p:ph type="ftr" sz="quarter" idx="11"/>
          </p:nvPr>
        </p:nvSpPr>
        <p:spPr/>
        <p:txBody>
          <a:bodyPr/>
          <a:lstStyle/>
          <a:p>
            <a:r>
              <a:rPr kumimoji="1" lang="zh-SG" altLang="en-US"/>
              <a:t>Principle of Computer Networks Experiment - Lesson 2</a:t>
            </a:r>
            <a:endParaRPr kumimoji="1" lang="zh-SG" altLang="en-US"/>
          </a:p>
        </p:txBody>
      </p:sp>
      <p:sp>
        <p:nvSpPr>
          <p:cNvPr id="7" name="灯片编号占位符 6"/>
          <p:cNvSpPr>
            <a:spLocks noGrp="1"/>
          </p:cNvSpPr>
          <p:nvPr>
            <p:ph type="sldNum" sz="quarter" idx="12"/>
          </p:nvPr>
        </p:nvSpPr>
        <p:spPr/>
        <p:txBody>
          <a:bodyPr/>
          <a:lstStyle/>
          <a:p>
            <a:fld id="{48E26B13-A32A-2449-A219-725FF01D53B5}" type="slidenum">
              <a:rPr kumimoji="1" lang="zh-SG" altLang="en-US" smtClean="0"/>
            </a:fld>
            <a:endParaRPr kumimoji="1" lang="zh-SG" altLang="en-US"/>
          </a:p>
        </p:txBody>
      </p:sp>
    </p:spTree>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SG"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SG"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26EB63D1-C95B-C042-9D3D-F7F9329BC509}" type="datetime1">
              <a:rPr kumimoji="1" lang="zh-CN" altLang="en-US" smtClean="0"/>
            </a:fld>
            <a:endParaRPr kumimoji="1" lang="zh-SG" altLang="en-US"/>
          </a:p>
        </p:txBody>
      </p:sp>
      <p:sp>
        <p:nvSpPr>
          <p:cNvPr id="6" name="页脚占位符 5"/>
          <p:cNvSpPr>
            <a:spLocks noGrp="1"/>
          </p:cNvSpPr>
          <p:nvPr>
            <p:ph type="ftr" sz="quarter" idx="11"/>
          </p:nvPr>
        </p:nvSpPr>
        <p:spPr/>
        <p:txBody>
          <a:bodyPr/>
          <a:lstStyle/>
          <a:p>
            <a:r>
              <a:rPr kumimoji="1" lang="zh-SG" altLang="en-US"/>
              <a:t>Principle of Computer Networks Experiment - Lesson 2</a:t>
            </a:r>
            <a:endParaRPr kumimoji="1" lang="zh-SG" altLang="en-US"/>
          </a:p>
        </p:txBody>
      </p:sp>
      <p:sp>
        <p:nvSpPr>
          <p:cNvPr id="7" name="灯片编号占位符 6"/>
          <p:cNvSpPr>
            <a:spLocks noGrp="1"/>
          </p:cNvSpPr>
          <p:nvPr>
            <p:ph type="sldNum" sz="quarter" idx="12"/>
          </p:nvPr>
        </p:nvSpPr>
        <p:spPr/>
        <p:txBody>
          <a:bodyPr/>
          <a:lstStyle/>
          <a:p>
            <a:fld id="{48E26B13-A32A-2449-A219-725FF01D53B5}" type="slidenum">
              <a:rPr kumimoji="1" lang="zh-SG" altLang="en-US" smtClean="0"/>
            </a:fld>
            <a:endParaRPr kumimoji="1" lang="zh-SG" altLang="en-US"/>
          </a:p>
        </p:txBody>
      </p:sp>
    </p:spTree>
  </p:cSld>
  <p:clrMapOvr>
    <a:masterClrMapping/>
  </p:clrMapOvr>
  <p:hf hdr="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4" Type="http://schemas.openxmlformats.org/officeDocument/2006/relationships/theme" Target="../theme/theme2.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8900000" scaled="1"/>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SG"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SG"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EB63D1-C95B-C042-9D3D-F7F9329BC509}" type="datetime1">
              <a:rPr kumimoji="1" lang="zh-CN" altLang="en-US" smtClean="0"/>
            </a:fld>
            <a:endParaRPr kumimoji="1" lang="zh-SG"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zh-SG" altLang="en-US"/>
              <a:t>Principle of Computer Networks Experiment - Lesson 2</a:t>
            </a:r>
            <a:endParaRPr kumimoji="1" lang="zh-SG"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E26B13-A32A-2449-A219-725FF01D53B5}" type="slidenum">
              <a:rPr kumimoji="1" lang="zh-SG" altLang="en-US" smtClean="0"/>
            </a:fld>
            <a:endParaRPr kumimoji="1" lang="zh-SG"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S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8900000" scaled="1"/>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SG"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SG"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EB63D1-C95B-C042-9D3D-F7F9329BC509}" type="datetime1">
              <a:rPr kumimoji="1" lang="zh-CN" altLang="en-US" smtClean="0"/>
            </a:fld>
            <a:endParaRPr kumimoji="1" lang="zh-SG"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zh-SG" altLang="en-US"/>
              <a:t>Principle of Computer Networks Experiment - Lesson 2</a:t>
            </a:r>
            <a:endParaRPr kumimoji="1" lang="zh-SG"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E26B13-A32A-2449-A219-725FF01D53B5}" type="slidenum">
              <a:rPr kumimoji="1" lang="zh-SG" altLang="en-US" smtClean="0"/>
            </a:fld>
            <a:endParaRPr kumimoji="1" lang="zh-SG" alt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S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image" Target="../media/image83.png"/><Relationship Id="rId8" Type="http://schemas.openxmlformats.org/officeDocument/2006/relationships/customXml" Target="../ink/ink78.xml"/><Relationship Id="rId7" Type="http://schemas.openxmlformats.org/officeDocument/2006/relationships/image" Target="../media/image82.png"/><Relationship Id="rId6" Type="http://schemas.openxmlformats.org/officeDocument/2006/relationships/customXml" Target="../ink/ink77.xml"/><Relationship Id="rId5" Type="http://schemas.openxmlformats.org/officeDocument/2006/relationships/image" Target="../media/image81.png"/><Relationship Id="rId4" Type="http://schemas.openxmlformats.org/officeDocument/2006/relationships/customXml" Target="../ink/ink76.xml"/><Relationship Id="rId3" Type="http://schemas.openxmlformats.org/officeDocument/2006/relationships/image" Target="../media/image80.png"/><Relationship Id="rId2" Type="http://schemas.openxmlformats.org/officeDocument/2006/relationships/customXml" Target="../ink/ink75.xml"/><Relationship Id="rId19" Type="http://schemas.openxmlformats.org/officeDocument/2006/relationships/notesSlide" Target="../notesSlides/notesSlide10.xml"/><Relationship Id="rId18" Type="http://schemas.openxmlformats.org/officeDocument/2006/relationships/slideLayout" Target="../slideLayouts/slideLayout4.xml"/><Relationship Id="rId17" Type="http://schemas.openxmlformats.org/officeDocument/2006/relationships/image" Target="../media/image87.png"/><Relationship Id="rId16" Type="http://schemas.openxmlformats.org/officeDocument/2006/relationships/customXml" Target="../ink/ink82.xml"/><Relationship Id="rId15" Type="http://schemas.openxmlformats.org/officeDocument/2006/relationships/image" Target="../media/image86.png"/><Relationship Id="rId14" Type="http://schemas.openxmlformats.org/officeDocument/2006/relationships/customXml" Target="../ink/ink81.xml"/><Relationship Id="rId13" Type="http://schemas.openxmlformats.org/officeDocument/2006/relationships/image" Target="../media/image85.png"/><Relationship Id="rId12" Type="http://schemas.openxmlformats.org/officeDocument/2006/relationships/customXml" Target="../ink/ink80.xml"/><Relationship Id="rId11" Type="http://schemas.openxmlformats.org/officeDocument/2006/relationships/image" Target="../media/image84.png"/><Relationship Id="rId10" Type="http://schemas.openxmlformats.org/officeDocument/2006/relationships/customXml" Target="../ink/ink79.xml"/><Relationship Id="rId1" Type="http://schemas.openxmlformats.org/officeDocument/2006/relationships/image" Target="../media/image79.jpe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4.xml"/><Relationship Id="rId6" Type="http://schemas.openxmlformats.org/officeDocument/2006/relationships/image" Target="../media/image90.png"/><Relationship Id="rId5" Type="http://schemas.openxmlformats.org/officeDocument/2006/relationships/customXml" Target="../ink/ink85.xml"/><Relationship Id="rId4" Type="http://schemas.openxmlformats.org/officeDocument/2006/relationships/image" Target="../media/image89.png"/><Relationship Id="rId3" Type="http://schemas.openxmlformats.org/officeDocument/2006/relationships/customXml" Target="../ink/ink84.xml"/><Relationship Id="rId2" Type="http://schemas.openxmlformats.org/officeDocument/2006/relationships/image" Target="../media/image88.png"/><Relationship Id="rId1" Type="http://schemas.openxmlformats.org/officeDocument/2006/relationships/customXml" Target="../ink/ink8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9" Type="http://schemas.openxmlformats.org/officeDocument/2006/relationships/customXml" Target="../ink/ink90.xml"/><Relationship Id="rId8" Type="http://schemas.openxmlformats.org/officeDocument/2006/relationships/image" Target="../media/image94.png"/><Relationship Id="rId7" Type="http://schemas.openxmlformats.org/officeDocument/2006/relationships/customXml" Target="../ink/ink89.xml"/><Relationship Id="rId6" Type="http://schemas.openxmlformats.org/officeDocument/2006/relationships/image" Target="../media/image93.png"/><Relationship Id="rId5" Type="http://schemas.openxmlformats.org/officeDocument/2006/relationships/customXml" Target="../ink/ink88.xml"/><Relationship Id="rId4" Type="http://schemas.openxmlformats.org/officeDocument/2006/relationships/image" Target="../media/image92.png"/><Relationship Id="rId34" Type="http://schemas.openxmlformats.org/officeDocument/2006/relationships/notesSlide" Target="../notesSlides/notesSlide13.xml"/><Relationship Id="rId33" Type="http://schemas.openxmlformats.org/officeDocument/2006/relationships/slideLayout" Target="../slideLayouts/slideLayout4.xml"/><Relationship Id="rId32" Type="http://schemas.openxmlformats.org/officeDocument/2006/relationships/image" Target="../media/image106.png"/><Relationship Id="rId31" Type="http://schemas.openxmlformats.org/officeDocument/2006/relationships/customXml" Target="../ink/ink101.xml"/><Relationship Id="rId30" Type="http://schemas.openxmlformats.org/officeDocument/2006/relationships/image" Target="../media/image105.png"/><Relationship Id="rId3" Type="http://schemas.openxmlformats.org/officeDocument/2006/relationships/customXml" Target="../ink/ink87.xml"/><Relationship Id="rId29" Type="http://schemas.openxmlformats.org/officeDocument/2006/relationships/customXml" Target="../ink/ink100.xml"/><Relationship Id="rId28" Type="http://schemas.openxmlformats.org/officeDocument/2006/relationships/image" Target="../media/image104.png"/><Relationship Id="rId27" Type="http://schemas.openxmlformats.org/officeDocument/2006/relationships/customXml" Target="../ink/ink99.xml"/><Relationship Id="rId26" Type="http://schemas.openxmlformats.org/officeDocument/2006/relationships/image" Target="../media/image103.png"/><Relationship Id="rId25" Type="http://schemas.openxmlformats.org/officeDocument/2006/relationships/customXml" Target="../ink/ink98.xml"/><Relationship Id="rId24" Type="http://schemas.openxmlformats.org/officeDocument/2006/relationships/image" Target="../media/image102.png"/><Relationship Id="rId23" Type="http://schemas.openxmlformats.org/officeDocument/2006/relationships/customXml" Target="../ink/ink97.xml"/><Relationship Id="rId22" Type="http://schemas.openxmlformats.org/officeDocument/2006/relationships/image" Target="../media/image101.png"/><Relationship Id="rId21" Type="http://schemas.openxmlformats.org/officeDocument/2006/relationships/customXml" Target="../ink/ink96.xml"/><Relationship Id="rId20" Type="http://schemas.openxmlformats.org/officeDocument/2006/relationships/image" Target="../media/image100.png"/><Relationship Id="rId2" Type="http://schemas.openxmlformats.org/officeDocument/2006/relationships/image" Target="../media/image91.png"/><Relationship Id="rId19" Type="http://schemas.openxmlformats.org/officeDocument/2006/relationships/customXml" Target="../ink/ink95.xml"/><Relationship Id="rId18" Type="http://schemas.openxmlformats.org/officeDocument/2006/relationships/image" Target="../media/image99.png"/><Relationship Id="rId17" Type="http://schemas.openxmlformats.org/officeDocument/2006/relationships/customXml" Target="../ink/ink94.xml"/><Relationship Id="rId16" Type="http://schemas.openxmlformats.org/officeDocument/2006/relationships/image" Target="../media/image98.png"/><Relationship Id="rId15" Type="http://schemas.openxmlformats.org/officeDocument/2006/relationships/customXml" Target="../ink/ink93.xml"/><Relationship Id="rId14" Type="http://schemas.openxmlformats.org/officeDocument/2006/relationships/image" Target="../media/image97.png"/><Relationship Id="rId13" Type="http://schemas.openxmlformats.org/officeDocument/2006/relationships/customXml" Target="../ink/ink92.xml"/><Relationship Id="rId12" Type="http://schemas.openxmlformats.org/officeDocument/2006/relationships/image" Target="../media/image96.png"/><Relationship Id="rId11" Type="http://schemas.openxmlformats.org/officeDocument/2006/relationships/customXml" Target="../ink/ink91.xml"/><Relationship Id="rId10" Type="http://schemas.openxmlformats.org/officeDocument/2006/relationships/image" Target="../media/image95.png"/><Relationship Id="rId1" Type="http://schemas.openxmlformats.org/officeDocument/2006/relationships/customXml" Target="../ink/ink86.xml"/></Relationships>
</file>

<file path=ppt/slides/_rels/slide14.xml.rels><?xml version="1.0" encoding="UTF-8" standalone="yes"?>
<Relationships xmlns="http://schemas.openxmlformats.org/package/2006/relationships"><Relationship Id="rId9" Type="http://schemas.openxmlformats.org/officeDocument/2006/relationships/image" Target="../media/image110.png"/><Relationship Id="rId8" Type="http://schemas.openxmlformats.org/officeDocument/2006/relationships/customXml" Target="../ink/ink105.xml"/><Relationship Id="rId7" Type="http://schemas.openxmlformats.org/officeDocument/2006/relationships/image" Target="../media/image109.png"/><Relationship Id="rId6" Type="http://schemas.openxmlformats.org/officeDocument/2006/relationships/customXml" Target="../ink/ink104.xml"/><Relationship Id="rId5" Type="http://schemas.openxmlformats.org/officeDocument/2006/relationships/image" Target="../media/image108.png"/><Relationship Id="rId4" Type="http://schemas.openxmlformats.org/officeDocument/2006/relationships/customXml" Target="../ink/ink103.xml"/><Relationship Id="rId3" Type="http://schemas.openxmlformats.org/officeDocument/2006/relationships/image" Target="../media/image107.png"/><Relationship Id="rId2" Type="http://schemas.openxmlformats.org/officeDocument/2006/relationships/customXml" Target="../ink/ink102.xml"/><Relationship Id="rId15" Type="http://schemas.openxmlformats.org/officeDocument/2006/relationships/notesSlide" Target="../notesSlides/notesSlide14.xml"/><Relationship Id="rId14" Type="http://schemas.openxmlformats.org/officeDocument/2006/relationships/slideLayout" Target="../slideLayouts/slideLayout4.xml"/><Relationship Id="rId13" Type="http://schemas.openxmlformats.org/officeDocument/2006/relationships/image" Target="../media/image112.png"/><Relationship Id="rId12" Type="http://schemas.openxmlformats.org/officeDocument/2006/relationships/customXml" Target="../ink/ink107.xml"/><Relationship Id="rId11" Type="http://schemas.openxmlformats.org/officeDocument/2006/relationships/image" Target="../media/image111.png"/><Relationship Id="rId10" Type="http://schemas.openxmlformats.org/officeDocument/2006/relationships/customXml" Target="../ink/ink106.xml"/><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99" Type="http://schemas.openxmlformats.org/officeDocument/2006/relationships/slideLayout" Target="../slideLayouts/slideLayout4.xml"/><Relationship Id="rId98" Type="http://schemas.openxmlformats.org/officeDocument/2006/relationships/image" Target="../media/image161.png"/><Relationship Id="rId97" Type="http://schemas.openxmlformats.org/officeDocument/2006/relationships/customXml" Target="../ink/ink156.xml"/><Relationship Id="rId96" Type="http://schemas.openxmlformats.org/officeDocument/2006/relationships/image" Target="../media/image160.png"/><Relationship Id="rId95" Type="http://schemas.openxmlformats.org/officeDocument/2006/relationships/customXml" Target="../ink/ink155.xml"/><Relationship Id="rId94" Type="http://schemas.openxmlformats.org/officeDocument/2006/relationships/image" Target="../media/image159.png"/><Relationship Id="rId93" Type="http://schemas.openxmlformats.org/officeDocument/2006/relationships/customXml" Target="../ink/ink154.xml"/><Relationship Id="rId92" Type="http://schemas.openxmlformats.org/officeDocument/2006/relationships/image" Target="../media/image158.png"/><Relationship Id="rId91" Type="http://schemas.openxmlformats.org/officeDocument/2006/relationships/customXml" Target="../ink/ink153.xml"/><Relationship Id="rId90" Type="http://schemas.openxmlformats.org/officeDocument/2006/relationships/image" Target="../media/image157.png"/><Relationship Id="rId9" Type="http://schemas.openxmlformats.org/officeDocument/2006/relationships/customXml" Target="../ink/ink112.xml"/><Relationship Id="rId89" Type="http://schemas.openxmlformats.org/officeDocument/2006/relationships/customXml" Target="../ink/ink152.xml"/><Relationship Id="rId88" Type="http://schemas.openxmlformats.org/officeDocument/2006/relationships/image" Target="../media/image156.png"/><Relationship Id="rId87" Type="http://schemas.openxmlformats.org/officeDocument/2006/relationships/customXml" Target="../ink/ink151.xml"/><Relationship Id="rId86" Type="http://schemas.openxmlformats.org/officeDocument/2006/relationships/image" Target="../media/image155.png"/><Relationship Id="rId85" Type="http://schemas.openxmlformats.org/officeDocument/2006/relationships/customXml" Target="../ink/ink150.xml"/><Relationship Id="rId84" Type="http://schemas.openxmlformats.org/officeDocument/2006/relationships/image" Target="../media/image154.png"/><Relationship Id="rId83" Type="http://schemas.openxmlformats.org/officeDocument/2006/relationships/customXml" Target="../ink/ink149.xml"/><Relationship Id="rId82" Type="http://schemas.openxmlformats.org/officeDocument/2006/relationships/image" Target="../media/image153.png"/><Relationship Id="rId81" Type="http://schemas.openxmlformats.org/officeDocument/2006/relationships/customXml" Target="../ink/ink148.xml"/><Relationship Id="rId80" Type="http://schemas.openxmlformats.org/officeDocument/2006/relationships/image" Target="../media/image152.png"/><Relationship Id="rId8" Type="http://schemas.openxmlformats.org/officeDocument/2006/relationships/image" Target="../media/image116.png"/><Relationship Id="rId79" Type="http://schemas.openxmlformats.org/officeDocument/2006/relationships/customXml" Target="../ink/ink147.xml"/><Relationship Id="rId78" Type="http://schemas.openxmlformats.org/officeDocument/2006/relationships/image" Target="../media/image151.png"/><Relationship Id="rId77" Type="http://schemas.openxmlformats.org/officeDocument/2006/relationships/customXml" Target="../ink/ink146.xml"/><Relationship Id="rId76" Type="http://schemas.openxmlformats.org/officeDocument/2006/relationships/image" Target="../media/image150.png"/><Relationship Id="rId75" Type="http://schemas.openxmlformats.org/officeDocument/2006/relationships/customXml" Target="../ink/ink145.xml"/><Relationship Id="rId74" Type="http://schemas.openxmlformats.org/officeDocument/2006/relationships/image" Target="../media/image149.png"/><Relationship Id="rId73" Type="http://schemas.openxmlformats.org/officeDocument/2006/relationships/customXml" Target="../ink/ink144.xml"/><Relationship Id="rId72" Type="http://schemas.openxmlformats.org/officeDocument/2006/relationships/image" Target="../media/image148.png"/><Relationship Id="rId71" Type="http://schemas.openxmlformats.org/officeDocument/2006/relationships/customXml" Target="../ink/ink143.xml"/><Relationship Id="rId70" Type="http://schemas.openxmlformats.org/officeDocument/2006/relationships/image" Target="../media/image147.png"/><Relationship Id="rId7" Type="http://schemas.openxmlformats.org/officeDocument/2006/relationships/customXml" Target="../ink/ink111.xml"/><Relationship Id="rId69" Type="http://schemas.openxmlformats.org/officeDocument/2006/relationships/customXml" Target="../ink/ink142.xml"/><Relationship Id="rId68" Type="http://schemas.openxmlformats.org/officeDocument/2006/relationships/image" Target="../media/image146.png"/><Relationship Id="rId67" Type="http://schemas.openxmlformats.org/officeDocument/2006/relationships/customXml" Target="../ink/ink141.xml"/><Relationship Id="rId66" Type="http://schemas.openxmlformats.org/officeDocument/2006/relationships/image" Target="../media/image145.png"/><Relationship Id="rId65" Type="http://schemas.openxmlformats.org/officeDocument/2006/relationships/customXml" Target="../ink/ink140.xml"/><Relationship Id="rId64" Type="http://schemas.openxmlformats.org/officeDocument/2006/relationships/image" Target="../media/image144.png"/><Relationship Id="rId63" Type="http://schemas.openxmlformats.org/officeDocument/2006/relationships/customXml" Target="../ink/ink139.xml"/><Relationship Id="rId62" Type="http://schemas.openxmlformats.org/officeDocument/2006/relationships/image" Target="../media/image143.png"/><Relationship Id="rId61" Type="http://schemas.openxmlformats.org/officeDocument/2006/relationships/customXml" Target="../ink/ink138.xml"/><Relationship Id="rId60" Type="http://schemas.openxmlformats.org/officeDocument/2006/relationships/image" Target="../media/image142.png"/><Relationship Id="rId6" Type="http://schemas.openxmlformats.org/officeDocument/2006/relationships/image" Target="../media/image115.png"/><Relationship Id="rId59" Type="http://schemas.openxmlformats.org/officeDocument/2006/relationships/customXml" Target="../ink/ink137.xml"/><Relationship Id="rId58" Type="http://schemas.openxmlformats.org/officeDocument/2006/relationships/image" Target="../media/image141.png"/><Relationship Id="rId57" Type="http://schemas.openxmlformats.org/officeDocument/2006/relationships/customXml" Target="../ink/ink136.xml"/><Relationship Id="rId56" Type="http://schemas.openxmlformats.org/officeDocument/2006/relationships/image" Target="../media/image140.png"/><Relationship Id="rId55" Type="http://schemas.openxmlformats.org/officeDocument/2006/relationships/customXml" Target="../ink/ink135.xml"/><Relationship Id="rId54" Type="http://schemas.openxmlformats.org/officeDocument/2006/relationships/image" Target="../media/image139.png"/><Relationship Id="rId53" Type="http://schemas.openxmlformats.org/officeDocument/2006/relationships/customXml" Target="../ink/ink134.xml"/><Relationship Id="rId52" Type="http://schemas.openxmlformats.org/officeDocument/2006/relationships/image" Target="../media/image138.png"/><Relationship Id="rId51" Type="http://schemas.openxmlformats.org/officeDocument/2006/relationships/customXml" Target="../ink/ink133.xml"/><Relationship Id="rId50" Type="http://schemas.openxmlformats.org/officeDocument/2006/relationships/image" Target="../media/image137.png"/><Relationship Id="rId5" Type="http://schemas.openxmlformats.org/officeDocument/2006/relationships/customXml" Target="../ink/ink110.xml"/><Relationship Id="rId49" Type="http://schemas.openxmlformats.org/officeDocument/2006/relationships/customXml" Target="../ink/ink132.xml"/><Relationship Id="rId48" Type="http://schemas.openxmlformats.org/officeDocument/2006/relationships/image" Target="../media/image136.png"/><Relationship Id="rId47" Type="http://schemas.openxmlformats.org/officeDocument/2006/relationships/customXml" Target="../ink/ink131.xml"/><Relationship Id="rId46" Type="http://schemas.openxmlformats.org/officeDocument/2006/relationships/image" Target="../media/image135.png"/><Relationship Id="rId45" Type="http://schemas.openxmlformats.org/officeDocument/2006/relationships/customXml" Target="../ink/ink130.xml"/><Relationship Id="rId44" Type="http://schemas.openxmlformats.org/officeDocument/2006/relationships/image" Target="../media/image134.png"/><Relationship Id="rId43" Type="http://schemas.openxmlformats.org/officeDocument/2006/relationships/customXml" Target="../ink/ink129.xml"/><Relationship Id="rId42" Type="http://schemas.openxmlformats.org/officeDocument/2006/relationships/image" Target="../media/image133.png"/><Relationship Id="rId41" Type="http://schemas.openxmlformats.org/officeDocument/2006/relationships/customXml" Target="../ink/ink128.xml"/><Relationship Id="rId40" Type="http://schemas.openxmlformats.org/officeDocument/2006/relationships/image" Target="../media/image132.png"/><Relationship Id="rId4" Type="http://schemas.openxmlformats.org/officeDocument/2006/relationships/image" Target="../media/image114.png"/><Relationship Id="rId39" Type="http://schemas.openxmlformats.org/officeDocument/2006/relationships/customXml" Target="../ink/ink127.xml"/><Relationship Id="rId38" Type="http://schemas.openxmlformats.org/officeDocument/2006/relationships/image" Target="../media/image131.png"/><Relationship Id="rId37" Type="http://schemas.openxmlformats.org/officeDocument/2006/relationships/customXml" Target="../ink/ink126.xml"/><Relationship Id="rId36" Type="http://schemas.openxmlformats.org/officeDocument/2006/relationships/image" Target="../media/image130.png"/><Relationship Id="rId35" Type="http://schemas.openxmlformats.org/officeDocument/2006/relationships/customXml" Target="../ink/ink125.xml"/><Relationship Id="rId34" Type="http://schemas.openxmlformats.org/officeDocument/2006/relationships/image" Target="../media/image129.png"/><Relationship Id="rId33" Type="http://schemas.openxmlformats.org/officeDocument/2006/relationships/customXml" Target="../ink/ink124.xml"/><Relationship Id="rId32" Type="http://schemas.openxmlformats.org/officeDocument/2006/relationships/image" Target="../media/image128.png"/><Relationship Id="rId31" Type="http://schemas.openxmlformats.org/officeDocument/2006/relationships/customXml" Target="../ink/ink123.xml"/><Relationship Id="rId30" Type="http://schemas.openxmlformats.org/officeDocument/2006/relationships/image" Target="../media/image127.png"/><Relationship Id="rId3" Type="http://schemas.openxmlformats.org/officeDocument/2006/relationships/customXml" Target="../ink/ink109.xml"/><Relationship Id="rId29" Type="http://schemas.openxmlformats.org/officeDocument/2006/relationships/customXml" Target="../ink/ink122.xml"/><Relationship Id="rId28" Type="http://schemas.openxmlformats.org/officeDocument/2006/relationships/image" Target="../media/image126.png"/><Relationship Id="rId27" Type="http://schemas.openxmlformats.org/officeDocument/2006/relationships/customXml" Target="../ink/ink121.xml"/><Relationship Id="rId26" Type="http://schemas.openxmlformats.org/officeDocument/2006/relationships/image" Target="../media/image125.png"/><Relationship Id="rId25" Type="http://schemas.openxmlformats.org/officeDocument/2006/relationships/customXml" Target="../ink/ink120.xml"/><Relationship Id="rId24" Type="http://schemas.openxmlformats.org/officeDocument/2006/relationships/image" Target="../media/image124.png"/><Relationship Id="rId23" Type="http://schemas.openxmlformats.org/officeDocument/2006/relationships/customXml" Target="../ink/ink119.xml"/><Relationship Id="rId22" Type="http://schemas.openxmlformats.org/officeDocument/2006/relationships/image" Target="../media/image123.png"/><Relationship Id="rId21" Type="http://schemas.openxmlformats.org/officeDocument/2006/relationships/customXml" Target="../ink/ink118.xml"/><Relationship Id="rId20" Type="http://schemas.openxmlformats.org/officeDocument/2006/relationships/image" Target="../media/image122.png"/><Relationship Id="rId2" Type="http://schemas.openxmlformats.org/officeDocument/2006/relationships/image" Target="../media/image113.png"/><Relationship Id="rId19" Type="http://schemas.openxmlformats.org/officeDocument/2006/relationships/customXml" Target="../ink/ink117.xml"/><Relationship Id="rId18" Type="http://schemas.openxmlformats.org/officeDocument/2006/relationships/image" Target="../media/image121.png"/><Relationship Id="rId17" Type="http://schemas.openxmlformats.org/officeDocument/2006/relationships/customXml" Target="../ink/ink116.xml"/><Relationship Id="rId16" Type="http://schemas.openxmlformats.org/officeDocument/2006/relationships/image" Target="../media/image120.png"/><Relationship Id="rId15" Type="http://schemas.openxmlformats.org/officeDocument/2006/relationships/customXml" Target="../ink/ink115.xml"/><Relationship Id="rId14" Type="http://schemas.openxmlformats.org/officeDocument/2006/relationships/image" Target="../media/image119.png"/><Relationship Id="rId13" Type="http://schemas.openxmlformats.org/officeDocument/2006/relationships/customXml" Target="../ink/ink114.xml"/><Relationship Id="rId12" Type="http://schemas.openxmlformats.org/officeDocument/2006/relationships/image" Target="../media/image118.png"/><Relationship Id="rId11" Type="http://schemas.openxmlformats.org/officeDocument/2006/relationships/customXml" Target="../ink/ink113.xml"/><Relationship Id="rId100" Type="http://schemas.openxmlformats.org/officeDocument/2006/relationships/notesSlide" Target="../notesSlides/notesSlide15.xml"/><Relationship Id="rId10" Type="http://schemas.openxmlformats.org/officeDocument/2006/relationships/image" Target="../media/image117.png"/><Relationship Id="rId1" Type="http://schemas.openxmlformats.org/officeDocument/2006/relationships/customXml" Target="../ink/ink108.xml"/></Relationships>
</file>

<file path=ppt/slides/_rels/slide16.xml.rels><?xml version="1.0" encoding="UTF-8" standalone="yes"?>
<Relationships xmlns="http://schemas.openxmlformats.org/package/2006/relationships"><Relationship Id="rId9" Type="http://schemas.openxmlformats.org/officeDocument/2006/relationships/customXml" Target="../ink/ink161.xml"/><Relationship Id="rId8" Type="http://schemas.openxmlformats.org/officeDocument/2006/relationships/image" Target="../media/image165.png"/><Relationship Id="rId7" Type="http://schemas.openxmlformats.org/officeDocument/2006/relationships/customXml" Target="../ink/ink160.xml"/><Relationship Id="rId6" Type="http://schemas.openxmlformats.org/officeDocument/2006/relationships/image" Target="../media/image164.png"/><Relationship Id="rId5" Type="http://schemas.openxmlformats.org/officeDocument/2006/relationships/customXml" Target="../ink/ink159.xml"/><Relationship Id="rId4" Type="http://schemas.openxmlformats.org/officeDocument/2006/relationships/image" Target="../media/image163.png"/><Relationship Id="rId3" Type="http://schemas.openxmlformats.org/officeDocument/2006/relationships/customXml" Target="../ink/ink158.xml"/><Relationship Id="rId2" Type="http://schemas.openxmlformats.org/officeDocument/2006/relationships/image" Target="../media/image162.png"/><Relationship Id="rId16" Type="http://schemas.openxmlformats.org/officeDocument/2006/relationships/notesSlide" Target="../notesSlides/notesSlide16.xml"/><Relationship Id="rId15" Type="http://schemas.openxmlformats.org/officeDocument/2006/relationships/slideLayout" Target="../slideLayouts/slideLayout4.xml"/><Relationship Id="rId14" Type="http://schemas.openxmlformats.org/officeDocument/2006/relationships/image" Target="../media/image168.png"/><Relationship Id="rId13" Type="http://schemas.openxmlformats.org/officeDocument/2006/relationships/customXml" Target="../ink/ink163.xml"/><Relationship Id="rId12" Type="http://schemas.openxmlformats.org/officeDocument/2006/relationships/image" Target="../media/image167.png"/><Relationship Id="rId11" Type="http://schemas.openxmlformats.org/officeDocument/2006/relationships/customXml" Target="../ink/ink162.xml"/><Relationship Id="rId10" Type="http://schemas.openxmlformats.org/officeDocument/2006/relationships/image" Target="../media/image166.png"/><Relationship Id="rId1" Type="http://schemas.openxmlformats.org/officeDocument/2006/relationships/customXml" Target="../ink/ink15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image" Target="../media/image169.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173.png"/><Relationship Id="rId7" Type="http://schemas.openxmlformats.org/officeDocument/2006/relationships/customXml" Target="../ink/ink167.xml"/><Relationship Id="rId6" Type="http://schemas.openxmlformats.org/officeDocument/2006/relationships/image" Target="../media/image172.png"/><Relationship Id="rId5" Type="http://schemas.openxmlformats.org/officeDocument/2006/relationships/customXml" Target="../ink/ink166.xml"/><Relationship Id="rId4" Type="http://schemas.openxmlformats.org/officeDocument/2006/relationships/image" Target="../media/image171.png"/><Relationship Id="rId3" Type="http://schemas.openxmlformats.org/officeDocument/2006/relationships/customXml" Target="../ink/ink165.xml"/><Relationship Id="rId2" Type="http://schemas.openxmlformats.org/officeDocument/2006/relationships/image" Target="../media/image170.png"/><Relationship Id="rId10" Type="http://schemas.openxmlformats.org/officeDocument/2006/relationships/notesSlide" Target="../notesSlides/notesSlide20.xml"/><Relationship Id="rId1" Type="http://schemas.openxmlformats.org/officeDocument/2006/relationships/customXml" Target="../ink/ink164.xml"/></Relationships>
</file>

<file path=ppt/slides/_rels/slide21.xml.rels><?xml version="1.0" encoding="UTF-8" standalone="yes"?>
<Relationships xmlns="http://schemas.openxmlformats.org/package/2006/relationships"><Relationship Id="rId9" Type="http://schemas.openxmlformats.org/officeDocument/2006/relationships/image" Target="../media/image178.png"/><Relationship Id="rId8" Type="http://schemas.openxmlformats.org/officeDocument/2006/relationships/customXml" Target="../ink/ink171.xml"/><Relationship Id="rId7" Type="http://schemas.openxmlformats.org/officeDocument/2006/relationships/image" Target="../media/image177.png"/><Relationship Id="rId6" Type="http://schemas.openxmlformats.org/officeDocument/2006/relationships/customXml" Target="../ink/ink170.xml"/><Relationship Id="rId59" Type="http://schemas.openxmlformats.org/officeDocument/2006/relationships/notesSlide" Target="../notesSlides/notesSlide21.xml"/><Relationship Id="rId58" Type="http://schemas.openxmlformats.org/officeDocument/2006/relationships/slideLayout" Target="../slideLayouts/slideLayout4.xml"/><Relationship Id="rId57" Type="http://schemas.openxmlformats.org/officeDocument/2006/relationships/image" Target="../media/image202.png"/><Relationship Id="rId56" Type="http://schemas.openxmlformats.org/officeDocument/2006/relationships/customXml" Target="../ink/ink195.xml"/><Relationship Id="rId55" Type="http://schemas.openxmlformats.org/officeDocument/2006/relationships/image" Target="../media/image201.png"/><Relationship Id="rId54" Type="http://schemas.openxmlformats.org/officeDocument/2006/relationships/customXml" Target="../ink/ink194.xml"/><Relationship Id="rId53" Type="http://schemas.openxmlformats.org/officeDocument/2006/relationships/image" Target="../media/image200.png"/><Relationship Id="rId52" Type="http://schemas.openxmlformats.org/officeDocument/2006/relationships/customXml" Target="../ink/ink193.xml"/><Relationship Id="rId51" Type="http://schemas.openxmlformats.org/officeDocument/2006/relationships/image" Target="../media/image199.png"/><Relationship Id="rId50" Type="http://schemas.openxmlformats.org/officeDocument/2006/relationships/customXml" Target="../ink/ink192.xml"/><Relationship Id="rId5" Type="http://schemas.openxmlformats.org/officeDocument/2006/relationships/image" Target="../media/image176.png"/><Relationship Id="rId49" Type="http://schemas.openxmlformats.org/officeDocument/2006/relationships/image" Target="../media/image198.png"/><Relationship Id="rId48" Type="http://schemas.openxmlformats.org/officeDocument/2006/relationships/customXml" Target="../ink/ink191.xml"/><Relationship Id="rId47" Type="http://schemas.openxmlformats.org/officeDocument/2006/relationships/image" Target="../media/image197.png"/><Relationship Id="rId46" Type="http://schemas.openxmlformats.org/officeDocument/2006/relationships/customXml" Target="../ink/ink190.xml"/><Relationship Id="rId45" Type="http://schemas.openxmlformats.org/officeDocument/2006/relationships/image" Target="../media/image196.png"/><Relationship Id="rId44" Type="http://schemas.openxmlformats.org/officeDocument/2006/relationships/customXml" Target="../ink/ink189.xml"/><Relationship Id="rId43" Type="http://schemas.openxmlformats.org/officeDocument/2006/relationships/image" Target="../media/image195.png"/><Relationship Id="rId42" Type="http://schemas.openxmlformats.org/officeDocument/2006/relationships/customXml" Target="../ink/ink188.xml"/><Relationship Id="rId41" Type="http://schemas.openxmlformats.org/officeDocument/2006/relationships/image" Target="../media/image194.png"/><Relationship Id="rId40" Type="http://schemas.openxmlformats.org/officeDocument/2006/relationships/customXml" Target="../ink/ink187.xml"/><Relationship Id="rId4" Type="http://schemas.openxmlformats.org/officeDocument/2006/relationships/customXml" Target="../ink/ink169.xml"/><Relationship Id="rId39" Type="http://schemas.openxmlformats.org/officeDocument/2006/relationships/image" Target="../media/image193.png"/><Relationship Id="rId38" Type="http://schemas.openxmlformats.org/officeDocument/2006/relationships/customXml" Target="../ink/ink186.xml"/><Relationship Id="rId37" Type="http://schemas.openxmlformats.org/officeDocument/2006/relationships/image" Target="../media/image192.png"/><Relationship Id="rId36" Type="http://schemas.openxmlformats.org/officeDocument/2006/relationships/customXml" Target="../ink/ink185.xml"/><Relationship Id="rId35" Type="http://schemas.openxmlformats.org/officeDocument/2006/relationships/image" Target="../media/image191.png"/><Relationship Id="rId34" Type="http://schemas.openxmlformats.org/officeDocument/2006/relationships/customXml" Target="../ink/ink184.xml"/><Relationship Id="rId33" Type="http://schemas.openxmlformats.org/officeDocument/2006/relationships/image" Target="../media/image190.png"/><Relationship Id="rId32" Type="http://schemas.openxmlformats.org/officeDocument/2006/relationships/customXml" Target="../ink/ink183.xml"/><Relationship Id="rId31" Type="http://schemas.openxmlformats.org/officeDocument/2006/relationships/image" Target="../media/image189.png"/><Relationship Id="rId30" Type="http://schemas.openxmlformats.org/officeDocument/2006/relationships/customXml" Target="../ink/ink182.xml"/><Relationship Id="rId3" Type="http://schemas.openxmlformats.org/officeDocument/2006/relationships/image" Target="../media/image175.png"/><Relationship Id="rId29" Type="http://schemas.openxmlformats.org/officeDocument/2006/relationships/image" Target="../media/image188.png"/><Relationship Id="rId28" Type="http://schemas.openxmlformats.org/officeDocument/2006/relationships/customXml" Target="../ink/ink181.xml"/><Relationship Id="rId27" Type="http://schemas.openxmlformats.org/officeDocument/2006/relationships/image" Target="../media/image187.png"/><Relationship Id="rId26" Type="http://schemas.openxmlformats.org/officeDocument/2006/relationships/customXml" Target="../ink/ink180.xml"/><Relationship Id="rId25" Type="http://schemas.openxmlformats.org/officeDocument/2006/relationships/image" Target="../media/image186.png"/><Relationship Id="rId24" Type="http://schemas.openxmlformats.org/officeDocument/2006/relationships/customXml" Target="../ink/ink179.xml"/><Relationship Id="rId23" Type="http://schemas.openxmlformats.org/officeDocument/2006/relationships/image" Target="../media/image185.png"/><Relationship Id="rId22" Type="http://schemas.openxmlformats.org/officeDocument/2006/relationships/customXml" Target="../ink/ink178.xml"/><Relationship Id="rId21" Type="http://schemas.openxmlformats.org/officeDocument/2006/relationships/image" Target="../media/image184.png"/><Relationship Id="rId20" Type="http://schemas.openxmlformats.org/officeDocument/2006/relationships/customXml" Target="../ink/ink177.xml"/><Relationship Id="rId2" Type="http://schemas.openxmlformats.org/officeDocument/2006/relationships/customXml" Target="../ink/ink168.xml"/><Relationship Id="rId19" Type="http://schemas.openxmlformats.org/officeDocument/2006/relationships/image" Target="../media/image183.png"/><Relationship Id="rId18" Type="http://schemas.openxmlformats.org/officeDocument/2006/relationships/customXml" Target="../ink/ink176.xml"/><Relationship Id="rId17" Type="http://schemas.openxmlformats.org/officeDocument/2006/relationships/image" Target="../media/image182.png"/><Relationship Id="rId16" Type="http://schemas.openxmlformats.org/officeDocument/2006/relationships/customXml" Target="../ink/ink175.xml"/><Relationship Id="rId15" Type="http://schemas.openxmlformats.org/officeDocument/2006/relationships/image" Target="../media/image181.png"/><Relationship Id="rId14" Type="http://schemas.openxmlformats.org/officeDocument/2006/relationships/customXml" Target="../ink/ink174.xml"/><Relationship Id="rId13" Type="http://schemas.openxmlformats.org/officeDocument/2006/relationships/image" Target="../media/image180.png"/><Relationship Id="rId12" Type="http://schemas.openxmlformats.org/officeDocument/2006/relationships/customXml" Target="../ink/ink173.xml"/><Relationship Id="rId11" Type="http://schemas.openxmlformats.org/officeDocument/2006/relationships/image" Target="../media/image179.png"/><Relationship Id="rId10" Type="http://schemas.openxmlformats.org/officeDocument/2006/relationships/customXml" Target="../ink/ink172.xml"/><Relationship Id="rId1" Type="http://schemas.openxmlformats.org/officeDocument/2006/relationships/image" Target="../media/image174.png"/></Relationships>
</file>

<file path=ppt/slides/_rels/slide22.xml.rels><?xml version="1.0" encoding="UTF-8" standalone="yes"?>
<Relationships xmlns="http://schemas.openxmlformats.org/package/2006/relationships"><Relationship Id="rId9" Type="http://schemas.openxmlformats.org/officeDocument/2006/relationships/image" Target="../media/image206.png"/><Relationship Id="rId8" Type="http://schemas.openxmlformats.org/officeDocument/2006/relationships/customXml" Target="../ink/ink199.xml"/><Relationship Id="rId7" Type="http://schemas.openxmlformats.org/officeDocument/2006/relationships/image" Target="../media/image205.png"/><Relationship Id="rId6" Type="http://schemas.openxmlformats.org/officeDocument/2006/relationships/customXml" Target="../ink/ink198.xml"/><Relationship Id="rId51" Type="http://schemas.openxmlformats.org/officeDocument/2006/relationships/notesSlide" Target="../notesSlides/notesSlide22.xml"/><Relationship Id="rId50" Type="http://schemas.openxmlformats.org/officeDocument/2006/relationships/slideLayout" Target="../slideLayouts/slideLayout4.xml"/><Relationship Id="rId5" Type="http://schemas.openxmlformats.org/officeDocument/2006/relationships/image" Target="../media/image204.png"/><Relationship Id="rId49" Type="http://schemas.openxmlformats.org/officeDocument/2006/relationships/image" Target="../media/image226.png"/><Relationship Id="rId48" Type="http://schemas.openxmlformats.org/officeDocument/2006/relationships/customXml" Target="../ink/ink219.xml"/><Relationship Id="rId47" Type="http://schemas.openxmlformats.org/officeDocument/2006/relationships/image" Target="../media/image225.png"/><Relationship Id="rId46" Type="http://schemas.openxmlformats.org/officeDocument/2006/relationships/customXml" Target="../ink/ink218.xml"/><Relationship Id="rId45" Type="http://schemas.openxmlformats.org/officeDocument/2006/relationships/image" Target="../media/image224.png"/><Relationship Id="rId44" Type="http://schemas.openxmlformats.org/officeDocument/2006/relationships/customXml" Target="../ink/ink217.xml"/><Relationship Id="rId43" Type="http://schemas.openxmlformats.org/officeDocument/2006/relationships/image" Target="../media/image223.png"/><Relationship Id="rId42" Type="http://schemas.openxmlformats.org/officeDocument/2006/relationships/customXml" Target="../ink/ink216.xml"/><Relationship Id="rId41" Type="http://schemas.openxmlformats.org/officeDocument/2006/relationships/image" Target="../media/image222.png"/><Relationship Id="rId40" Type="http://schemas.openxmlformats.org/officeDocument/2006/relationships/customXml" Target="../ink/ink215.xml"/><Relationship Id="rId4" Type="http://schemas.openxmlformats.org/officeDocument/2006/relationships/customXml" Target="../ink/ink197.xml"/><Relationship Id="rId39" Type="http://schemas.openxmlformats.org/officeDocument/2006/relationships/image" Target="../media/image221.png"/><Relationship Id="rId38" Type="http://schemas.openxmlformats.org/officeDocument/2006/relationships/customXml" Target="../ink/ink214.xml"/><Relationship Id="rId37" Type="http://schemas.openxmlformats.org/officeDocument/2006/relationships/image" Target="../media/image220.png"/><Relationship Id="rId36" Type="http://schemas.openxmlformats.org/officeDocument/2006/relationships/customXml" Target="../ink/ink213.xml"/><Relationship Id="rId35" Type="http://schemas.openxmlformats.org/officeDocument/2006/relationships/image" Target="../media/image219.png"/><Relationship Id="rId34" Type="http://schemas.openxmlformats.org/officeDocument/2006/relationships/customXml" Target="../ink/ink212.xml"/><Relationship Id="rId33" Type="http://schemas.openxmlformats.org/officeDocument/2006/relationships/image" Target="../media/image218.png"/><Relationship Id="rId32" Type="http://schemas.openxmlformats.org/officeDocument/2006/relationships/customXml" Target="../ink/ink211.xml"/><Relationship Id="rId31" Type="http://schemas.openxmlformats.org/officeDocument/2006/relationships/image" Target="../media/image217.png"/><Relationship Id="rId30" Type="http://schemas.openxmlformats.org/officeDocument/2006/relationships/customXml" Target="../ink/ink210.xml"/><Relationship Id="rId3" Type="http://schemas.openxmlformats.org/officeDocument/2006/relationships/image" Target="../media/image203.png"/><Relationship Id="rId29" Type="http://schemas.openxmlformats.org/officeDocument/2006/relationships/image" Target="../media/image216.png"/><Relationship Id="rId28" Type="http://schemas.openxmlformats.org/officeDocument/2006/relationships/customXml" Target="../ink/ink209.xml"/><Relationship Id="rId27" Type="http://schemas.openxmlformats.org/officeDocument/2006/relationships/image" Target="../media/image215.png"/><Relationship Id="rId26" Type="http://schemas.openxmlformats.org/officeDocument/2006/relationships/customXml" Target="../ink/ink208.xml"/><Relationship Id="rId25" Type="http://schemas.openxmlformats.org/officeDocument/2006/relationships/image" Target="../media/image214.png"/><Relationship Id="rId24" Type="http://schemas.openxmlformats.org/officeDocument/2006/relationships/customXml" Target="../ink/ink207.xml"/><Relationship Id="rId23" Type="http://schemas.openxmlformats.org/officeDocument/2006/relationships/image" Target="../media/image213.png"/><Relationship Id="rId22" Type="http://schemas.openxmlformats.org/officeDocument/2006/relationships/customXml" Target="../ink/ink206.xml"/><Relationship Id="rId21" Type="http://schemas.openxmlformats.org/officeDocument/2006/relationships/image" Target="../media/image212.png"/><Relationship Id="rId20" Type="http://schemas.openxmlformats.org/officeDocument/2006/relationships/customXml" Target="../ink/ink205.xml"/><Relationship Id="rId2" Type="http://schemas.openxmlformats.org/officeDocument/2006/relationships/customXml" Target="../ink/ink196.xml"/><Relationship Id="rId19" Type="http://schemas.openxmlformats.org/officeDocument/2006/relationships/image" Target="../media/image211.png"/><Relationship Id="rId18" Type="http://schemas.openxmlformats.org/officeDocument/2006/relationships/customXml" Target="../ink/ink204.xml"/><Relationship Id="rId17" Type="http://schemas.openxmlformats.org/officeDocument/2006/relationships/image" Target="../media/image210.png"/><Relationship Id="rId16" Type="http://schemas.openxmlformats.org/officeDocument/2006/relationships/customXml" Target="../ink/ink203.xml"/><Relationship Id="rId15" Type="http://schemas.openxmlformats.org/officeDocument/2006/relationships/image" Target="../media/image209.png"/><Relationship Id="rId14" Type="http://schemas.openxmlformats.org/officeDocument/2006/relationships/customXml" Target="../ink/ink202.xml"/><Relationship Id="rId13" Type="http://schemas.openxmlformats.org/officeDocument/2006/relationships/image" Target="../media/image208.png"/><Relationship Id="rId12" Type="http://schemas.openxmlformats.org/officeDocument/2006/relationships/customXml" Target="../ink/ink201.xml"/><Relationship Id="rId11" Type="http://schemas.openxmlformats.org/officeDocument/2006/relationships/image" Target="../media/image207.png"/><Relationship Id="rId10" Type="http://schemas.openxmlformats.org/officeDocument/2006/relationships/customXml" Target="../ink/ink200.xml"/><Relationship Id="rId1" Type="http://schemas.openxmlformats.org/officeDocument/2006/relationships/image" Target="../media/image174.png"/></Relationships>
</file>

<file path=ppt/slides/_rels/slide23.xml.rels><?xml version="1.0" encoding="UTF-8" standalone="yes"?>
<Relationships xmlns="http://schemas.openxmlformats.org/package/2006/relationships"><Relationship Id="rId9" Type="http://schemas.openxmlformats.org/officeDocument/2006/relationships/customXml" Target="../ink/ink224.xml"/><Relationship Id="rId8" Type="http://schemas.openxmlformats.org/officeDocument/2006/relationships/image" Target="../media/image230.png"/><Relationship Id="rId7" Type="http://schemas.openxmlformats.org/officeDocument/2006/relationships/customXml" Target="../ink/ink223.xml"/><Relationship Id="rId6" Type="http://schemas.openxmlformats.org/officeDocument/2006/relationships/image" Target="../media/image229.png"/><Relationship Id="rId5" Type="http://schemas.openxmlformats.org/officeDocument/2006/relationships/customXml" Target="../ink/ink222.xml"/><Relationship Id="rId4" Type="http://schemas.openxmlformats.org/officeDocument/2006/relationships/image" Target="../media/image228.png"/><Relationship Id="rId3" Type="http://schemas.openxmlformats.org/officeDocument/2006/relationships/customXml" Target="../ink/ink221.xml"/><Relationship Id="rId26" Type="http://schemas.openxmlformats.org/officeDocument/2006/relationships/notesSlide" Target="../notesSlides/notesSlide23.xml"/><Relationship Id="rId25" Type="http://schemas.openxmlformats.org/officeDocument/2006/relationships/slideLayout" Target="../slideLayouts/slideLayout4.xml"/><Relationship Id="rId24" Type="http://schemas.openxmlformats.org/officeDocument/2006/relationships/image" Target="../media/image238.png"/><Relationship Id="rId23" Type="http://schemas.openxmlformats.org/officeDocument/2006/relationships/customXml" Target="../ink/ink231.xml"/><Relationship Id="rId22" Type="http://schemas.openxmlformats.org/officeDocument/2006/relationships/image" Target="../media/image237.png"/><Relationship Id="rId21" Type="http://schemas.openxmlformats.org/officeDocument/2006/relationships/customXml" Target="../ink/ink230.xml"/><Relationship Id="rId20" Type="http://schemas.openxmlformats.org/officeDocument/2006/relationships/image" Target="../media/image236.png"/><Relationship Id="rId2" Type="http://schemas.openxmlformats.org/officeDocument/2006/relationships/image" Target="../media/image227.png"/><Relationship Id="rId19" Type="http://schemas.openxmlformats.org/officeDocument/2006/relationships/customXml" Target="../ink/ink229.xml"/><Relationship Id="rId18" Type="http://schemas.openxmlformats.org/officeDocument/2006/relationships/image" Target="../media/image235.png"/><Relationship Id="rId17" Type="http://schemas.openxmlformats.org/officeDocument/2006/relationships/customXml" Target="../ink/ink228.xml"/><Relationship Id="rId16" Type="http://schemas.openxmlformats.org/officeDocument/2006/relationships/image" Target="../media/image234.png"/><Relationship Id="rId15" Type="http://schemas.openxmlformats.org/officeDocument/2006/relationships/customXml" Target="../ink/ink227.xml"/><Relationship Id="rId14" Type="http://schemas.openxmlformats.org/officeDocument/2006/relationships/image" Target="../media/image233.png"/><Relationship Id="rId13" Type="http://schemas.openxmlformats.org/officeDocument/2006/relationships/customXml" Target="../ink/ink226.xml"/><Relationship Id="rId12" Type="http://schemas.openxmlformats.org/officeDocument/2006/relationships/image" Target="../media/image232.png"/><Relationship Id="rId11" Type="http://schemas.openxmlformats.org/officeDocument/2006/relationships/customXml" Target="../ink/ink225.xml"/><Relationship Id="rId10" Type="http://schemas.openxmlformats.org/officeDocument/2006/relationships/image" Target="../media/image231.png"/><Relationship Id="rId1" Type="http://schemas.openxmlformats.org/officeDocument/2006/relationships/customXml" Target="../ink/ink220.xml"/></Relationships>
</file>

<file path=ppt/slides/_rels/slide24.xml.rels><?xml version="1.0" encoding="UTF-8" standalone="yes"?>
<Relationships xmlns="http://schemas.openxmlformats.org/package/2006/relationships"><Relationship Id="rId9" Type="http://schemas.openxmlformats.org/officeDocument/2006/relationships/customXml" Target="../ink/ink236.xml"/><Relationship Id="rId8" Type="http://schemas.openxmlformats.org/officeDocument/2006/relationships/image" Target="../media/image242.png"/><Relationship Id="rId7" Type="http://schemas.openxmlformats.org/officeDocument/2006/relationships/customXml" Target="../ink/ink235.xml"/><Relationship Id="rId6" Type="http://schemas.openxmlformats.org/officeDocument/2006/relationships/image" Target="../media/image241.png"/><Relationship Id="rId5" Type="http://schemas.openxmlformats.org/officeDocument/2006/relationships/customXml" Target="../ink/ink234.xml"/><Relationship Id="rId42" Type="http://schemas.openxmlformats.org/officeDocument/2006/relationships/notesSlide" Target="../notesSlides/notesSlide24.xml"/><Relationship Id="rId41" Type="http://schemas.openxmlformats.org/officeDocument/2006/relationships/slideLayout" Target="../slideLayouts/slideLayout4.xml"/><Relationship Id="rId40" Type="http://schemas.openxmlformats.org/officeDocument/2006/relationships/image" Target="../media/image258.png"/><Relationship Id="rId4" Type="http://schemas.openxmlformats.org/officeDocument/2006/relationships/image" Target="../media/image240.png"/><Relationship Id="rId39" Type="http://schemas.openxmlformats.org/officeDocument/2006/relationships/customXml" Target="../ink/ink251.xml"/><Relationship Id="rId38" Type="http://schemas.openxmlformats.org/officeDocument/2006/relationships/image" Target="../media/image257.png"/><Relationship Id="rId37" Type="http://schemas.openxmlformats.org/officeDocument/2006/relationships/customXml" Target="../ink/ink250.xml"/><Relationship Id="rId36" Type="http://schemas.openxmlformats.org/officeDocument/2006/relationships/image" Target="../media/image256.png"/><Relationship Id="rId35" Type="http://schemas.openxmlformats.org/officeDocument/2006/relationships/customXml" Target="../ink/ink249.xml"/><Relationship Id="rId34" Type="http://schemas.openxmlformats.org/officeDocument/2006/relationships/image" Target="../media/image255.png"/><Relationship Id="rId33" Type="http://schemas.openxmlformats.org/officeDocument/2006/relationships/customXml" Target="../ink/ink248.xml"/><Relationship Id="rId32" Type="http://schemas.openxmlformats.org/officeDocument/2006/relationships/image" Target="../media/image254.png"/><Relationship Id="rId31" Type="http://schemas.openxmlformats.org/officeDocument/2006/relationships/customXml" Target="../ink/ink247.xml"/><Relationship Id="rId30" Type="http://schemas.openxmlformats.org/officeDocument/2006/relationships/image" Target="../media/image253.png"/><Relationship Id="rId3" Type="http://schemas.openxmlformats.org/officeDocument/2006/relationships/customXml" Target="../ink/ink233.xml"/><Relationship Id="rId29" Type="http://schemas.openxmlformats.org/officeDocument/2006/relationships/customXml" Target="../ink/ink246.xml"/><Relationship Id="rId28" Type="http://schemas.openxmlformats.org/officeDocument/2006/relationships/image" Target="../media/image252.png"/><Relationship Id="rId27" Type="http://schemas.openxmlformats.org/officeDocument/2006/relationships/customXml" Target="../ink/ink245.xml"/><Relationship Id="rId26" Type="http://schemas.openxmlformats.org/officeDocument/2006/relationships/image" Target="../media/image251.png"/><Relationship Id="rId25" Type="http://schemas.openxmlformats.org/officeDocument/2006/relationships/customXml" Target="../ink/ink244.xml"/><Relationship Id="rId24" Type="http://schemas.openxmlformats.org/officeDocument/2006/relationships/image" Target="../media/image250.png"/><Relationship Id="rId23" Type="http://schemas.openxmlformats.org/officeDocument/2006/relationships/customXml" Target="../ink/ink243.xml"/><Relationship Id="rId22" Type="http://schemas.openxmlformats.org/officeDocument/2006/relationships/image" Target="../media/image249.png"/><Relationship Id="rId21" Type="http://schemas.openxmlformats.org/officeDocument/2006/relationships/customXml" Target="../ink/ink242.xml"/><Relationship Id="rId20" Type="http://schemas.openxmlformats.org/officeDocument/2006/relationships/image" Target="../media/image248.png"/><Relationship Id="rId2" Type="http://schemas.openxmlformats.org/officeDocument/2006/relationships/image" Target="../media/image239.png"/><Relationship Id="rId19" Type="http://schemas.openxmlformats.org/officeDocument/2006/relationships/customXml" Target="../ink/ink241.xml"/><Relationship Id="rId18" Type="http://schemas.openxmlformats.org/officeDocument/2006/relationships/image" Target="../media/image247.png"/><Relationship Id="rId17" Type="http://schemas.openxmlformats.org/officeDocument/2006/relationships/customXml" Target="../ink/ink240.xml"/><Relationship Id="rId16" Type="http://schemas.openxmlformats.org/officeDocument/2006/relationships/image" Target="../media/image246.png"/><Relationship Id="rId15" Type="http://schemas.openxmlformats.org/officeDocument/2006/relationships/customXml" Target="../ink/ink239.xml"/><Relationship Id="rId14" Type="http://schemas.openxmlformats.org/officeDocument/2006/relationships/image" Target="../media/image245.png"/><Relationship Id="rId13" Type="http://schemas.openxmlformats.org/officeDocument/2006/relationships/customXml" Target="../ink/ink238.xml"/><Relationship Id="rId12" Type="http://schemas.openxmlformats.org/officeDocument/2006/relationships/image" Target="../media/image244.png"/><Relationship Id="rId11" Type="http://schemas.openxmlformats.org/officeDocument/2006/relationships/customXml" Target="../ink/ink237.xml"/><Relationship Id="rId10" Type="http://schemas.openxmlformats.org/officeDocument/2006/relationships/image" Target="../media/image243.png"/><Relationship Id="rId1" Type="http://schemas.openxmlformats.org/officeDocument/2006/relationships/customXml" Target="../ink/ink232.xml"/></Relationships>
</file>

<file path=ppt/slides/_rels/slide25.xml.rels><?xml version="1.0" encoding="UTF-8" standalone="yes"?>
<Relationships xmlns="http://schemas.openxmlformats.org/package/2006/relationships"><Relationship Id="rId9" Type="http://schemas.openxmlformats.org/officeDocument/2006/relationships/customXml" Target="../ink/ink255.xml"/><Relationship Id="rId8" Type="http://schemas.openxmlformats.org/officeDocument/2006/relationships/image" Target="../media/image263.png"/><Relationship Id="rId7" Type="http://schemas.openxmlformats.org/officeDocument/2006/relationships/customXml" Target="../ink/ink254.xml"/><Relationship Id="rId6" Type="http://schemas.openxmlformats.org/officeDocument/2006/relationships/image" Target="../media/image262.png"/><Relationship Id="rId5" Type="http://schemas.openxmlformats.org/officeDocument/2006/relationships/customXml" Target="../ink/ink253.xml"/><Relationship Id="rId4" Type="http://schemas.openxmlformats.org/officeDocument/2006/relationships/image" Target="../media/image261.png"/><Relationship Id="rId3" Type="http://schemas.openxmlformats.org/officeDocument/2006/relationships/customXml" Target="../ink/ink252.xml"/><Relationship Id="rId28" Type="http://schemas.openxmlformats.org/officeDocument/2006/relationships/notesSlide" Target="../notesSlides/notesSlide25.xml"/><Relationship Id="rId27" Type="http://schemas.openxmlformats.org/officeDocument/2006/relationships/slideLayout" Target="../slideLayouts/slideLayout4.xml"/><Relationship Id="rId26" Type="http://schemas.openxmlformats.org/officeDocument/2006/relationships/image" Target="../media/image272.png"/><Relationship Id="rId25" Type="http://schemas.openxmlformats.org/officeDocument/2006/relationships/customXml" Target="../ink/ink263.xml"/><Relationship Id="rId24" Type="http://schemas.openxmlformats.org/officeDocument/2006/relationships/image" Target="../media/image271.png"/><Relationship Id="rId23" Type="http://schemas.openxmlformats.org/officeDocument/2006/relationships/customXml" Target="../ink/ink262.xml"/><Relationship Id="rId22" Type="http://schemas.openxmlformats.org/officeDocument/2006/relationships/image" Target="../media/image270.png"/><Relationship Id="rId21" Type="http://schemas.openxmlformats.org/officeDocument/2006/relationships/customXml" Target="../ink/ink261.xml"/><Relationship Id="rId20" Type="http://schemas.openxmlformats.org/officeDocument/2006/relationships/image" Target="../media/image269.png"/><Relationship Id="rId2" Type="http://schemas.openxmlformats.org/officeDocument/2006/relationships/image" Target="../media/image260.png"/><Relationship Id="rId19" Type="http://schemas.openxmlformats.org/officeDocument/2006/relationships/customXml" Target="../ink/ink260.xml"/><Relationship Id="rId18" Type="http://schemas.openxmlformats.org/officeDocument/2006/relationships/image" Target="../media/image268.png"/><Relationship Id="rId17" Type="http://schemas.openxmlformats.org/officeDocument/2006/relationships/customXml" Target="../ink/ink259.xml"/><Relationship Id="rId16" Type="http://schemas.openxmlformats.org/officeDocument/2006/relationships/image" Target="../media/image267.png"/><Relationship Id="rId15" Type="http://schemas.openxmlformats.org/officeDocument/2006/relationships/customXml" Target="../ink/ink258.xml"/><Relationship Id="rId14" Type="http://schemas.openxmlformats.org/officeDocument/2006/relationships/image" Target="../media/image266.png"/><Relationship Id="rId13" Type="http://schemas.openxmlformats.org/officeDocument/2006/relationships/customXml" Target="../ink/ink257.xml"/><Relationship Id="rId12" Type="http://schemas.openxmlformats.org/officeDocument/2006/relationships/image" Target="../media/image265.png"/><Relationship Id="rId11" Type="http://schemas.openxmlformats.org/officeDocument/2006/relationships/customXml" Target="../ink/ink256.xml"/><Relationship Id="rId10" Type="http://schemas.openxmlformats.org/officeDocument/2006/relationships/image" Target="../media/image264.png"/><Relationship Id="rId1" Type="http://schemas.openxmlformats.org/officeDocument/2006/relationships/image" Target="../media/image259.png"/></Relationships>
</file>

<file path=ppt/slides/_rels/slide26.xml.rels><?xml version="1.0" encoding="UTF-8" standalone="yes"?>
<Relationships xmlns="http://schemas.openxmlformats.org/package/2006/relationships"><Relationship Id="rId99" Type="http://schemas.openxmlformats.org/officeDocument/2006/relationships/customXml" Target="../ink/ink313.xml"/><Relationship Id="rId98" Type="http://schemas.openxmlformats.org/officeDocument/2006/relationships/image" Target="../media/image321.png"/><Relationship Id="rId97" Type="http://schemas.openxmlformats.org/officeDocument/2006/relationships/customXml" Target="../ink/ink312.xml"/><Relationship Id="rId96" Type="http://schemas.openxmlformats.org/officeDocument/2006/relationships/image" Target="../media/image320.png"/><Relationship Id="rId95" Type="http://schemas.openxmlformats.org/officeDocument/2006/relationships/customXml" Target="../ink/ink311.xml"/><Relationship Id="rId94" Type="http://schemas.openxmlformats.org/officeDocument/2006/relationships/image" Target="../media/image319.png"/><Relationship Id="rId93" Type="http://schemas.openxmlformats.org/officeDocument/2006/relationships/customXml" Target="../ink/ink310.xml"/><Relationship Id="rId92" Type="http://schemas.openxmlformats.org/officeDocument/2006/relationships/image" Target="../media/image318.png"/><Relationship Id="rId91" Type="http://schemas.openxmlformats.org/officeDocument/2006/relationships/customXml" Target="../ink/ink309.xml"/><Relationship Id="rId90" Type="http://schemas.openxmlformats.org/officeDocument/2006/relationships/image" Target="../media/image317.png"/><Relationship Id="rId9" Type="http://schemas.openxmlformats.org/officeDocument/2006/relationships/customXml" Target="../ink/ink268.xml"/><Relationship Id="rId89" Type="http://schemas.openxmlformats.org/officeDocument/2006/relationships/customXml" Target="../ink/ink308.xml"/><Relationship Id="rId88" Type="http://schemas.openxmlformats.org/officeDocument/2006/relationships/image" Target="../media/image316.png"/><Relationship Id="rId87" Type="http://schemas.openxmlformats.org/officeDocument/2006/relationships/customXml" Target="../ink/ink307.xml"/><Relationship Id="rId86" Type="http://schemas.openxmlformats.org/officeDocument/2006/relationships/image" Target="../media/image315.png"/><Relationship Id="rId85" Type="http://schemas.openxmlformats.org/officeDocument/2006/relationships/customXml" Target="../ink/ink306.xml"/><Relationship Id="rId84" Type="http://schemas.openxmlformats.org/officeDocument/2006/relationships/image" Target="../media/image314.png"/><Relationship Id="rId83" Type="http://schemas.openxmlformats.org/officeDocument/2006/relationships/customXml" Target="../ink/ink305.xml"/><Relationship Id="rId82" Type="http://schemas.openxmlformats.org/officeDocument/2006/relationships/image" Target="../media/image313.png"/><Relationship Id="rId81" Type="http://schemas.openxmlformats.org/officeDocument/2006/relationships/customXml" Target="../ink/ink304.xml"/><Relationship Id="rId80" Type="http://schemas.openxmlformats.org/officeDocument/2006/relationships/image" Target="../media/image312.png"/><Relationship Id="rId8" Type="http://schemas.openxmlformats.org/officeDocument/2006/relationships/image" Target="../media/image276.png"/><Relationship Id="rId79" Type="http://schemas.openxmlformats.org/officeDocument/2006/relationships/customXml" Target="../ink/ink303.xml"/><Relationship Id="rId78" Type="http://schemas.openxmlformats.org/officeDocument/2006/relationships/image" Target="../media/image311.png"/><Relationship Id="rId77" Type="http://schemas.openxmlformats.org/officeDocument/2006/relationships/customXml" Target="../ink/ink302.xml"/><Relationship Id="rId76" Type="http://schemas.openxmlformats.org/officeDocument/2006/relationships/image" Target="../media/image310.png"/><Relationship Id="rId75" Type="http://schemas.openxmlformats.org/officeDocument/2006/relationships/customXml" Target="../ink/ink301.xml"/><Relationship Id="rId74" Type="http://schemas.openxmlformats.org/officeDocument/2006/relationships/image" Target="../media/image309.png"/><Relationship Id="rId73" Type="http://schemas.openxmlformats.org/officeDocument/2006/relationships/customXml" Target="../ink/ink300.xml"/><Relationship Id="rId72" Type="http://schemas.openxmlformats.org/officeDocument/2006/relationships/image" Target="../media/image308.png"/><Relationship Id="rId71" Type="http://schemas.openxmlformats.org/officeDocument/2006/relationships/customXml" Target="../ink/ink299.xml"/><Relationship Id="rId70" Type="http://schemas.openxmlformats.org/officeDocument/2006/relationships/image" Target="../media/image307.png"/><Relationship Id="rId7" Type="http://schemas.openxmlformats.org/officeDocument/2006/relationships/customXml" Target="../ink/ink267.xml"/><Relationship Id="rId69" Type="http://schemas.openxmlformats.org/officeDocument/2006/relationships/customXml" Target="../ink/ink298.xml"/><Relationship Id="rId68" Type="http://schemas.openxmlformats.org/officeDocument/2006/relationships/image" Target="../media/image306.png"/><Relationship Id="rId67" Type="http://schemas.openxmlformats.org/officeDocument/2006/relationships/customXml" Target="../ink/ink297.xml"/><Relationship Id="rId66" Type="http://schemas.openxmlformats.org/officeDocument/2006/relationships/image" Target="../media/image305.png"/><Relationship Id="rId65" Type="http://schemas.openxmlformats.org/officeDocument/2006/relationships/customXml" Target="../ink/ink296.xml"/><Relationship Id="rId64" Type="http://schemas.openxmlformats.org/officeDocument/2006/relationships/image" Target="../media/image304.png"/><Relationship Id="rId63" Type="http://schemas.openxmlformats.org/officeDocument/2006/relationships/customXml" Target="../ink/ink295.xml"/><Relationship Id="rId62" Type="http://schemas.openxmlformats.org/officeDocument/2006/relationships/image" Target="../media/image303.png"/><Relationship Id="rId61" Type="http://schemas.openxmlformats.org/officeDocument/2006/relationships/customXml" Target="../ink/ink294.xml"/><Relationship Id="rId60" Type="http://schemas.openxmlformats.org/officeDocument/2006/relationships/image" Target="../media/image302.png"/><Relationship Id="rId6" Type="http://schemas.openxmlformats.org/officeDocument/2006/relationships/image" Target="../media/image275.png"/><Relationship Id="rId59" Type="http://schemas.openxmlformats.org/officeDocument/2006/relationships/customXml" Target="../ink/ink293.xml"/><Relationship Id="rId58" Type="http://schemas.openxmlformats.org/officeDocument/2006/relationships/image" Target="../media/image301.png"/><Relationship Id="rId57" Type="http://schemas.openxmlformats.org/officeDocument/2006/relationships/customXml" Target="../ink/ink292.xml"/><Relationship Id="rId56" Type="http://schemas.openxmlformats.org/officeDocument/2006/relationships/image" Target="../media/image300.png"/><Relationship Id="rId55" Type="http://schemas.openxmlformats.org/officeDocument/2006/relationships/customXml" Target="../ink/ink291.xml"/><Relationship Id="rId54" Type="http://schemas.openxmlformats.org/officeDocument/2006/relationships/image" Target="../media/image299.png"/><Relationship Id="rId53" Type="http://schemas.openxmlformats.org/officeDocument/2006/relationships/customXml" Target="../ink/ink290.xml"/><Relationship Id="rId52" Type="http://schemas.openxmlformats.org/officeDocument/2006/relationships/image" Target="../media/image298.png"/><Relationship Id="rId51" Type="http://schemas.openxmlformats.org/officeDocument/2006/relationships/customXml" Target="../ink/ink289.xml"/><Relationship Id="rId50" Type="http://schemas.openxmlformats.org/officeDocument/2006/relationships/image" Target="../media/image297.png"/><Relationship Id="rId5" Type="http://schemas.openxmlformats.org/officeDocument/2006/relationships/customXml" Target="../ink/ink266.xml"/><Relationship Id="rId49" Type="http://schemas.openxmlformats.org/officeDocument/2006/relationships/customXml" Target="../ink/ink288.xml"/><Relationship Id="rId48" Type="http://schemas.openxmlformats.org/officeDocument/2006/relationships/image" Target="../media/image296.png"/><Relationship Id="rId47" Type="http://schemas.openxmlformats.org/officeDocument/2006/relationships/customXml" Target="../ink/ink287.xml"/><Relationship Id="rId46" Type="http://schemas.openxmlformats.org/officeDocument/2006/relationships/image" Target="../media/image295.png"/><Relationship Id="rId45" Type="http://schemas.openxmlformats.org/officeDocument/2006/relationships/customXml" Target="../ink/ink286.xml"/><Relationship Id="rId44" Type="http://schemas.openxmlformats.org/officeDocument/2006/relationships/image" Target="../media/image294.png"/><Relationship Id="rId43" Type="http://schemas.openxmlformats.org/officeDocument/2006/relationships/customXml" Target="../ink/ink285.xml"/><Relationship Id="rId42" Type="http://schemas.openxmlformats.org/officeDocument/2006/relationships/image" Target="../media/image293.png"/><Relationship Id="rId41" Type="http://schemas.openxmlformats.org/officeDocument/2006/relationships/customXml" Target="../ink/ink284.xml"/><Relationship Id="rId40" Type="http://schemas.openxmlformats.org/officeDocument/2006/relationships/image" Target="../media/image292.png"/><Relationship Id="rId4" Type="http://schemas.openxmlformats.org/officeDocument/2006/relationships/image" Target="../media/image274.png"/><Relationship Id="rId39" Type="http://schemas.openxmlformats.org/officeDocument/2006/relationships/customXml" Target="../ink/ink283.xml"/><Relationship Id="rId38" Type="http://schemas.openxmlformats.org/officeDocument/2006/relationships/image" Target="../media/image291.png"/><Relationship Id="rId37" Type="http://schemas.openxmlformats.org/officeDocument/2006/relationships/customXml" Target="../ink/ink282.xml"/><Relationship Id="rId36" Type="http://schemas.openxmlformats.org/officeDocument/2006/relationships/image" Target="../media/image290.png"/><Relationship Id="rId35" Type="http://schemas.openxmlformats.org/officeDocument/2006/relationships/customXml" Target="../ink/ink281.xml"/><Relationship Id="rId34" Type="http://schemas.openxmlformats.org/officeDocument/2006/relationships/image" Target="../media/image289.png"/><Relationship Id="rId33" Type="http://schemas.openxmlformats.org/officeDocument/2006/relationships/customXml" Target="../ink/ink280.xml"/><Relationship Id="rId32" Type="http://schemas.openxmlformats.org/officeDocument/2006/relationships/image" Target="../media/image288.png"/><Relationship Id="rId31" Type="http://schemas.openxmlformats.org/officeDocument/2006/relationships/customXml" Target="../ink/ink279.xml"/><Relationship Id="rId30" Type="http://schemas.openxmlformats.org/officeDocument/2006/relationships/image" Target="../media/image287.png"/><Relationship Id="rId3" Type="http://schemas.openxmlformats.org/officeDocument/2006/relationships/customXml" Target="../ink/ink265.xml"/><Relationship Id="rId29" Type="http://schemas.openxmlformats.org/officeDocument/2006/relationships/customXml" Target="../ink/ink278.xml"/><Relationship Id="rId28" Type="http://schemas.openxmlformats.org/officeDocument/2006/relationships/image" Target="../media/image286.png"/><Relationship Id="rId27" Type="http://schemas.openxmlformats.org/officeDocument/2006/relationships/customXml" Target="../ink/ink277.xml"/><Relationship Id="rId26" Type="http://schemas.openxmlformats.org/officeDocument/2006/relationships/image" Target="../media/image285.png"/><Relationship Id="rId25" Type="http://schemas.openxmlformats.org/officeDocument/2006/relationships/customXml" Target="../ink/ink276.xml"/><Relationship Id="rId24" Type="http://schemas.openxmlformats.org/officeDocument/2006/relationships/image" Target="../media/image284.png"/><Relationship Id="rId23" Type="http://schemas.openxmlformats.org/officeDocument/2006/relationships/customXml" Target="../ink/ink275.xml"/><Relationship Id="rId22" Type="http://schemas.openxmlformats.org/officeDocument/2006/relationships/image" Target="../media/image283.png"/><Relationship Id="rId21" Type="http://schemas.openxmlformats.org/officeDocument/2006/relationships/customXml" Target="../ink/ink274.xml"/><Relationship Id="rId20" Type="http://schemas.openxmlformats.org/officeDocument/2006/relationships/image" Target="../media/image282.png"/><Relationship Id="rId2" Type="http://schemas.openxmlformats.org/officeDocument/2006/relationships/image" Target="../media/image273.png"/><Relationship Id="rId19" Type="http://schemas.openxmlformats.org/officeDocument/2006/relationships/customXml" Target="../ink/ink273.xml"/><Relationship Id="rId18" Type="http://schemas.openxmlformats.org/officeDocument/2006/relationships/image" Target="../media/image281.png"/><Relationship Id="rId17" Type="http://schemas.openxmlformats.org/officeDocument/2006/relationships/customXml" Target="../ink/ink272.xml"/><Relationship Id="rId16" Type="http://schemas.openxmlformats.org/officeDocument/2006/relationships/image" Target="../media/image280.png"/><Relationship Id="rId15" Type="http://schemas.openxmlformats.org/officeDocument/2006/relationships/customXml" Target="../ink/ink271.xml"/><Relationship Id="rId14" Type="http://schemas.openxmlformats.org/officeDocument/2006/relationships/image" Target="../media/image279.png"/><Relationship Id="rId13" Type="http://schemas.openxmlformats.org/officeDocument/2006/relationships/customXml" Target="../ink/ink270.xml"/><Relationship Id="rId12" Type="http://schemas.openxmlformats.org/officeDocument/2006/relationships/image" Target="../media/image278.png"/><Relationship Id="rId11" Type="http://schemas.openxmlformats.org/officeDocument/2006/relationships/customXml" Target="../ink/ink269.xml"/><Relationship Id="rId106" Type="http://schemas.openxmlformats.org/officeDocument/2006/relationships/notesSlide" Target="../notesSlides/notesSlide26.xml"/><Relationship Id="rId105" Type="http://schemas.openxmlformats.org/officeDocument/2006/relationships/slideLayout" Target="../slideLayouts/slideLayout4.xml"/><Relationship Id="rId104" Type="http://schemas.openxmlformats.org/officeDocument/2006/relationships/image" Target="../media/image324.png"/><Relationship Id="rId103" Type="http://schemas.openxmlformats.org/officeDocument/2006/relationships/customXml" Target="../ink/ink315.xml"/><Relationship Id="rId102" Type="http://schemas.openxmlformats.org/officeDocument/2006/relationships/image" Target="../media/image323.png"/><Relationship Id="rId101" Type="http://schemas.openxmlformats.org/officeDocument/2006/relationships/customXml" Target="../ink/ink314.xml"/><Relationship Id="rId100" Type="http://schemas.openxmlformats.org/officeDocument/2006/relationships/image" Target="../media/image322.png"/><Relationship Id="rId10" Type="http://schemas.openxmlformats.org/officeDocument/2006/relationships/image" Target="../media/image277.png"/><Relationship Id="rId1" Type="http://schemas.openxmlformats.org/officeDocument/2006/relationships/customXml" Target="../ink/ink264.xml"/></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slideLayout" Target="../slideLayouts/slideLayout4.xml"/><Relationship Id="rId5" Type="http://schemas.openxmlformats.org/officeDocument/2006/relationships/image" Target="../media/image327.png"/><Relationship Id="rId4" Type="http://schemas.openxmlformats.org/officeDocument/2006/relationships/customXml" Target="../ink/ink317.xml"/><Relationship Id="rId3" Type="http://schemas.openxmlformats.org/officeDocument/2006/relationships/image" Target="../media/image326.png"/><Relationship Id="rId2" Type="http://schemas.openxmlformats.org/officeDocument/2006/relationships/customXml" Target="../ink/ink316.xml"/><Relationship Id="rId1" Type="http://schemas.openxmlformats.org/officeDocument/2006/relationships/image" Target="../media/image325.emf"/></Relationships>
</file>

<file path=ppt/slides/_rels/slide28.xml.rels><?xml version="1.0" encoding="UTF-8" standalone="yes"?>
<Relationships xmlns="http://schemas.openxmlformats.org/package/2006/relationships"><Relationship Id="rId9" Type="http://schemas.openxmlformats.org/officeDocument/2006/relationships/image" Target="../media/image331.png"/><Relationship Id="rId8" Type="http://schemas.openxmlformats.org/officeDocument/2006/relationships/customXml" Target="../ink/ink321.xml"/><Relationship Id="rId7" Type="http://schemas.openxmlformats.org/officeDocument/2006/relationships/image" Target="../media/image330.png"/><Relationship Id="rId6" Type="http://schemas.openxmlformats.org/officeDocument/2006/relationships/customXml" Target="../ink/ink320.xml"/><Relationship Id="rId5" Type="http://schemas.openxmlformats.org/officeDocument/2006/relationships/image" Target="../media/image329.png"/><Relationship Id="rId4" Type="http://schemas.openxmlformats.org/officeDocument/2006/relationships/customXml" Target="../ink/ink319.xml"/><Relationship Id="rId3" Type="http://schemas.openxmlformats.org/officeDocument/2006/relationships/image" Target="../media/image328.png"/><Relationship Id="rId2" Type="http://schemas.openxmlformats.org/officeDocument/2006/relationships/customXml" Target="../ink/ink318.xml"/><Relationship Id="rId13" Type="http://schemas.openxmlformats.org/officeDocument/2006/relationships/notesSlide" Target="../notesSlides/notesSlide28.xml"/><Relationship Id="rId12" Type="http://schemas.openxmlformats.org/officeDocument/2006/relationships/slideLayout" Target="../slideLayouts/slideLayout4.xml"/><Relationship Id="rId11" Type="http://schemas.openxmlformats.org/officeDocument/2006/relationships/image" Target="../media/image332.png"/><Relationship Id="rId10" Type="http://schemas.openxmlformats.org/officeDocument/2006/relationships/customXml" Target="../ink/ink322.xml"/><Relationship Id="rId1" Type="http://schemas.openxmlformats.org/officeDocument/2006/relationships/image" Target="../media/image174.png"/></Relationships>
</file>

<file path=ppt/slides/_rels/slide29.xml.rels><?xml version="1.0" encoding="UTF-8" standalone="yes"?>
<Relationships xmlns="http://schemas.openxmlformats.org/package/2006/relationships"><Relationship Id="rId9" Type="http://schemas.openxmlformats.org/officeDocument/2006/relationships/notesSlide" Target="../notesSlides/notesSlide29.xml"/><Relationship Id="rId8" Type="http://schemas.openxmlformats.org/officeDocument/2006/relationships/slideLayout" Target="../slideLayouts/slideLayout4.xml"/><Relationship Id="rId7" Type="http://schemas.openxmlformats.org/officeDocument/2006/relationships/image" Target="../media/image335.png"/><Relationship Id="rId6" Type="http://schemas.openxmlformats.org/officeDocument/2006/relationships/customXml" Target="../ink/ink325.xml"/><Relationship Id="rId5" Type="http://schemas.openxmlformats.org/officeDocument/2006/relationships/image" Target="../media/image334.png"/><Relationship Id="rId4" Type="http://schemas.openxmlformats.org/officeDocument/2006/relationships/customXml" Target="../ink/ink324.xml"/><Relationship Id="rId3" Type="http://schemas.openxmlformats.org/officeDocument/2006/relationships/image" Target="../media/image333.png"/><Relationship Id="rId2" Type="http://schemas.openxmlformats.org/officeDocument/2006/relationships/customXml" Target="../ink/ink323.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9" Type="http://schemas.openxmlformats.org/officeDocument/2006/relationships/customXml" Target="../ink/ink330.xml"/><Relationship Id="rId8" Type="http://schemas.openxmlformats.org/officeDocument/2006/relationships/image" Target="../media/image339.png"/><Relationship Id="rId7" Type="http://schemas.openxmlformats.org/officeDocument/2006/relationships/customXml" Target="../ink/ink329.xml"/><Relationship Id="rId6" Type="http://schemas.openxmlformats.org/officeDocument/2006/relationships/image" Target="../media/image338.png"/><Relationship Id="rId5" Type="http://schemas.openxmlformats.org/officeDocument/2006/relationships/customXml" Target="../ink/ink328.xml"/><Relationship Id="rId4" Type="http://schemas.openxmlformats.org/officeDocument/2006/relationships/image" Target="../media/image337.png"/><Relationship Id="rId3" Type="http://schemas.openxmlformats.org/officeDocument/2006/relationships/customXml" Target="../ink/ink327.xml"/><Relationship Id="rId20" Type="http://schemas.openxmlformats.org/officeDocument/2006/relationships/notesSlide" Target="../notesSlides/notesSlide30.xml"/><Relationship Id="rId2" Type="http://schemas.openxmlformats.org/officeDocument/2006/relationships/image" Target="../media/image336.png"/><Relationship Id="rId19" Type="http://schemas.openxmlformats.org/officeDocument/2006/relationships/slideLayout" Target="../slideLayouts/slideLayout12.xml"/><Relationship Id="rId18" Type="http://schemas.openxmlformats.org/officeDocument/2006/relationships/image" Target="../media/image344.png"/><Relationship Id="rId17" Type="http://schemas.openxmlformats.org/officeDocument/2006/relationships/customXml" Target="../ink/ink334.xml"/><Relationship Id="rId16" Type="http://schemas.openxmlformats.org/officeDocument/2006/relationships/image" Target="../media/image343.png"/><Relationship Id="rId15" Type="http://schemas.openxmlformats.org/officeDocument/2006/relationships/customXml" Target="../ink/ink333.xml"/><Relationship Id="rId14" Type="http://schemas.openxmlformats.org/officeDocument/2006/relationships/image" Target="../media/image342.png"/><Relationship Id="rId13" Type="http://schemas.openxmlformats.org/officeDocument/2006/relationships/customXml" Target="../ink/ink332.xml"/><Relationship Id="rId12" Type="http://schemas.openxmlformats.org/officeDocument/2006/relationships/image" Target="../media/image341.png"/><Relationship Id="rId11" Type="http://schemas.openxmlformats.org/officeDocument/2006/relationships/customXml" Target="../ink/ink331.xml"/><Relationship Id="rId10" Type="http://schemas.openxmlformats.org/officeDocument/2006/relationships/image" Target="../media/image340.png"/><Relationship Id="rId1" Type="http://schemas.openxmlformats.org/officeDocument/2006/relationships/customXml" Target="../ink/ink326.xml"/></Relationships>
</file>

<file path=ppt/slides/_rels/slide31.xml.rels><?xml version="1.0" encoding="UTF-8" standalone="yes"?>
<Relationships xmlns="http://schemas.openxmlformats.org/package/2006/relationships"><Relationship Id="rId9" Type="http://schemas.openxmlformats.org/officeDocument/2006/relationships/image" Target="../media/image349.png"/><Relationship Id="rId8" Type="http://schemas.openxmlformats.org/officeDocument/2006/relationships/customXml" Target="../ink/ink337.xml"/><Relationship Id="rId7" Type="http://schemas.openxmlformats.org/officeDocument/2006/relationships/image" Target="../media/image348.png"/><Relationship Id="rId6" Type="http://schemas.openxmlformats.org/officeDocument/2006/relationships/customXml" Target="../ink/ink336.xml"/><Relationship Id="rId5" Type="http://schemas.openxmlformats.org/officeDocument/2006/relationships/image" Target="../media/image347.png"/><Relationship Id="rId4" Type="http://schemas.openxmlformats.org/officeDocument/2006/relationships/customXml" Target="../ink/ink335.xml"/><Relationship Id="rId3" Type="http://schemas.openxmlformats.org/officeDocument/2006/relationships/image" Target="../media/image3.png"/><Relationship Id="rId2" Type="http://schemas.openxmlformats.org/officeDocument/2006/relationships/image" Target="../media/image346.png"/><Relationship Id="rId15" Type="http://schemas.openxmlformats.org/officeDocument/2006/relationships/notesSlide" Target="../notesSlides/notesSlide31.xml"/><Relationship Id="rId14" Type="http://schemas.openxmlformats.org/officeDocument/2006/relationships/slideLayout" Target="../slideLayouts/slideLayout4.xml"/><Relationship Id="rId13" Type="http://schemas.openxmlformats.org/officeDocument/2006/relationships/image" Target="../media/image351.png"/><Relationship Id="rId12" Type="http://schemas.openxmlformats.org/officeDocument/2006/relationships/customXml" Target="../ink/ink339.xml"/><Relationship Id="rId11" Type="http://schemas.openxmlformats.org/officeDocument/2006/relationships/image" Target="../media/image350.png"/><Relationship Id="rId10" Type="http://schemas.openxmlformats.org/officeDocument/2006/relationships/customXml" Target="../ink/ink338.xml"/><Relationship Id="rId1" Type="http://schemas.openxmlformats.org/officeDocument/2006/relationships/image" Target="../media/image345.png"/></Relationships>
</file>

<file path=ppt/slides/_rels/slide32.xml.rels><?xml version="1.0" encoding="UTF-8" standalone="yes"?>
<Relationships xmlns="http://schemas.openxmlformats.org/package/2006/relationships"><Relationship Id="rId9" Type="http://schemas.openxmlformats.org/officeDocument/2006/relationships/customXml" Target="../ink/ink343.xml"/><Relationship Id="rId8" Type="http://schemas.openxmlformats.org/officeDocument/2006/relationships/image" Target="../media/image355.png"/><Relationship Id="rId7" Type="http://schemas.openxmlformats.org/officeDocument/2006/relationships/customXml" Target="../ink/ink342.xml"/><Relationship Id="rId6" Type="http://schemas.openxmlformats.org/officeDocument/2006/relationships/image" Target="../media/image354.png"/><Relationship Id="rId5" Type="http://schemas.openxmlformats.org/officeDocument/2006/relationships/customXml" Target="../ink/ink341.xml"/><Relationship Id="rId4" Type="http://schemas.openxmlformats.org/officeDocument/2006/relationships/image" Target="../media/image353.png"/><Relationship Id="rId34" Type="http://schemas.openxmlformats.org/officeDocument/2006/relationships/notesSlide" Target="../notesSlides/notesSlide32.xml"/><Relationship Id="rId33" Type="http://schemas.openxmlformats.org/officeDocument/2006/relationships/slideLayout" Target="../slideLayouts/slideLayout4.xml"/><Relationship Id="rId32" Type="http://schemas.openxmlformats.org/officeDocument/2006/relationships/image" Target="../media/image367.png"/><Relationship Id="rId31" Type="http://schemas.openxmlformats.org/officeDocument/2006/relationships/customXml" Target="../ink/ink354.xml"/><Relationship Id="rId30" Type="http://schemas.openxmlformats.org/officeDocument/2006/relationships/image" Target="../media/image366.png"/><Relationship Id="rId3" Type="http://schemas.openxmlformats.org/officeDocument/2006/relationships/customXml" Target="../ink/ink340.xml"/><Relationship Id="rId29" Type="http://schemas.openxmlformats.org/officeDocument/2006/relationships/customXml" Target="../ink/ink353.xml"/><Relationship Id="rId28" Type="http://schemas.openxmlformats.org/officeDocument/2006/relationships/image" Target="../media/image365.png"/><Relationship Id="rId27" Type="http://schemas.openxmlformats.org/officeDocument/2006/relationships/customXml" Target="../ink/ink352.xml"/><Relationship Id="rId26" Type="http://schemas.openxmlformats.org/officeDocument/2006/relationships/image" Target="../media/image364.png"/><Relationship Id="rId25" Type="http://schemas.openxmlformats.org/officeDocument/2006/relationships/customXml" Target="../ink/ink351.xml"/><Relationship Id="rId24" Type="http://schemas.openxmlformats.org/officeDocument/2006/relationships/image" Target="../media/image363.png"/><Relationship Id="rId23" Type="http://schemas.openxmlformats.org/officeDocument/2006/relationships/customXml" Target="../ink/ink350.xml"/><Relationship Id="rId22" Type="http://schemas.openxmlformats.org/officeDocument/2006/relationships/image" Target="../media/image362.png"/><Relationship Id="rId21" Type="http://schemas.openxmlformats.org/officeDocument/2006/relationships/customXml" Target="../ink/ink349.xml"/><Relationship Id="rId20" Type="http://schemas.openxmlformats.org/officeDocument/2006/relationships/image" Target="../media/image361.png"/><Relationship Id="rId2" Type="http://schemas.openxmlformats.org/officeDocument/2006/relationships/image" Target="../media/image352.png"/><Relationship Id="rId19" Type="http://schemas.openxmlformats.org/officeDocument/2006/relationships/customXml" Target="../ink/ink348.xml"/><Relationship Id="rId18" Type="http://schemas.openxmlformats.org/officeDocument/2006/relationships/image" Target="../media/image360.png"/><Relationship Id="rId17" Type="http://schemas.openxmlformats.org/officeDocument/2006/relationships/customXml" Target="../ink/ink347.xml"/><Relationship Id="rId16" Type="http://schemas.openxmlformats.org/officeDocument/2006/relationships/image" Target="../media/image359.png"/><Relationship Id="rId15" Type="http://schemas.openxmlformats.org/officeDocument/2006/relationships/customXml" Target="../ink/ink346.xml"/><Relationship Id="rId14" Type="http://schemas.openxmlformats.org/officeDocument/2006/relationships/image" Target="../media/image358.png"/><Relationship Id="rId13" Type="http://schemas.openxmlformats.org/officeDocument/2006/relationships/customXml" Target="../ink/ink345.xml"/><Relationship Id="rId12" Type="http://schemas.openxmlformats.org/officeDocument/2006/relationships/image" Target="../media/image357.png"/><Relationship Id="rId11" Type="http://schemas.openxmlformats.org/officeDocument/2006/relationships/customXml" Target="../ink/ink344.xml"/><Relationship Id="rId10" Type="http://schemas.openxmlformats.org/officeDocument/2006/relationships/image" Target="../media/image356.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image" Target="../media/image368.jpeg"/></Relationships>
</file>

<file path=ppt/slides/_rels/slide34.xml.rels><?xml version="1.0" encoding="UTF-8" standalone="yes"?>
<Relationships xmlns="http://schemas.openxmlformats.org/package/2006/relationships"><Relationship Id="rId9" Type="http://schemas.openxmlformats.org/officeDocument/2006/relationships/image" Target="../media/image372.png"/><Relationship Id="rId8" Type="http://schemas.openxmlformats.org/officeDocument/2006/relationships/customXml" Target="../ink/ink358.xml"/><Relationship Id="rId7" Type="http://schemas.openxmlformats.org/officeDocument/2006/relationships/image" Target="../media/image371.png"/><Relationship Id="rId62" Type="http://schemas.openxmlformats.org/officeDocument/2006/relationships/notesSlide" Target="../notesSlides/notesSlide34.xml"/><Relationship Id="rId61" Type="http://schemas.openxmlformats.org/officeDocument/2006/relationships/slideLayout" Target="../slideLayouts/slideLayout4.xml"/><Relationship Id="rId60" Type="http://schemas.openxmlformats.org/officeDocument/2006/relationships/image" Target="../media/image397.png"/><Relationship Id="rId6" Type="http://schemas.openxmlformats.org/officeDocument/2006/relationships/customXml" Target="../ink/ink357.xml"/><Relationship Id="rId59" Type="http://schemas.openxmlformats.org/officeDocument/2006/relationships/customXml" Target="../ink/ink384.xml"/><Relationship Id="rId58" Type="http://schemas.openxmlformats.org/officeDocument/2006/relationships/image" Target="../media/image396.png"/><Relationship Id="rId57" Type="http://schemas.openxmlformats.org/officeDocument/2006/relationships/customXml" Target="../ink/ink383.xml"/><Relationship Id="rId56" Type="http://schemas.openxmlformats.org/officeDocument/2006/relationships/customXml" Target="../ink/ink382.xml"/><Relationship Id="rId55" Type="http://schemas.openxmlformats.org/officeDocument/2006/relationships/image" Target="../media/image395.png"/><Relationship Id="rId54" Type="http://schemas.openxmlformats.org/officeDocument/2006/relationships/customXml" Target="../ink/ink381.xml"/><Relationship Id="rId53" Type="http://schemas.openxmlformats.org/officeDocument/2006/relationships/image" Target="../media/image394.png"/><Relationship Id="rId52" Type="http://schemas.openxmlformats.org/officeDocument/2006/relationships/customXml" Target="../ink/ink380.xml"/><Relationship Id="rId51" Type="http://schemas.openxmlformats.org/officeDocument/2006/relationships/image" Target="../media/image393.png"/><Relationship Id="rId50" Type="http://schemas.openxmlformats.org/officeDocument/2006/relationships/customXml" Target="../ink/ink379.xml"/><Relationship Id="rId5" Type="http://schemas.openxmlformats.org/officeDocument/2006/relationships/image" Target="../media/image370.png"/><Relationship Id="rId49" Type="http://schemas.openxmlformats.org/officeDocument/2006/relationships/image" Target="../media/image392.png"/><Relationship Id="rId48" Type="http://schemas.openxmlformats.org/officeDocument/2006/relationships/customXml" Target="../ink/ink378.xml"/><Relationship Id="rId47" Type="http://schemas.openxmlformats.org/officeDocument/2006/relationships/image" Target="../media/image391.png"/><Relationship Id="rId46" Type="http://schemas.openxmlformats.org/officeDocument/2006/relationships/customXml" Target="../ink/ink377.xml"/><Relationship Id="rId45" Type="http://schemas.openxmlformats.org/officeDocument/2006/relationships/image" Target="../media/image390.png"/><Relationship Id="rId44" Type="http://schemas.openxmlformats.org/officeDocument/2006/relationships/customXml" Target="../ink/ink376.xml"/><Relationship Id="rId43" Type="http://schemas.openxmlformats.org/officeDocument/2006/relationships/image" Target="../media/image389.png"/><Relationship Id="rId42" Type="http://schemas.openxmlformats.org/officeDocument/2006/relationships/customXml" Target="../ink/ink375.xml"/><Relationship Id="rId41" Type="http://schemas.openxmlformats.org/officeDocument/2006/relationships/image" Target="../media/image388.png"/><Relationship Id="rId40" Type="http://schemas.openxmlformats.org/officeDocument/2006/relationships/customXml" Target="../ink/ink374.xml"/><Relationship Id="rId4" Type="http://schemas.openxmlformats.org/officeDocument/2006/relationships/customXml" Target="../ink/ink356.xml"/><Relationship Id="rId39" Type="http://schemas.openxmlformats.org/officeDocument/2006/relationships/image" Target="../media/image387.png"/><Relationship Id="rId38" Type="http://schemas.openxmlformats.org/officeDocument/2006/relationships/customXml" Target="../ink/ink373.xml"/><Relationship Id="rId37" Type="http://schemas.openxmlformats.org/officeDocument/2006/relationships/image" Target="../media/image386.png"/><Relationship Id="rId36" Type="http://schemas.openxmlformats.org/officeDocument/2006/relationships/customXml" Target="../ink/ink372.xml"/><Relationship Id="rId35" Type="http://schemas.openxmlformats.org/officeDocument/2006/relationships/image" Target="../media/image385.png"/><Relationship Id="rId34" Type="http://schemas.openxmlformats.org/officeDocument/2006/relationships/customXml" Target="../ink/ink371.xml"/><Relationship Id="rId33" Type="http://schemas.openxmlformats.org/officeDocument/2006/relationships/image" Target="../media/image384.png"/><Relationship Id="rId32" Type="http://schemas.openxmlformats.org/officeDocument/2006/relationships/customXml" Target="../ink/ink370.xml"/><Relationship Id="rId31" Type="http://schemas.openxmlformats.org/officeDocument/2006/relationships/image" Target="../media/image383.png"/><Relationship Id="rId30" Type="http://schemas.openxmlformats.org/officeDocument/2006/relationships/customXml" Target="../ink/ink369.xml"/><Relationship Id="rId3" Type="http://schemas.openxmlformats.org/officeDocument/2006/relationships/image" Target="../media/image369.png"/><Relationship Id="rId29" Type="http://schemas.openxmlformats.org/officeDocument/2006/relationships/image" Target="../media/image382.png"/><Relationship Id="rId28" Type="http://schemas.openxmlformats.org/officeDocument/2006/relationships/customXml" Target="../ink/ink368.xml"/><Relationship Id="rId27" Type="http://schemas.openxmlformats.org/officeDocument/2006/relationships/image" Target="../media/image381.png"/><Relationship Id="rId26" Type="http://schemas.openxmlformats.org/officeDocument/2006/relationships/customXml" Target="../ink/ink367.xml"/><Relationship Id="rId25" Type="http://schemas.openxmlformats.org/officeDocument/2006/relationships/image" Target="../media/image380.png"/><Relationship Id="rId24" Type="http://schemas.openxmlformats.org/officeDocument/2006/relationships/customXml" Target="../ink/ink366.xml"/><Relationship Id="rId23" Type="http://schemas.openxmlformats.org/officeDocument/2006/relationships/image" Target="../media/image379.png"/><Relationship Id="rId22" Type="http://schemas.openxmlformats.org/officeDocument/2006/relationships/customXml" Target="../ink/ink365.xml"/><Relationship Id="rId21" Type="http://schemas.openxmlformats.org/officeDocument/2006/relationships/image" Target="../media/image378.png"/><Relationship Id="rId20" Type="http://schemas.openxmlformats.org/officeDocument/2006/relationships/customXml" Target="../ink/ink364.xml"/><Relationship Id="rId2" Type="http://schemas.openxmlformats.org/officeDocument/2006/relationships/customXml" Target="../ink/ink355.xml"/><Relationship Id="rId19" Type="http://schemas.openxmlformats.org/officeDocument/2006/relationships/image" Target="../media/image377.png"/><Relationship Id="rId18" Type="http://schemas.openxmlformats.org/officeDocument/2006/relationships/customXml" Target="../ink/ink363.xml"/><Relationship Id="rId17" Type="http://schemas.openxmlformats.org/officeDocument/2006/relationships/image" Target="../media/image376.png"/><Relationship Id="rId16" Type="http://schemas.openxmlformats.org/officeDocument/2006/relationships/customXml" Target="../ink/ink362.xml"/><Relationship Id="rId15" Type="http://schemas.openxmlformats.org/officeDocument/2006/relationships/image" Target="../media/image375.png"/><Relationship Id="rId14" Type="http://schemas.openxmlformats.org/officeDocument/2006/relationships/customXml" Target="../ink/ink361.xml"/><Relationship Id="rId13" Type="http://schemas.openxmlformats.org/officeDocument/2006/relationships/image" Target="../media/image374.png"/><Relationship Id="rId12" Type="http://schemas.openxmlformats.org/officeDocument/2006/relationships/customXml" Target="../ink/ink360.xml"/><Relationship Id="rId11" Type="http://schemas.openxmlformats.org/officeDocument/2006/relationships/image" Target="../media/image373.png"/><Relationship Id="rId10" Type="http://schemas.openxmlformats.org/officeDocument/2006/relationships/customXml" Target="../ink/ink359.xml"/><Relationship Id="rId1" Type="http://schemas.openxmlformats.org/officeDocument/2006/relationships/image" Target="../media/image3.png"/></Relationships>
</file>

<file path=ppt/slides/_rels/slide35.xml.rels><?xml version="1.0" encoding="UTF-8" standalone="yes"?>
<Relationships xmlns="http://schemas.openxmlformats.org/package/2006/relationships"><Relationship Id="rId9" Type="http://schemas.openxmlformats.org/officeDocument/2006/relationships/customXml" Target="../ink/ink389.xml"/><Relationship Id="rId8" Type="http://schemas.openxmlformats.org/officeDocument/2006/relationships/image" Target="../media/image401.png"/><Relationship Id="rId7" Type="http://schemas.openxmlformats.org/officeDocument/2006/relationships/customXml" Target="../ink/ink388.xml"/><Relationship Id="rId6" Type="http://schemas.openxmlformats.org/officeDocument/2006/relationships/image" Target="../media/image400.png"/><Relationship Id="rId5" Type="http://schemas.openxmlformats.org/officeDocument/2006/relationships/customXml" Target="../ink/ink387.xml"/><Relationship Id="rId4" Type="http://schemas.openxmlformats.org/officeDocument/2006/relationships/image" Target="../media/image399.png"/><Relationship Id="rId3" Type="http://schemas.openxmlformats.org/officeDocument/2006/relationships/customXml" Target="../ink/ink386.xml"/><Relationship Id="rId2" Type="http://schemas.openxmlformats.org/officeDocument/2006/relationships/image" Target="../media/image398.png"/><Relationship Id="rId18" Type="http://schemas.openxmlformats.org/officeDocument/2006/relationships/notesSlide" Target="../notesSlides/notesSlide35.xml"/><Relationship Id="rId17" Type="http://schemas.openxmlformats.org/officeDocument/2006/relationships/slideLayout" Target="../slideLayouts/slideLayout4.xml"/><Relationship Id="rId16" Type="http://schemas.openxmlformats.org/officeDocument/2006/relationships/image" Target="../media/image405.png"/><Relationship Id="rId15" Type="http://schemas.openxmlformats.org/officeDocument/2006/relationships/customXml" Target="../ink/ink392.xml"/><Relationship Id="rId14" Type="http://schemas.openxmlformats.org/officeDocument/2006/relationships/image" Target="../media/image404.png"/><Relationship Id="rId13" Type="http://schemas.openxmlformats.org/officeDocument/2006/relationships/customXml" Target="../ink/ink391.xml"/><Relationship Id="rId12" Type="http://schemas.openxmlformats.org/officeDocument/2006/relationships/image" Target="../media/image403.png"/><Relationship Id="rId11" Type="http://schemas.openxmlformats.org/officeDocument/2006/relationships/customXml" Target="../ink/ink390.xml"/><Relationship Id="rId10" Type="http://schemas.openxmlformats.org/officeDocument/2006/relationships/image" Target="../media/image402.png"/><Relationship Id="rId1" Type="http://schemas.openxmlformats.org/officeDocument/2006/relationships/customXml" Target="../ink/ink385.xml"/></Relationships>
</file>

<file path=ppt/slides/_rels/slide36.xml.rels><?xml version="1.0" encoding="UTF-8" standalone="yes"?>
<Relationships xmlns="http://schemas.openxmlformats.org/package/2006/relationships"><Relationship Id="rId9" Type="http://schemas.openxmlformats.org/officeDocument/2006/relationships/customXml" Target="../ink/ink396.xml"/><Relationship Id="rId8" Type="http://schemas.openxmlformats.org/officeDocument/2006/relationships/image" Target="../media/image410.png"/><Relationship Id="rId7" Type="http://schemas.openxmlformats.org/officeDocument/2006/relationships/customXml" Target="../ink/ink395.xml"/><Relationship Id="rId6" Type="http://schemas.openxmlformats.org/officeDocument/2006/relationships/image" Target="../media/image409.png"/><Relationship Id="rId5" Type="http://schemas.openxmlformats.org/officeDocument/2006/relationships/customXml" Target="../ink/ink394.xml"/><Relationship Id="rId4" Type="http://schemas.openxmlformats.org/officeDocument/2006/relationships/image" Target="../media/image408.png"/><Relationship Id="rId36" Type="http://schemas.openxmlformats.org/officeDocument/2006/relationships/notesSlide" Target="../notesSlides/notesSlide36.xml"/><Relationship Id="rId35" Type="http://schemas.openxmlformats.org/officeDocument/2006/relationships/slideLayout" Target="../slideLayouts/slideLayout4.xml"/><Relationship Id="rId34" Type="http://schemas.openxmlformats.org/officeDocument/2006/relationships/image" Target="../media/image423.png"/><Relationship Id="rId33" Type="http://schemas.openxmlformats.org/officeDocument/2006/relationships/customXml" Target="../ink/ink408.xml"/><Relationship Id="rId32" Type="http://schemas.openxmlformats.org/officeDocument/2006/relationships/image" Target="../media/image422.png"/><Relationship Id="rId31" Type="http://schemas.openxmlformats.org/officeDocument/2006/relationships/customXml" Target="../ink/ink407.xml"/><Relationship Id="rId30" Type="http://schemas.openxmlformats.org/officeDocument/2006/relationships/image" Target="../media/image421.png"/><Relationship Id="rId3" Type="http://schemas.openxmlformats.org/officeDocument/2006/relationships/customXml" Target="../ink/ink393.xml"/><Relationship Id="rId29" Type="http://schemas.openxmlformats.org/officeDocument/2006/relationships/customXml" Target="../ink/ink406.xml"/><Relationship Id="rId28" Type="http://schemas.openxmlformats.org/officeDocument/2006/relationships/image" Target="../media/image420.png"/><Relationship Id="rId27" Type="http://schemas.openxmlformats.org/officeDocument/2006/relationships/customXml" Target="../ink/ink405.xml"/><Relationship Id="rId26" Type="http://schemas.openxmlformats.org/officeDocument/2006/relationships/image" Target="../media/image419.png"/><Relationship Id="rId25" Type="http://schemas.openxmlformats.org/officeDocument/2006/relationships/customXml" Target="../ink/ink404.xml"/><Relationship Id="rId24" Type="http://schemas.openxmlformats.org/officeDocument/2006/relationships/image" Target="../media/image418.png"/><Relationship Id="rId23" Type="http://schemas.openxmlformats.org/officeDocument/2006/relationships/customXml" Target="../ink/ink403.xml"/><Relationship Id="rId22" Type="http://schemas.openxmlformats.org/officeDocument/2006/relationships/image" Target="../media/image417.png"/><Relationship Id="rId21" Type="http://schemas.openxmlformats.org/officeDocument/2006/relationships/customXml" Target="../ink/ink402.xml"/><Relationship Id="rId20" Type="http://schemas.openxmlformats.org/officeDocument/2006/relationships/image" Target="../media/image416.png"/><Relationship Id="rId2" Type="http://schemas.openxmlformats.org/officeDocument/2006/relationships/image" Target="../media/image407.png"/><Relationship Id="rId19" Type="http://schemas.openxmlformats.org/officeDocument/2006/relationships/customXml" Target="../ink/ink401.xml"/><Relationship Id="rId18" Type="http://schemas.openxmlformats.org/officeDocument/2006/relationships/image" Target="../media/image415.png"/><Relationship Id="rId17" Type="http://schemas.openxmlformats.org/officeDocument/2006/relationships/customXml" Target="../ink/ink400.xml"/><Relationship Id="rId16" Type="http://schemas.openxmlformats.org/officeDocument/2006/relationships/image" Target="../media/image414.png"/><Relationship Id="rId15" Type="http://schemas.openxmlformats.org/officeDocument/2006/relationships/customXml" Target="../ink/ink399.xml"/><Relationship Id="rId14" Type="http://schemas.openxmlformats.org/officeDocument/2006/relationships/image" Target="../media/image413.png"/><Relationship Id="rId13" Type="http://schemas.openxmlformats.org/officeDocument/2006/relationships/customXml" Target="../ink/ink398.xml"/><Relationship Id="rId12" Type="http://schemas.openxmlformats.org/officeDocument/2006/relationships/image" Target="../media/image412.png"/><Relationship Id="rId11" Type="http://schemas.openxmlformats.org/officeDocument/2006/relationships/customXml" Target="../ink/ink397.xml"/><Relationship Id="rId10" Type="http://schemas.openxmlformats.org/officeDocument/2006/relationships/image" Target="../media/image411.png"/><Relationship Id="rId1" Type="http://schemas.openxmlformats.org/officeDocument/2006/relationships/image" Target="../media/image406.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image" Target="../media/image424.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image" Target="../media/image425.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xml"/><Relationship Id="rId1" Type="http://schemas.openxmlformats.org/officeDocument/2006/relationships/image" Target="../media/image426.png"/></Relationships>
</file>

<file path=ppt/slides/_rels/slide4.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4.xml"/><Relationship Id="rId7" Type="http://schemas.openxmlformats.org/officeDocument/2006/relationships/image" Target="../media/image6.png"/><Relationship Id="rId6" Type="http://schemas.openxmlformats.org/officeDocument/2006/relationships/customXml" Target="../ink/ink3.xml"/><Relationship Id="rId5" Type="http://schemas.openxmlformats.org/officeDocument/2006/relationships/image" Target="../media/image5.png"/><Relationship Id="rId4" Type="http://schemas.openxmlformats.org/officeDocument/2006/relationships/customXml" Target="../ink/ink2.xml"/><Relationship Id="rId3" Type="http://schemas.openxmlformats.org/officeDocument/2006/relationships/image" Target="../media/image4.png"/><Relationship Id="rId2" Type="http://schemas.openxmlformats.org/officeDocument/2006/relationships/customXml" Target="../ink/ink1.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image" Target="../media/image427.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image" Target="../media/image3.pn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4.xml"/><Relationship Id="rId2" Type="http://schemas.openxmlformats.org/officeDocument/2006/relationships/image" Target="../media/image429.png"/><Relationship Id="rId1" Type="http://schemas.openxmlformats.org/officeDocument/2006/relationships/image" Target="../media/image428.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image" Target="../media/image430.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xml"/><Relationship Id="rId1" Type="http://schemas.openxmlformats.org/officeDocument/2006/relationships/image" Target="../media/image431.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image" Target="../media/image432.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xml"/><Relationship Id="rId1"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35.png"/><Relationship Id="rId2" Type="http://schemas.openxmlformats.org/officeDocument/2006/relationships/image" Target="../media/image434.png"/><Relationship Id="rId1" Type="http://schemas.openxmlformats.org/officeDocument/2006/relationships/image" Target="../media/image433.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6.png"/></Relationships>
</file>

<file path=ppt/slides/_rels/slide5.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customXml" Target="../ink/ink7.xml"/><Relationship Id="rId7" Type="http://schemas.openxmlformats.org/officeDocument/2006/relationships/image" Target="../media/image9.png"/><Relationship Id="rId6" Type="http://schemas.openxmlformats.org/officeDocument/2006/relationships/customXml" Target="../ink/ink6.xml"/><Relationship Id="rId5" Type="http://schemas.openxmlformats.org/officeDocument/2006/relationships/image" Target="../media/image8.png"/><Relationship Id="rId4" Type="http://schemas.openxmlformats.org/officeDocument/2006/relationships/customXml" Target="../ink/ink5.xml"/><Relationship Id="rId3" Type="http://schemas.openxmlformats.org/officeDocument/2006/relationships/image" Target="../media/image7.png"/><Relationship Id="rId2" Type="http://schemas.openxmlformats.org/officeDocument/2006/relationships/customXml" Target="../ink/ink4.xml"/><Relationship Id="rId15" Type="http://schemas.openxmlformats.org/officeDocument/2006/relationships/notesSlide" Target="../notesSlides/notesSlide5.xml"/><Relationship Id="rId14" Type="http://schemas.openxmlformats.org/officeDocument/2006/relationships/slideLayout" Target="../slideLayouts/slideLayout4.xml"/><Relationship Id="rId13" Type="http://schemas.openxmlformats.org/officeDocument/2006/relationships/image" Target="../media/image12.png"/><Relationship Id="rId12" Type="http://schemas.openxmlformats.org/officeDocument/2006/relationships/customXml" Target="../ink/ink9.xml"/><Relationship Id="rId11" Type="http://schemas.openxmlformats.org/officeDocument/2006/relationships/image" Target="../media/image11.png"/><Relationship Id="rId10" Type="http://schemas.openxmlformats.org/officeDocument/2006/relationships/customXml" Target="../ink/ink8.xml"/><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8.png"/><Relationship Id="rId1" Type="http://schemas.openxmlformats.org/officeDocument/2006/relationships/image" Target="../media/image437.pdf"/></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8.png"/><Relationship Id="rId1" Type="http://schemas.openxmlformats.org/officeDocument/2006/relationships/image" Target="../media/image437.pd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9" Type="http://schemas.openxmlformats.org/officeDocument/2006/relationships/image" Target="../media/image16.png"/><Relationship Id="rId8" Type="http://schemas.openxmlformats.org/officeDocument/2006/relationships/customXml" Target="../ink/ink13.xml"/><Relationship Id="rId7" Type="http://schemas.openxmlformats.org/officeDocument/2006/relationships/image" Target="../media/image15.png"/><Relationship Id="rId6" Type="http://schemas.openxmlformats.org/officeDocument/2006/relationships/customXml" Target="../ink/ink12.xml"/><Relationship Id="rId5" Type="http://schemas.openxmlformats.org/officeDocument/2006/relationships/image" Target="../media/image14.png"/><Relationship Id="rId4" Type="http://schemas.openxmlformats.org/officeDocument/2006/relationships/customXml" Target="../ink/ink11.xml"/><Relationship Id="rId3" Type="http://schemas.openxmlformats.org/officeDocument/2006/relationships/image" Target="../media/image13.png"/><Relationship Id="rId2" Type="http://schemas.openxmlformats.org/officeDocument/2006/relationships/customXml" Target="../ink/ink10.xml"/><Relationship Id="rId11" Type="http://schemas.openxmlformats.org/officeDocument/2006/relationships/notesSlide" Target="../notesSlides/notesSlide6.xml"/><Relationship Id="rId10" Type="http://schemas.openxmlformats.org/officeDocument/2006/relationships/slideLayout" Target="../slideLayouts/slideLayout4.xml"/><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customXml" Target="../ink/ink15.xml"/><Relationship Id="rId4" Type="http://schemas.openxmlformats.org/officeDocument/2006/relationships/image" Target="../media/image18.png"/><Relationship Id="rId3" Type="http://schemas.openxmlformats.org/officeDocument/2006/relationships/customXml" Target="../ink/ink14.xml"/><Relationship Id="rId2" Type="http://schemas.openxmlformats.org/officeDocument/2006/relationships/image" Target="../media/image17.png"/><Relationship Id="rId1"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2.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3.xml"/><Relationship Id="rId1" Type="http://schemas.openxmlformats.org/officeDocument/2006/relationships/image" Target="../media/image439.png"/></Relationships>
</file>

<file path=ppt/slides/_rels/slide79.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26.xml"/><Relationship Id="rId2" Type="http://schemas.openxmlformats.org/officeDocument/2006/relationships/image" Target="../media/image440.png"/><Relationship Id="rId1" Type="http://schemas.openxmlformats.org/officeDocument/2006/relationships/image" Target="../media/image439.png"/></Relationships>
</file>

<file path=ppt/slides/_rels/slide8.xml.rels><?xml version="1.0" encoding="UTF-8" standalone="yes"?>
<Relationships xmlns="http://schemas.openxmlformats.org/package/2006/relationships"><Relationship Id="rId9" Type="http://schemas.openxmlformats.org/officeDocument/2006/relationships/image" Target="../media/image23.png"/><Relationship Id="rId8" Type="http://schemas.openxmlformats.org/officeDocument/2006/relationships/customXml" Target="../ink/ink19.xml"/><Relationship Id="rId79" Type="http://schemas.openxmlformats.org/officeDocument/2006/relationships/notesSlide" Target="../notesSlides/notesSlide8.xml"/><Relationship Id="rId78" Type="http://schemas.openxmlformats.org/officeDocument/2006/relationships/slideLayout" Target="../slideLayouts/slideLayout4.xml"/><Relationship Id="rId77" Type="http://schemas.openxmlformats.org/officeDocument/2006/relationships/image" Target="../media/image57.png"/><Relationship Id="rId76" Type="http://schemas.openxmlformats.org/officeDocument/2006/relationships/customXml" Target="../ink/ink53.xml"/><Relationship Id="rId75" Type="http://schemas.openxmlformats.org/officeDocument/2006/relationships/image" Target="../media/image56.png"/><Relationship Id="rId74" Type="http://schemas.openxmlformats.org/officeDocument/2006/relationships/customXml" Target="../ink/ink52.xml"/><Relationship Id="rId73" Type="http://schemas.openxmlformats.org/officeDocument/2006/relationships/image" Target="../media/image55.png"/><Relationship Id="rId72" Type="http://schemas.openxmlformats.org/officeDocument/2006/relationships/customXml" Target="../ink/ink51.xml"/><Relationship Id="rId71" Type="http://schemas.openxmlformats.org/officeDocument/2006/relationships/image" Target="../media/image54.png"/><Relationship Id="rId70" Type="http://schemas.openxmlformats.org/officeDocument/2006/relationships/customXml" Target="../ink/ink50.xml"/><Relationship Id="rId7" Type="http://schemas.openxmlformats.org/officeDocument/2006/relationships/image" Target="../media/image22.png"/><Relationship Id="rId69" Type="http://schemas.openxmlformats.org/officeDocument/2006/relationships/image" Target="../media/image53.png"/><Relationship Id="rId68" Type="http://schemas.openxmlformats.org/officeDocument/2006/relationships/customXml" Target="../ink/ink49.xml"/><Relationship Id="rId67" Type="http://schemas.openxmlformats.org/officeDocument/2006/relationships/image" Target="../media/image52.png"/><Relationship Id="rId66" Type="http://schemas.openxmlformats.org/officeDocument/2006/relationships/customXml" Target="../ink/ink48.xml"/><Relationship Id="rId65" Type="http://schemas.openxmlformats.org/officeDocument/2006/relationships/image" Target="../media/image51.png"/><Relationship Id="rId64" Type="http://schemas.openxmlformats.org/officeDocument/2006/relationships/customXml" Target="../ink/ink47.xml"/><Relationship Id="rId63" Type="http://schemas.openxmlformats.org/officeDocument/2006/relationships/image" Target="../media/image50.png"/><Relationship Id="rId62" Type="http://schemas.openxmlformats.org/officeDocument/2006/relationships/customXml" Target="../ink/ink46.xml"/><Relationship Id="rId61" Type="http://schemas.openxmlformats.org/officeDocument/2006/relationships/image" Target="../media/image49.png"/><Relationship Id="rId60" Type="http://schemas.openxmlformats.org/officeDocument/2006/relationships/customXml" Target="../ink/ink45.xml"/><Relationship Id="rId6" Type="http://schemas.openxmlformats.org/officeDocument/2006/relationships/customXml" Target="../ink/ink18.xml"/><Relationship Id="rId59" Type="http://schemas.openxmlformats.org/officeDocument/2006/relationships/image" Target="../media/image48.png"/><Relationship Id="rId58" Type="http://schemas.openxmlformats.org/officeDocument/2006/relationships/customXml" Target="../ink/ink44.xml"/><Relationship Id="rId57" Type="http://schemas.openxmlformats.org/officeDocument/2006/relationships/image" Target="../media/image47.png"/><Relationship Id="rId56" Type="http://schemas.openxmlformats.org/officeDocument/2006/relationships/customXml" Target="../ink/ink43.xml"/><Relationship Id="rId55" Type="http://schemas.openxmlformats.org/officeDocument/2006/relationships/image" Target="../media/image46.png"/><Relationship Id="rId54" Type="http://schemas.openxmlformats.org/officeDocument/2006/relationships/customXml" Target="../ink/ink42.xml"/><Relationship Id="rId53" Type="http://schemas.openxmlformats.org/officeDocument/2006/relationships/image" Target="../media/image45.png"/><Relationship Id="rId52" Type="http://schemas.openxmlformats.org/officeDocument/2006/relationships/customXml" Target="../ink/ink41.xml"/><Relationship Id="rId51" Type="http://schemas.openxmlformats.org/officeDocument/2006/relationships/image" Target="../media/image44.png"/><Relationship Id="rId50" Type="http://schemas.openxmlformats.org/officeDocument/2006/relationships/customXml" Target="../ink/ink40.xml"/><Relationship Id="rId5" Type="http://schemas.openxmlformats.org/officeDocument/2006/relationships/image" Target="../media/image21.png"/><Relationship Id="rId49" Type="http://schemas.openxmlformats.org/officeDocument/2006/relationships/image" Target="../media/image43.png"/><Relationship Id="rId48" Type="http://schemas.openxmlformats.org/officeDocument/2006/relationships/customXml" Target="../ink/ink39.xml"/><Relationship Id="rId47" Type="http://schemas.openxmlformats.org/officeDocument/2006/relationships/image" Target="../media/image42.png"/><Relationship Id="rId46" Type="http://schemas.openxmlformats.org/officeDocument/2006/relationships/customXml" Target="../ink/ink38.xml"/><Relationship Id="rId45" Type="http://schemas.openxmlformats.org/officeDocument/2006/relationships/image" Target="../media/image41.png"/><Relationship Id="rId44" Type="http://schemas.openxmlformats.org/officeDocument/2006/relationships/customXml" Target="../ink/ink37.xml"/><Relationship Id="rId43" Type="http://schemas.openxmlformats.org/officeDocument/2006/relationships/image" Target="../media/image40.png"/><Relationship Id="rId42" Type="http://schemas.openxmlformats.org/officeDocument/2006/relationships/customXml" Target="../ink/ink36.xml"/><Relationship Id="rId41" Type="http://schemas.openxmlformats.org/officeDocument/2006/relationships/image" Target="../media/image39.png"/><Relationship Id="rId40" Type="http://schemas.openxmlformats.org/officeDocument/2006/relationships/customXml" Target="../ink/ink35.xml"/><Relationship Id="rId4" Type="http://schemas.openxmlformats.org/officeDocument/2006/relationships/customXml" Target="../ink/ink17.xml"/><Relationship Id="rId39" Type="http://schemas.openxmlformats.org/officeDocument/2006/relationships/image" Target="../media/image38.png"/><Relationship Id="rId38" Type="http://schemas.openxmlformats.org/officeDocument/2006/relationships/customXml" Target="../ink/ink34.xml"/><Relationship Id="rId37" Type="http://schemas.openxmlformats.org/officeDocument/2006/relationships/image" Target="../media/image37.png"/><Relationship Id="rId36" Type="http://schemas.openxmlformats.org/officeDocument/2006/relationships/customXml" Target="../ink/ink33.xml"/><Relationship Id="rId35" Type="http://schemas.openxmlformats.org/officeDocument/2006/relationships/image" Target="../media/image36.png"/><Relationship Id="rId34" Type="http://schemas.openxmlformats.org/officeDocument/2006/relationships/customXml" Target="../ink/ink32.xml"/><Relationship Id="rId33" Type="http://schemas.openxmlformats.org/officeDocument/2006/relationships/image" Target="../media/image35.png"/><Relationship Id="rId32" Type="http://schemas.openxmlformats.org/officeDocument/2006/relationships/customXml" Target="../ink/ink31.xml"/><Relationship Id="rId31" Type="http://schemas.openxmlformats.org/officeDocument/2006/relationships/image" Target="../media/image34.png"/><Relationship Id="rId30" Type="http://schemas.openxmlformats.org/officeDocument/2006/relationships/customXml" Target="../ink/ink30.xml"/><Relationship Id="rId3" Type="http://schemas.openxmlformats.org/officeDocument/2006/relationships/image" Target="../media/image20.png"/><Relationship Id="rId29" Type="http://schemas.openxmlformats.org/officeDocument/2006/relationships/image" Target="../media/image33.png"/><Relationship Id="rId28" Type="http://schemas.openxmlformats.org/officeDocument/2006/relationships/customXml" Target="../ink/ink29.xml"/><Relationship Id="rId27" Type="http://schemas.openxmlformats.org/officeDocument/2006/relationships/image" Target="../media/image32.png"/><Relationship Id="rId26" Type="http://schemas.openxmlformats.org/officeDocument/2006/relationships/customXml" Target="../ink/ink28.xml"/><Relationship Id="rId25" Type="http://schemas.openxmlformats.org/officeDocument/2006/relationships/image" Target="../media/image31.png"/><Relationship Id="rId24" Type="http://schemas.openxmlformats.org/officeDocument/2006/relationships/customXml" Target="../ink/ink27.xml"/><Relationship Id="rId23" Type="http://schemas.openxmlformats.org/officeDocument/2006/relationships/image" Target="../media/image30.png"/><Relationship Id="rId22" Type="http://schemas.openxmlformats.org/officeDocument/2006/relationships/customXml" Target="../ink/ink26.xml"/><Relationship Id="rId21" Type="http://schemas.openxmlformats.org/officeDocument/2006/relationships/image" Target="../media/image29.png"/><Relationship Id="rId20" Type="http://schemas.openxmlformats.org/officeDocument/2006/relationships/customXml" Target="../ink/ink25.xml"/><Relationship Id="rId2" Type="http://schemas.openxmlformats.org/officeDocument/2006/relationships/customXml" Target="../ink/ink16.xml"/><Relationship Id="rId19" Type="http://schemas.openxmlformats.org/officeDocument/2006/relationships/image" Target="../media/image28.png"/><Relationship Id="rId18" Type="http://schemas.openxmlformats.org/officeDocument/2006/relationships/customXml" Target="../ink/ink24.xml"/><Relationship Id="rId17" Type="http://schemas.openxmlformats.org/officeDocument/2006/relationships/image" Target="../media/image27.png"/><Relationship Id="rId16" Type="http://schemas.openxmlformats.org/officeDocument/2006/relationships/customXml" Target="../ink/ink23.xml"/><Relationship Id="rId15" Type="http://schemas.openxmlformats.org/officeDocument/2006/relationships/image" Target="../media/image26.png"/><Relationship Id="rId14" Type="http://schemas.openxmlformats.org/officeDocument/2006/relationships/customXml" Target="../ink/ink22.xml"/><Relationship Id="rId13" Type="http://schemas.openxmlformats.org/officeDocument/2006/relationships/image" Target="../media/image25.png"/><Relationship Id="rId12" Type="http://schemas.openxmlformats.org/officeDocument/2006/relationships/customXml" Target="../ink/ink21.xml"/><Relationship Id="rId11" Type="http://schemas.openxmlformats.org/officeDocument/2006/relationships/image" Target="../media/image24.png"/><Relationship Id="rId10" Type="http://schemas.openxmlformats.org/officeDocument/2006/relationships/customXml" Target="../ink/ink20.xml"/><Relationship Id="rId1" Type="http://schemas.openxmlformats.org/officeDocument/2006/relationships/image" Target="../media/image3.png"/></Relationships>
</file>

<file path=ppt/slides/_rels/slide80.xml.rels><?xml version="1.0" encoding="UTF-8" standalone="yes"?>
<Relationships xmlns="http://schemas.openxmlformats.org/package/2006/relationships"><Relationship Id="rId4" Type="http://schemas.openxmlformats.org/officeDocument/2006/relationships/notesSlide" Target="../notesSlides/notesSlide58.xml"/><Relationship Id="rId3" Type="http://schemas.openxmlformats.org/officeDocument/2006/relationships/slideLayout" Target="../slideLayouts/slideLayout26.xml"/><Relationship Id="rId2" Type="http://schemas.openxmlformats.org/officeDocument/2006/relationships/image" Target="../media/image441.png"/><Relationship Id="rId1" Type="http://schemas.openxmlformats.org/officeDocument/2006/relationships/image" Target="../media/image439.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9" Type="http://schemas.openxmlformats.org/officeDocument/2006/relationships/customXml" Target="../ink/ink58.xml"/><Relationship Id="rId8" Type="http://schemas.openxmlformats.org/officeDocument/2006/relationships/image" Target="../media/image61.png"/><Relationship Id="rId7" Type="http://schemas.openxmlformats.org/officeDocument/2006/relationships/customXml" Target="../ink/ink57.xml"/><Relationship Id="rId6" Type="http://schemas.openxmlformats.org/officeDocument/2006/relationships/image" Target="../media/image60.png"/><Relationship Id="rId5" Type="http://schemas.openxmlformats.org/officeDocument/2006/relationships/customXml" Target="../ink/ink56.xml"/><Relationship Id="rId44" Type="http://schemas.openxmlformats.org/officeDocument/2006/relationships/notesSlide" Target="../notesSlides/notesSlide9.xml"/><Relationship Id="rId43" Type="http://schemas.openxmlformats.org/officeDocument/2006/relationships/slideLayout" Target="../slideLayouts/slideLayout4.xml"/><Relationship Id="rId42" Type="http://schemas.openxmlformats.org/officeDocument/2006/relationships/image" Target="../media/image78.png"/><Relationship Id="rId41" Type="http://schemas.openxmlformats.org/officeDocument/2006/relationships/customXml" Target="../ink/ink74.xml"/><Relationship Id="rId40" Type="http://schemas.openxmlformats.org/officeDocument/2006/relationships/image" Target="../media/image77.png"/><Relationship Id="rId4" Type="http://schemas.openxmlformats.org/officeDocument/2006/relationships/image" Target="../media/image59.png"/><Relationship Id="rId39" Type="http://schemas.openxmlformats.org/officeDocument/2006/relationships/customXml" Target="../ink/ink73.xml"/><Relationship Id="rId38" Type="http://schemas.openxmlformats.org/officeDocument/2006/relationships/image" Target="../media/image76.png"/><Relationship Id="rId37" Type="http://schemas.openxmlformats.org/officeDocument/2006/relationships/customXml" Target="../ink/ink72.xml"/><Relationship Id="rId36" Type="http://schemas.openxmlformats.org/officeDocument/2006/relationships/image" Target="../media/image75.png"/><Relationship Id="rId35" Type="http://schemas.openxmlformats.org/officeDocument/2006/relationships/customXml" Target="../ink/ink71.xml"/><Relationship Id="rId34" Type="http://schemas.openxmlformats.org/officeDocument/2006/relationships/image" Target="../media/image74.png"/><Relationship Id="rId33" Type="http://schemas.openxmlformats.org/officeDocument/2006/relationships/customXml" Target="../ink/ink70.xml"/><Relationship Id="rId32" Type="http://schemas.openxmlformats.org/officeDocument/2006/relationships/image" Target="../media/image73.png"/><Relationship Id="rId31" Type="http://schemas.openxmlformats.org/officeDocument/2006/relationships/customXml" Target="../ink/ink69.xml"/><Relationship Id="rId30" Type="http://schemas.openxmlformats.org/officeDocument/2006/relationships/image" Target="../media/image72.png"/><Relationship Id="rId3" Type="http://schemas.openxmlformats.org/officeDocument/2006/relationships/customXml" Target="../ink/ink55.xml"/><Relationship Id="rId29" Type="http://schemas.openxmlformats.org/officeDocument/2006/relationships/customXml" Target="../ink/ink68.xml"/><Relationship Id="rId28" Type="http://schemas.openxmlformats.org/officeDocument/2006/relationships/image" Target="../media/image71.png"/><Relationship Id="rId27" Type="http://schemas.openxmlformats.org/officeDocument/2006/relationships/customXml" Target="../ink/ink67.xml"/><Relationship Id="rId26" Type="http://schemas.openxmlformats.org/officeDocument/2006/relationships/image" Target="../media/image70.png"/><Relationship Id="rId25" Type="http://schemas.openxmlformats.org/officeDocument/2006/relationships/customXml" Target="../ink/ink66.xml"/><Relationship Id="rId24" Type="http://schemas.openxmlformats.org/officeDocument/2006/relationships/image" Target="../media/image69.png"/><Relationship Id="rId23" Type="http://schemas.openxmlformats.org/officeDocument/2006/relationships/customXml" Target="../ink/ink65.xml"/><Relationship Id="rId22" Type="http://schemas.openxmlformats.org/officeDocument/2006/relationships/image" Target="../media/image68.png"/><Relationship Id="rId21" Type="http://schemas.openxmlformats.org/officeDocument/2006/relationships/customXml" Target="../ink/ink64.xml"/><Relationship Id="rId20" Type="http://schemas.openxmlformats.org/officeDocument/2006/relationships/image" Target="../media/image67.png"/><Relationship Id="rId2" Type="http://schemas.openxmlformats.org/officeDocument/2006/relationships/image" Target="../media/image58.png"/><Relationship Id="rId19" Type="http://schemas.openxmlformats.org/officeDocument/2006/relationships/customXml" Target="../ink/ink63.xml"/><Relationship Id="rId18" Type="http://schemas.openxmlformats.org/officeDocument/2006/relationships/image" Target="../media/image66.png"/><Relationship Id="rId17" Type="http://schemas.openxmlformats.org/officeDocument/2006/relationships/customXml" Target="../ink/ink62.xml"/><Relationship Id="rId16" Type="http://schemas.openxmlformats.org/officeDocument/2006/relationships/image" Target="../media/image65.png"/><Relationship Id="rId15" Type="http://schemas.openxmlformats.org/officeDocument/2006/relationships/customXml" Target="../ink/ink61.xml"/><Relationship Id="rId14" Type="http://schemas.openxmlformats.org/officeDocument/2006/relationships/image" Target="../media/image64.png"/><Relationship Id="rId13" Type="http://schemas.openxmlformats.org/officeDocument/2006/relationships/customXml" Target="../ink/ink60.xml"/><Relationship Id="rId12" Type="http://schemas.openxmlformats.org/officeDocument/2006/relationships/image" Target="../media/image63.png"/><Relationship Id="rId11" Type="http://schemas.openxmlformats.org/officeDocument/2006/relationships/customXml" Target="../ink/ink59.xml"/><Relationship Id="rId10" Type="http://schemas.openxmlformats.org/officeDocument/2006/relationships/image" Target="../media/image62.png"/><Relationship Id="rId1" Type="http://schemas.openxmlformats.org/officeDocument/2006/relationships/customXml" Target="../ink/ink5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Electronics protoboard"/>
          <p:cNvPicPr>
            <a:picLocks noChangeAspect="1"/>
          </p:cNvPicPr>
          <p:nvPr/>
        </p:nvPicPr>
        <p:blipFill rotWithShape="1">
          <a:blip r:embed="rId1"/>
          <a:srcRect r="5882" b="-1"/>
          <a:stretch>
            <a:fillRect/>
          </a:stretch>
        </p:blipFill>
        <p:spPr>
          <a:xfrm>
            <a:off x="0" y="0"/>
            <a:ext cx="8169275" cy="6858000"/>
          </a:xfrm>
          <a:prstGeom prst="rect">
            <a:avLst/>
          </a:prstGeom>
        </p:spPr>
      </p:pic>
      <p:sp>
        <p:nvSpPr>
          <p:cNvPr id="11" name="Rectangle 10"/>
          <p:cNvSpPr>
            <a:spLocks noGrp="1" noRot="1" noChangeAspect="1" noMove="1" noResize="1" noEditPoints="1" noAdjustHandles="1" noChangeArrowheads="1" noChangeShapeType="1" noTextEdit="1"/>
          </p:cNvSpPr>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ctrTitle"/>
          </p:nvPr>
        </p:nvSpPr>
        <p:spPr>
          <a:xfrm>
            <a:off x="1066800" y="325755"/>
            <a:ext cx="10724515" cy="3575050"/>
          </a:xfrm>
          <a:effectLst>
            <a:outerShdw blurRad="50800" dist="38100" dir="2700000" algn="tl" rotWithShape="0">
              <a:prstClr val="black">
                <a:alpha val="40000"/>
              </a:prstClr>
            </a:outerShdw>
          </a:effectLst>
        </p:spPr>
        <p:txBody>
          <a:bodyPr>
            <a:normAutofit/>
            <a:scene3d>
              <a:camera prst="orthographicFront"/>
              <a:lightRig rig="soft" dir="t">
                <a:rot lat="0" lon="0" rev="15600000"/>
              </a:lightRig>
            </a:scene3d>
            <a:sp3d extrusionH="57150" prstMaterial="softEdge">
              <a:bevelT w="25400" h="38100"/>
            </a:sp3d>
          </a:bodyPr>
          <a:lstStyle/>
          <a:p>
            <a:r>
              <a:rPr kumimoji="1" lang="en-US" altLang="zh-SG" sz="5200" b="1" dirty="0">
                <a:solidFill>
                  <a:srgbClr val="FFC000"/>
                </a:solidFill>
                <a:effectLst/>
                <a:latin typeface="Seaford" pitchFamily="2" charset="0"/>
                <a:ea typeface="BM JUA OTF" panose="02020603020101020101" pitchFamily="18" charset="-127"/>
              </a:rPr>
              <a:t>Principle of Computer Networks Experiment - Lesson 2</a:t>
            </a:r>
            <a:endParaRPr kumimoji="1" lang="en-US" altLang="zh-SG" sz="5200" b="1" dirty="0">
              <a:solidFill>
                <a:srgbClr val="FFC000"/>
              </a:solidFill>
              <a:effectLst/>
              <a:latin typeface="Seaford" pitchFamily="2" charset="0"/>
              <a:ea typeface="BM JUA OTF" panose="02020603020101020101" pitchFamily="18" charset="-127"/>
            </a:endParaRPr>
          </a:p>
        </p:txBody>
      </p:sp>
      <p:sp>
        <p:nvSpPr>
          <p:cNvPr id="3" name="副标题 2"/>
          <p:cNvSpPr>
            <a:spLocks noGrp="1"/>
          </p:cNvSpPr>
          <p:nvPr>
            <p:ph type="subTitle" idx="1"/>
          </p:nvPr>
        </p:nvSpPr>
        <p:spPr>
          <a:xfrm>
            <a:off x="7539355" y="3980815"/>
            <a:ext cx="5617845" cy="1710055"/>
          </a:xfrm>
          <a:effectLst>
            <a:outerShdw blurRad="50800" dist="38100" dir="2700000" algn="tl" rotWithShape="0">
              <a:prstClr val="black">
                <a:alpha val="40000"/>
              </a:prstClr>
            </a:outerShdw>
          </a:effectLst>
        </p:spPr>
        <p:txBody>
          <a:bodyPr>
            <a:noAutofit/>
          </a:bodyPr>
          <a:lstStyle/>
          <a:p>
            <a:endParaRPr kumimoji="1" lang="en-US" altLang="zh-SG" sz="1600" dirty="0">
              <a:effectLst/>
            </a:endParaRPr>
          </a:p>
          <a:p>
            <a:endParaRPr kumimoji="1" lang="en-US" altLang="zh-SG" sz="1600" dirty="0">
              <a:effectLst/>
              <a:cs typeface="+mn-lt"/>
            </a:endParaRPr>
          </a:p>
        </p:txBody>
      </p:sp>
      <p:pic>
        <p:nvPicPr>
          <p:cNvPr id="4" name="图片 3"/>
          <p:cNvPicPr>
            <a:picLocks noChangeAspect="1"/>
          </p:cNvPicPr>
          <p:nvPr/>
        </p:nvPicPr>
        <p:blipFill>
          <a:blip r:embed="rId2"/>
          <a:stretch>
            <a:fillRect/>
          </a:stretch>
        </p:blipFill>
        <p:spPr>
          <a:xfrm>
            <a:off x="9907270" y="0"/>
            <a:ext cx="2284730" cy="1884045"/>
          </a:xfrm>
          <a:prstGeom prst="rect">
            <a:avLst/>
          </a:prstGeom>
        </p:spPr>
      </p:pic>
      <p:sp>
        <p:nvSpPr>
          <p:cNvPr id="6" name="文本框 5"/>
          <p:cNvSpPr txBox="1"/>
          <p:nvPr/>
        </p:nvSpPr>
        <p:spPr>
          <a:xfrm>
            <a:off x="8136255" y="4214495"/>
            <a:ext cx="3903980" cy="1476375"/>
          </a:xfrm>
          <a:prstGeom prst="rect">
            <a:avLst/>
          </a:prstGeom>
        </p:spPr>
        <p:style>
          <a:lnRef idx="3">
            <a:schemeClr val="lt1"/>
          </a:lnRef>
          <a:fillRef idx="1">
            <a:schemeClr val="accent5"/>
          </a:fillRef>
          <a:effectRef idx="1">
            <a:schemeClr val="accent5"/>
          </a:effectRef>
          <a:fontRef idx="minor">
            <a:schemeClr val="lt1"/>
          </a:fontRef>
        </p:style>
        <p:txBody>
          <a:bodyPr wrap="none" rtlCol="0" anchor="t">
            <a:spAutoFit/>
          </a:bodyPr>
          <a:p>
            <a:pPr algn="ctr"/>
            <a:r>
              <a:rPr kumimoji="1" lang="en-US" altLang="zh-SG" dirty="0">
                <a:solidFill>
                  <a:schemeClr val="tx1"/>
                </a:solidFill>
                <a:latin typeface="Arial Unicode MS" panose="020B0604020202020204" charset="-122"/>
                <a:ea typeface="Arial Unicode MS" panose="020B0604020202020204" charset="-122"/>
                <a:cs typeface="Chalkboard Regular" panose="03050602040202020205" charset="0"/>
                <a:sym typeface="+mn-ea"/>
              </a:rPr>
              <a:t>Lecture: Bo Yang </a:t>
            </a:r>
            <a:endParaRPr kumimoji="1" lang="en-US" altLang="zh-SG" dirty="0">
              <a:solidFill>
                <a:schemeClr val="tx1"/>
              </a:solidFill>
              <a:latin typeface="Arial Unicode MS" panose="020B0604020202020204" charset="-122"/>
              <a:ea typeface="Arial Unicode MS" panose="020B0604020202020204" charset="-122"/>
              <a:cs typeface="Chalkboard Regular" panose="03050602040202020205" charset="0"/>
              <a:sym typeface="+mn-ea"/>
            </a:endParaRPr>
          </a:p>
          <a:p>
            <a:pPr algn="ctr"/>
            <a:r>
              <a:rPr kumimoji="1" lang="en-US" altLang="zh-SG" dirty="0">
                <a:solidFill>
                  <a:schemeClr val="tx1"/>
                </a:solidFill>
                <a:latin typeface="Arial Unicode MS" panose="020B0604020202020204" charset="-122"/>
                <a:ea typeface="Arial Unicode MS" panose="020B0604020202020204" charset="-122"/>
                <a:cs typeface="Chalkboard Regular" panose="03050602040202020205" charset="0"/>
                <a:sym typeface="+mn-ea"/>
              </a:rPr>
              <a:t>Professor at School of CS</a:t>
            </a:r>
            <a:endParaRPr kumimoji="1" lang="en-US" altLang="zh-SG" dirty="0">
              <a:solidFill>
                <a:schemeClr val="tx1"/>
              </a:solidFill>
              <a:latin typeface="Arial Unicode MS" panose="020B0604020202020204" charset="-122"/>
              <a:ea typeface="Arial Unicode MS" panose="020B0604020202020204" charset="-122"/>
              <a:cs typeface="Chalkboard Regular" panose="03050602040202020205" charset="0"/>
              <a:sym typeface="+mn-ea"/>
            </a:endParaRPr>
          </a:p>
          <a:p>
            <a:pPr algn="ctr"/>
            <a:r>
              <a:rPr kumimoji="1" lang="en-US" altLang="zh-SG" dirty="0">
                <a:solidFill>
                  <a:schemeClr val="tx1"/>
                </a:solidFill>
                <a:latin typeface="Arial Unicode MS" panose="020B0604020202020204" charset="-122"/>
                <a:ea typeface="Arial Unicode MS" panose="020B0604020202020204" charset="-122"/>
                <a:cs typeface="Chalkboard Regular" panose="03050602040202020205" charset="0"/>
                <a:sym typeface="+mn-ea"/>
              </a:rPr>
              <a:t>Northwestern Polytechinal University</a:t>
            </a:r>
            <a:endParaRPr kumimoji="1" lang="en-US" altLang="zh-SG" dirty="0">
              <a:solidFill>
                <a:schemeClr val="tx1"/>
              </a:solidFill>
              <a:latin typeface="Arial Unicode MS" panose="020B0604020202020204" charset="-122"/>
              <a:ea typeface="Arial Unicode MS" panose="020B0604020202020204" charset="-122"/>
              <a:cs typeface="Chalkboard Regular" panose="03050602040202020205" charset="0"/>
              <a:sym typeface="+mn-ea"/>
            </a:endParaRPr>
          </a:p>
          <a:p>
            <a:pPr algn="ctr"/>
            <a:r>
              <a:rPr kumimoji="1" lang="en-US" altLang="zh-SG" dirty="0">
                <a:solidFill>
                  <a:schemeClr val="tx1"/>
                </a:solidFill>
                <a:latin typeface="Arial Unicode MS" panose="020B0604020202020204" charset="-122"/>
                <a:ea typeface="Arial Unicode MS" panose="020B0604020202020204" charset="-122"/>
                <a:cs typeface="Chalkboard Regular" panose="03050602040202020205" charset="0"/>
                <a:sym typeface="+mn-ea"/>
              </a:rPr>
              <a:t>Fall semester 2022</a:t>
            </a:r>
            <a:endParaRPr kumimoji="1" lang="en-US" altLang="zh-SG" dirty="0">
              <a:solidFill>
                <a:schemeClr val="tx1"/>
              </a:solidFill>
              <a:latin typeface="Arial Unicode MS" panose="020B0604020202020204" charset="-122"/>
              <a:ea typeface="Arial Unicode MS" panose="020B0604020202020204" charset="-122"/>
              <a:cs typeface="Chalkboard Regular" panose="03050602040202020205" charset="0"/>
              <a:sym typeface="+mn-ea"/>
            </a:endParaRPr>
          </a:p>
          <a:p>
            <a:pPr algn="ctr"/>
            <a:r>
              <a:rPr kumimoji="1" lang="en-US" altLang="zh-SG" dirty="0">
                <a:solidFill>
                  <a:schemeClr val="tx1"/>
                </a:solidFill>
                <a:latin typeface="Arial Unicode MS" panose="020B0604020202020204" charset="-122"/>
                <a:ea typeface="Arial Unicode MS" panose="020B0604020202020204" charset="-122"/>
                <a:cs typeface="Chalkboard Regular" panose="03050602040202020205" charset="0"/>
                <a:sym typeface="+mn-ea"/>
              </a:rPr>
              <a:t>yang_bo@nwpu.edu.cn</a:t>
            </a:r>
            <a:endParaRPr kumimoji="1" lang="en-US" altLang="zh-SG" dirty="0">
              <a:solidFill>
                <a:schemeClr val="tx1"/>
              </a:solidFill>
              <a:latin typeface="Arial Unicode MS" panose="020B0604020202020204" charset="-122"/>
              <a:ea typeface="Arial Unicode MS" panose="020B0604020202020204" charset="-122"/>
              <a:cs typeface="Chalkboard Regular" panose="03050602040202020205" charset="0"/>
              <a:sym typeface="+mn-ea"/>
            </a:endParaRPr>
          </a:p>
        </p:txBody>
      </p:sp>
      <p:sp>
        <p:nvSpPr>
          <p:cNvPr id="7" name="日期占位符 6"/>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8" name="灯片编号占位符 7"/>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9" name="页脚占位符 8"/>
          <p:cNvSpPr>
            <a:spLocks noGrp="1"/>
          </p:cNvSpPr>
          <p:nvPr>
            <p:ph type="ftr" sz="quarter" idx="11"/>
          </p:nvPr>
        </p:nvSpPr>
        <p:spPr/>
        <p:txBody>
          <a:bodyPr/>
          <a:p>
            <a:r>
              <a:rPr kumimoji="1" lang="zh-SG" altLang="en-US"/>
              <a:t>Principle of Computer Networks Experiment - Lesson 2</a:t>
            </a:r>
            <a:endParaRPr kumimoji="1" lang="zh-SG"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a:bodyPr>
          <a:lstStyle/>
          <a:p>
            <a:r>
              <a:rPr lang="en-US" dirty="0"/>
              <a:t>Reliable transfer over a reliable channel</a:t>
            </a:r>
            <a:endParaRPr lang="en-US" dirty="0"/>
          </a:p>
        </p:txBody>
      </p:sp>
      <p:sp>
        <p:nvSpPr>
          <p:cNvPr id="22" name="Rectangle 3"/>
          <p:cNvSpPr txBox="1">
            <a:spLocks noChangeArrowheads="1"/>
          </p:cNvSpPr>
          <p:nvPr/>
        </p:nvSpPr>
        <p:spPr>
          <a:xfrm>
            <a:off x="798690" y="1370551"/>
            <a:ext cx="7896225" cy="301942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Underlying channel perfectly reliable</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no bit errors</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no loss of packets</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Freeform 6"/>
          <p:cNvSpPr/>
          <p:nvPr/>
        </p:nvSpPr>
        <p:spPr bwMode="auto">
          <a:xfrm>
            <a:off x="2850759" y="4627024"/>
            <a:ext cx="611187" cy="1027112"/>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43" name="Text Box 7"/>
          <p:cNvSpPr txBox="1">
            <a:spLocks noChangeArrowheads="1"/>
          </p:cNvSpPr>
          <p:nvPr/>
        </p:nvSpPr>
        <p:spPr bwMode="auto">
          <a:xfrm>
            <a:off x="3251680" y="5048046"/>
            <a:ext cx="2682875"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packet =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make_pkt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(data)</a:t>
            </a:r>
            <a:endPar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udt_send</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(packet)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grpSp>
        <p:nvGrpSpPr>
          <p:cNvPr id="5" name="Group 4"/>
          <p:cNvGrpSpPr/>
          <p:nvPr/>
        </p:nvGrpSpPr>
        <p:grpSpPr>
          <a:xfrm>
            <a:off x="3261921" y="4671474"/>
            <a:ext cx="2255838" cy="428625"/>
            <a:chOff x="3084121" y="4379374"/>
            <a:chExt cx="2255838" cy="428625"/>
          </a:xfrm>
        </p:grpSpPr>
        <p:sp>
          <p:nvSpPr>
            <p:cNvPr id="44" name="Text Box 8"/>
            <p:cNvSpPr txBox="1">
              <a:spLocks noChangeArrowheads="1"/>
            </p:cNvSpPr>
            <p:nvPr/>
          </p:nvSpPr>
          <p:spPr bwMode="auto">
            <a:xfrm>
              <a:off x="3084121" y="4379374"/>
              <a:ext cx="225583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rdt_send</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(data)</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5" name="Line 9"/>
            <p:cNvSpPr>
              <a:spLocks noChangeShapeType="1"/>
            </p:cNvSpPr>
            <p:nvPr/>
          </p:nvSpPr>
          <p:spPr bwMode="auto">
            <a:xfrm>
              <a:off x="3184134" y="4722274"/>
              <a:ext cx="1296987"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grpSp>
      <p:sp>
        <p:nvSpPr>
          <p:cNvPr id="47" name="Text Box 11"/>
          <p:cNvSpPr txBox="1">
            <a:spLocks noChangeArrowheads="1"/>
          </p:cNvSpPr>
          <p:nvPr/>
        </p:nvSpPr>
        <p:spPr bwMode="auto">
          <a:xfrm>
            <a:off x="9581566" y="5063272"/>
            <a:ext cx="2487612"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extract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packet,data</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endPar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deliver_data</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(data)</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0" name="Freeform 14"/>
          <p:cNvSpPr/>
          <p:nvPr/>
        </p:nvSpPr>
        <p:spPr bwMode="auto">
          <a:xfrm>
            <a:off x="9171991" y="4666397"/>
            <a:ext cx="611187" cy="1027113"/>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grpSp>
        <p:nvGrpSpPr>
          <p:cNvPr id="6" name="Group 5"/>
          <p:cNvGrpSpPr/>
          <p:nvPr/>
        </p:nvGrpSpPr>
        <p:grpSpPr>
          <a:xfrm>
            <a:off x="9597441" y="4742597"/>
            <a:ext cx="1541462" cy="336550"/>
            <a:chOff x="9419641" y="4450497"/>
            <a:chExt cx="1541462" cy="336550"/>
          </a:xfrm>
        </p:grpSpPr>
        <p:sp>
          <p:nvSpPr>
            <p:cNvPr id="52" name="Line 16"/>
            <p:cNvSpPr>
              <a:spLocks noChangeShapeType="1"/>
            </p:cNvSpPr>
            <p:nvPr/>
          </p:nvSpPr>
          <p:spPr bwMode="auto">
            <a:xfrm>
              <a:off x="9505366" y="4774347"/>
              <a:ext cx="1296987"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54" name="Rectangle 18"/>
            <p:cNvSpPr>
              <a:spLocks noChangeArrowheads="1"/>
            </p:cNvSpPr>
            <p:nvPr/>
          </p:nvSpPr>
          <p:spPr bwMode="auto">
            <a:xfrm>
              <a:off x="9419641" y="4450497"/>
              <a:ext cx="1541462" cy="336550"/>
            </a:xfrm>
            <a:prstGeom prst="rect">
              <a:avLst/>
            </a:prstGeom>
            <a:noFill/>
            <a:ln>
              <a:noFill/>
            </a:ln>
            <a:effectLst/>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charset="0"/>
                  <a:cs typeface="+mn-cs"/>
                </a:rPr>
                <a:t>rdt_rcv</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charset="0"/>
                  <a:cs typeface="+mn-cs"/>
                </a:rPr>
                <a:t>(packet)</a:t>
              </a: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charset="0"/>
                <a:cs typeface="+mn-cs"/>
              </a:endParaRPr>
            </a:p>
          </p:txBody>
        </p:sp>
      </p:grpSp>
      <p:grpSp>
        <p:nvGrpSpPr>
          <p:cNvPr id="10" name="Group 9"/>
          <p:cNvGrpSpPr/>
          <p:nvPr/>
        </p:nvGrpSpPr>
        <p:grpSpPr>
          <a:xfrm>
            <a:off x="6812375" y="4666397"/>
            <a:ext cx="2496141" cy="1027113"/>
            <a:chOff x="6075775" y="5479197"/>
            <a:chExt cx="2496141" cy="1027113"/>
          </a:xfrm>
        </p:grpSpPr>
        <p:sp>
          <p:nvSpPr>
            <p:cNvPr id="48" name="Oval 12"/>
            <p:cNvSpPr>
              <a:spLocks noChangeArrowheads="1"/>
            </p:cNvSpPr>
            <p:nvPr/>
          </p:nvSpPr>
          <p:spPr bwMode="auto">
            <a:xfrm>
              <a:off x="7536866" y="5495072"/>
              <a:ext cx="955675" cy="1011238"/>
            </a:xfrm>
            <a:prstGeom prst="ellipse">
              <a:avLst/>
            </a:prstGeom>
            <a:solidFill>
              <a:srgbClr val="FFFFFF"/>
            </a:solidFill>
            <a:ln w="19050">
              <a:solidFill>
                <a:srgbClr val="000000"/>
              </a:solidFill>
              <a:round/>
            </a:ln>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49" name="Text Box 13"/>
            <p:cNvSpPr txBox="1">
              <a:spLocks noChangeArrowheads="1"/>
            </p:cNvSpPr>
            <p:nvPr/>
          </p:nvSpPr>
          <p:spPr bwMode="auto">
            <a:xfrm>
              <a:off x="7473366" y="5580797"/>
              <a:ext cx="1098550" cy="91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Wait for call from </a:t>
              </a:r>
              <a:r>
                <a:rPr kumimoji="0" lang="en-US" altLang="en-US" sz="16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mn-cs"/>
                </a:rPr>
                <a:t>below</a:t>
              </a:r>
              <a:endParaRPr kumimoji="0" lang="en-US" altLang="en-US" sz="16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mn-cs"/>
              </a:endParaRPr>
            </a:p>
          </p:txBody>
        </p:sp>
        <p:sp>
          <p:nvSpPr>
            <p:cNvPr id="53" name="Line 17"/>
            <p:cNvSpPr>
              <a:spLocks noChangeShapeType="1"/>
            </p:cNvSpPr>
            <p:nvPr/>
          </p:nvSpPr>
          <p:spPr bwMode="auto">
            <a:xfrm>
              <a:off x="7213016" y="5479197"/>
              <a:ext cx="385762" cy="242888"/>
            </a:xfrm>
            <a:prstGeom prst="line">
              <a:avLst/>
            </a:prstGeom>
            <a:noFill/>
            <a:ln w="9525">
              <a:solidFill>
                <a:srgbClr val="000000"/>
              </a:solidFill>
              <a:prstDash val="dash"/>
              <a:rou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56" name="Text Box 20"/>
            <p:cNvSpPr txBox="1">
              <a:spLocks noChangeArrowheads="1"/>
            </p:cNvSpPr>
            <p:nvPr/>
          </p:nvSpPr>
          <p:spPr bwMode="auto">
            <a:xfrm>
              <a:off x="6075775" y="5745404"/>
              <a:ext cx="1247775" cy="457200"/>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0" cap="none" spc="0" normalizeH="0" baseline="0" noProof="0" dirty="0">
                  <a:ln>
                    <a:noFill/>
                  </a:ln>
                  <a:solidFill>
                    <a:srgbClr val="CC0000"/>
                  </a:solidFill>
                  <a:effectLst/>
                  <a:uLnTx/>
                  <a:uFillTx/>
                  <a:latin typeface="Tahoma" panose="020B0604030504040204" pitchFamily="34" charset="0"/>
                  <a:ea typeface="MS PGothic" charset="0"/>
                  <a:cs typeface="+mn-cs"/>
                </a:rPr>
                <a:t>receiver</a:t>
              </a:r>
              <a:endParaRPr kumimoji="0" lang="en-US" sz="2400" b="0" i="0" u="none" strike="noStrike" kern="0" cap="none" spc="0" normalizeH="0" baseline="0" noProof="0" dirty="0">
                <a:ln>
                  <a:noFill/>
                </a:ln>
                <a:solidFill>
                  <a:srgbClr val="CC0000"/>
                </a:solidFill>
                <a:effectLst/>
                <a:uLnTx/>
                <a:uFillTx/>
                <a:latin typeface="Tahoma" panose="020B0604030504040204" pitchFamily="34" charset="0"/>
                <a:ea typeface="MS PGothic" charset="0"/>
                <a:cs typeface="+mn-cs"/>
              </a:endParaRPr>
            </a:p>
          </p:txBody>
        </p:sp>
      </p:grpSp>
      <p:pic>
        <p:nvPicPr>
          <p:cNvPr id="25604" name="Picture 4" descr="Image result for easy button&quo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37940" y="1871323"/>
            <a:ext cx="2139751" cy="2139751"/>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3"/>
          <p:cNvSpPr txBox="1">
            <a:spLocks noChangeArrowheads="1"/>
          </p:cNvSpPr>
          <p:nvPr/>
        </p:nvSpPr>
        <p:spPr>
          <a:xfrm>
            <a:off x="798690" y="2794001"/>
            <a:ext cx="7896225" cy="15113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Separate</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FSMs for sender, receiver:</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sender sends data into underlying channel</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receiver reads data from underlying channel</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9" name="Group 8"/>
          <p:cNvGrpSpPr/>
          <p:nvPr/>
        </p:nvGrpSpPr>
        <p:grpSpPr>
          <a:xfrm>
            <a:off x="706840" y="4601624"/>
            <a:ext cx="2271310" cy="1027112"/>
            <a:chOff x="262340" y="5579524"/>
            <a:chExt cx="2271310" cy="1027112"/>
          </a:xfrm>
        </p:grpSpPr>
        <p:grpSp>
          <p:nvGrpSpPr>
            <p:cNvPr id="8" name="Group 7"/>
            <p:cNvGrpSpPr/>
            <p:nvPr/>
          </p:nvGrpSpPr>
          <p:grpSpPr>
            <a:xfrm>
              <a:off x="262340" y="5579524"/>
              <a:ext cx="2201069" cy="1027112"/>
              <a:chOff x="795740" y="4614324"/>
              <a:chExt cx="2201069" cy="1027112"/>
            </a:xfrm>
          </p:grpSpPr>
          <p:sp>
            <p:nvSpPr>
              <p:cNvPr id="46" name="Line 10"/>
              <p:cNvSpPr>
                <a:spLocks noChangeShapeType="1"/>
              </p:cNvSpPr>
              <p:nvPr/>
            </p:nvSpPr>
            <p:spPr bwMode="auto">
              <a:xfrm>
                <a:off x="1717284" y="4614324"/>
                <a:ext cx="385762" cy="242887"/>
              </a:xfrm>
              <a:prstGeom prst="line">
                <a:avLst/>
              </a:prstGeom>
              <a:noFill/>
              <a:ln w="9525">
                <a:solidFill>
                  <a:srgbClr val="000000"/>
                </a:solidFill>
                <a:prstDash val="dash"/>
                <a:rou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55" name="Text Box 19"/>
              <p:cNvSpPr txBox="1">
                <a:spLocks noChangeArrowheads="1"/>
              </p:cNvSpPr>
              <p:nvPr/>
            </p:nvSpPr>
            <p:spPr bwMode="auto">
              <a:xfrm>
                <a:off x="795740" y="4985781"/>
                <a:ext cx="1089025" cy="457200"/>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0" cap="none" spc="0" normalizeH="0" baseline="0" noProof="0" dirty="0">
                    <a:ln>
                      <a:noFill/>
                    </a:ln>
                    <a:solidFill>
                      <a:srgbClr val="CC0000"/>
                    </a:solidFill>
                    <a:effectLst/>
                    <a:uLnTx/>
                    <a:uFillTx/>
                    <a:latin typeface="Tahoma" panose="020B0604030504040204" pitchFamily="34" charset="0"/>
                    <a:ea typeface="MS PGothic" charset="0"/>
                    <a:cs typeface="+mn-cs"/>
                  </a:rPr>
                  <a:t>sender</a:t>
                </a:r>
                <a:endParaRPr kumimoji="0" lang="en-US" sz="2400" b="0" i="0" u="none" strike="noStrike" kern="0" cap="none" spc="0" normalizeH="0" baseline="0" noProof="0" dirty="0">
                  <a:ln>
                    <a:noFill/>
                  </a:ln>
                  <a:solidFill>
                    <a:srgbClr val="CC0000"/>
                  </a:solidFill>
                  <a:effectLst/>
                  <a:uLnTx/>
                  <a:uFillTx/>
                  <a:latin typeface="Tahoma" panose="020B0604030504040204" pitchFamily="34" charset="0"/>
                  <a:ea typeface="MS PGothic" charset="0"/>
                  <a:cs typeface="+mn-cs"/>
                </a:endParaRPr>
              </a:p>
            </p:txBody>
          </p:sp>
          <p:sp>
            <p:nvSpPr>
              <p:cNvPr id="40" name="Oval 4"/>
              <p:cNvSpPr>
                <a:spLocks noChangeArrowheads="1"/>
              </p:cNvSpPr>
              <p:nvPr/>
            </p:nvSpPr>
            <p:spPr bwMode="auto">
              <a:xfrm>
                <a:off x="2041134" y="4630199"/>
                <a:ext cx="955675" cy="1011237"/>
              </a:xfrm>
              <a:prstGeom prst="ellipse">
                <a:avLst/>
              </a:prstGeom>
              <a:solidFill>
                <a:srgbClr val="FFFFFF"/>
              </a:solidFill>
              <a:ln w="19050">
                <a:solidFill>
                  <a:srgbClr val="000000"/>
                </a:solidFill>
                <a:round/>
              </a:ln>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grpSp>
        <p:sp>
          <p:nvSpPr>
            <p:cNvPr id="41" name="Text Box 5"/>
            <p:cNvSpPr txBox="1">
              <a:spLocks noChangeArrowheads="1"/>
            </p:cNvSpPr>
            <p:nvPr/>
          </p:nvSpPr>
          <p:spPr bwMode="auto">
            <a:xfrm>
              <a:off x="1435100" y="5693824"/>
              <a:ext cx="1098550" cy="91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Wait for call from </a:t>
              </a:r>
              <a:r>
                <a:rPr kumimoji="0" lang="en-US" altLang="en-US" sz="16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mn-cs"/>
                </a:rPr>
                <a:t>above</a:t>
              </a:r>
              <a:endParaRPr kumimoji="0" lang="en-US" altLang="en-US" sz="16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mn-cs"/>
              </a:endParaRPr>
            </a:p>
          </p:txBody>
        </p:sp>
      </p:grpSp>
      <p:sp>
        <p:nvSpPr>
          <p:cNvPr id="3" name="日期占位符 2"/>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4" name="灯片编号占位符 3"/>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7" name="页脚占位符 6"/>
          <p:cNvSpPr>
            <a:spLocks noGrp="1"/>
          </p:cNvSpPr>
          <p:nvPr>
            <p:ph type="ftr" sz="quarter" idx="11"/>
          </p:nvPr>
        </p:nvSpPr>
        <p:spPr/>
        <p:txBody>
          <a:bodyPr/>
          <a:p>
            <a:r>
              <a:rPr kumimoji="1" lang="zh-SG" altLang="en-US"/>
              <a:t>Principle of Computer Networks Experiment - Lesson 2</a:t>
            </a:r>
            <a:endParaRPr kumimoji="1" lang="zh-SG" altLang="en-US"/>
          </a:p>
        </p:txBody>
      </p:sp>
      <mc:AlternateContent xmlns:mc="http://schemas.openxmlformats.org/markup-compatibility/2006" xmlns:p14="http://schemas.microsoft.com/office/powerpoint/2010/main">
        <mc:Choice Requires="p14">
          <p:contentPart r:id="rId2" p14:bwMode="auto">
            <p14:nvContentPartPr>
              <p14:cNvPr id="11" name="墨迹 10"/>
              <p14:cNvContentPartPr/>
              <p14:nvPr/>
            </p14:nvContentPartPr>
            <p14:xfrm>
              <a:off x="3281680" y="4669790"/>
              <a:ext cx="947420" cy="304800"/>
            </p14:xfrm>
          </p:contentPart>
        </mc:Choice>
        <mc:Fallback xmlns="">
          <p:pic>
            <p:nvPicPr>
              <p:cNvPr id="11" name="墨迹 10"/>
            </p:nvPicPr>
            <p:blipFill>
              <a:blip r:embed="rId3"/>
            </p:blipFill>
            <p:spPr>
              <a:xfrm>
                <a:off x="3281680" y="4669790"/>
                <a:ext cx="947420" cy="30480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12" name="墨迹 11"/>
              <p14:cNvContentPartPr/>
              <p14:nvPr/>
            </p14:nvContentPartPr>
            <p14:xfrm>
              <a:off x="3216275" y="5072380"/>
              <a:ext cx="2835910" cy="620395"/>
            </p14:xfrm>
          </p:contentPart>
        </mc:Choice>
        <mc:Fallback xmlns="">
          <p:pic>
            <p:nvPicPr>
              <p:cNvPr id="12" name="墨迹 11"/>
            </p:nvPicPr>
            <p:blipFill>
              <a:blip r:embed="rId5"/>
            </p:blipFill>
            <p:spPr>
              <a:xfrm>
                <a:off x="3216275" y="5072380"/>
                <a:ext cx="2835910" cy="62039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3" name="墨迹 12"/>
              <p14:cNvContentPartPr/>
              <p14:nvPr/>
            </p14:nvContentPartPr>
            <p14:xfrm>
              <a:off x="3200400" y="4642485"/>
              <a:ext cx="1082675" cy="321310"/>
            </p14:xfrm>
          </p:contentPart>
        </mc:Choice>
        <mc:Fallback xmlns="">
          <p:pic>
            <p:nvPicPr>
              <p:cNvPr id="13" name="墨迹 12"/>
            </p:nvPicPr>
            <p:blipFill>
              <a:blip r:embed="rId7"/>
            </p:blipFill>
            <p:spPr>
              <a:xfrm>
                <a:off x="3200400" y="4642485"/>
                <a:ext cx="1082675" cy="32131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4" name="墨迹 13"/>
              <p14:cNvContentPartPr/>
              <p14:nvPr/>
            </p14:nvContentPartPr>
            <p14:xfrm>
              <a:off x="3303270" y="5627370"/>
              <a:ext cx="974725" cy="11430"/>
            </p14:xfrm>
          </p:contentPart>
        </mc:Choice>
        <mc:Fallback xmlns="">
          <p:pic>
            <p:nvPicPr>
              <p:cNvPr id="14" name="墨迹 13"/>
            </p:nvPicPr>
            <p:blipFill>
              <a:blip r:embed="rId9"/>
            </p:blipFill>
            <p:spPr>
              <a:xfrm>
                <a:off x="3303270" y="5627370"/>
                <a:ext cx="974725" cy="1143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5" name="墨迹 14"/>
              <p14:cNvContentPartPr/>
              <p14:nvPr/>
            </p14:nvContentPartPr>
            <p14:xfrm>
              <a:off x="3950970" y="5567680"/>
              <a:ext cx="223520" cy="250190"/>
            </p14:xfrm>
          </p:contentPart>
        </mc:Choice>
        <mc:Fallback xmlns="">
          <p:pic>
            <p:nvPicPr>
              <p:cNvPr id="15" name="墨迹 14"/>
            </p:nvPicPr>
            <p:blipFill>
              <a:blip r:embed="rId11"/>
            </p:blipFill>
            <p:spPr>
              <a:xfrm>
                <a:off x="3950970" y="5567680"/>
                <a:ext cx="223520" cy="25019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6" name="墨迹 15"/>
              <p14:cNvContentPartPr/>
              <p14:nvPr/>
            </p14:nvContentPartPr>
            <p14:xfrm>
              <a:off x="4049395" y="5725795"/>
              <a:ext cx="152400" cy="135890"/>
            </p14:xfrm>
          </p:contentPart>
        </mc:Choice>
        <mc:Fallback xmlns="">
          <p:pic>
            <p:nvPicPr>
              <p:cNvPr id="16" name="墨迹 15"/>
            </p:nvPicPr>
            <p:blipFill>
              <a:blip r:embed="rId13"/>
            </p:blipFill>
            <p:spPr>
              <a:xfrm>
                <a:off x="4049395" y="5725795"/>
                <a:ext cx="152400" cy="13589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7" name="墨迹 16"/>
              <p14:cNvContentPartPr/>
              <p14:nvPr/>
            </p14:nvContentPartPr>
            <p14:xfrm>
              <a:off x="9606280" y="4697095"/>
              <a:ext cx="1621790" cy="342900"/>
            </p14:xfrm>
          </p:contentPart>
        </mc:Choice>
        <mc:Fallback xmlns="">
          <p:pic>
            <p:nvPicPr>
              <p:cNvPr id="17" name="墨迹 16"/>
            </p:nvPicPr>
            <p:blipFill>
              <a:blip r:embed="rId15"/>
            </p:blipFill>
            <p:spPr>
              <a:xfrm>
                <a:off x="9606280" y="4697095"/>
                <a:ext cx="1621790" cy="34290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8" name="墨迹 17"/>
              <p14:cNvContentPartPr/>
              <p14:nvPr/>
            </p14:nvContentPartPr>
            <p14:xfrm>
              <a:off x="9753600" y="5556885"/>
              <a:ext cx="930275" cy="43815"/>
            </p14:xfrm>
          </p:contentPart>
        </mc:Choice>
        <mc:Fallback xmlns="">
          <p:pic>
            <p:nvPicPr>
              <p:cNvPr id="18" name="墨迹 17"/>
            </p:nvPicPr>
            <p:blipFill>
              <a:blip r:embed="rId17"/>
            </p:blipFill>
            <p:spPr>
              <a:xfrm>
                <a:off x="9753600" y="5556885"/>
                <a:ext cx="930275" cy="43815"/>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dissolve">
                                      <p:cBhvr>
                                        <p:cTn id="17" dur="500"/>
                                        <p:tgtEl>
                                          <p:spTgt spid="42"/>
                                        </p:tgtEl>
                                      </p:cBhvr>
                                    </p:animEffect>
                                  </p:childTnLst>
                                </p:cTn>
                              </p:par>
                            </p:childTnLst>
                          </p:cTn>
                        </p:par>
                        <p:par>
                          <p:cTn id="18" fill="hold">
                            <p:stCondLst>
                              <p:cond delay="500"/>
                            </p:stCondLst>
                            <p:childTnLst>
                              <p:par>
                                <p:cTn id="19" presetID="9"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childTnLst>
                          </p:cTn>
                        </p:par>
                        <p:par>
                          <p:cTn id="22" fill="hold">
                            <p:stCondLst>
                              <p:cond delay="1000"/>
                            </p:stCondLst>
                            <p:childTnLst>
                              <p:par>
                                <p:cTn id="23" presetID="9" presetClass="entr" presetSubtype="0" fill="hold" grpId="0" nodeType="after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dissolve">
                                      <p:cBhvr>
                                        <p:cTn id="25" dur="500"/>
                                        <p:tgtEl>
                                          <p:spTgt spid="4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dissolv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dissolve">
                                      <p:cBhvr>
                                        <p:cTn id="35" dur="500"/>
                                        <p:tgtEl>
                                          <p:spTgt spid="50"/>
                                        </p:tgtEl>
                                      </p:cBhvr>
                                    </p:animEffect>
                                  </p:childTnLst>
                                </p:cTn>
                              </p:par>
                            </p:childTnLst>
                          </p:cTn>
                        </p:par>
                        <p:par>
                          <p:cTn id="36" fill="hold">
                            <p:stCondLst>
                              <p:cond delay="500"/>
                            </p:stCondLst>
                            <p:childTnLst>
                              <p:par>
                                <p:cTn id="37" presetID="9" presetClass="entr" presetSubtype="0"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dissolve">
                                      <p:cBhvr>
                                        <p:cTn id="39" dur="500"/>
                                        <p:tgtEl>
                                          <p:spTgt spid="6"/>
                                        </p:tgtEl>
                                      </p:cBhvr>
                                    </p:animEffect>
                                  </p:childTnLst>
                                </p:cTn>
                              </p:par>
                            </p:childTnLst>
                          </p:cTn>
                        </p:par>
                        <p:par>
                          <p:cTn id="40" fill="hold">
                            <p:stCondLst>
                              <p:cond delay="1000"/>
                            </p:stCondLst>
                            <p:childTnLst>
                              <p:par>
                                <p:cTn id="41" presetID="9" presetClass="entr" presetSubtype="0" fill="hold" grpId="0" nodeType="after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dissolve">
                                      <p:cBhvr>
                                        <p:cTn id="43" dur="500"/>
                                        <p:tgtEl>
                                          <p:spTgt spid="47"/>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25604"/>
                                        </p:tgtEl>
                                        <p:attrNameLst>
                                          <p:attrName>style.visibility</p:attrName>
                                        </p:attrNameLst>
                                      </p:cBhvr>
                                      <p:to>
                                        <p:strVal val="visible"/>
                                      </p:to>
                                    </p:set>
                                    <p:animEffect transition="in" filter="dissolve">
                                      <p:cBhvr>
                                        <p:cTn id="48" dur="500"/>
                                        <p:tgtEl>
                                          <p:spTgt spid="25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ldLvl="0" animBg="1"/>
      <p:bldP spid="43" grpId="0"/>
      <p:bldP spid="47" grpId="0"/>
      <p:bldP spid="50" grpId="0" bldLvl="0" animBg="1"/>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2790" y="289560"/>
            <a:ext cx="11393170" cy="894715"/>
          </a:xfrm>
        </p:spPr>
        <p:txBody>
          <a:bodyPr>
            <a:normAutofit fontScale="90000"/>
          </a:bodyPr>
          <a:lstStyle/>
          <a:p>
            <a:r>
              <a:rPr lang="en-US" sz="4800" dirty="0">
                <a:sym typeface="+mn-ea"/>
              </a:rPr>
              <a:t>Reliable transfer over</a:t>
            </a:r>
            <a:r>
              <a:rPr lang="en-US" sz="4800" dirty="0"/>
              <a:t> a channel with bit errors</a:t>
            </a:r>
            <a:endParaRPr lang="en-US" sz="4400" dirty="0"/>
          </a:p>
        </p:txBody>
      </p:sp>
      <p:sp>
        <p:nvSpPr>
          <p:cNvPr id="23" name="Rectangle 3"/>
          <p:cNvSpPr txBox="1">
            <a:spLocks noChangeArrowheads="1"/>
          </p:cNvSpPr>
          <p:nvPr/>
        </p:nvSpPr>
        <p:spPr>
          <a:xfrm>
            <a:off x="666374" y="1474493"/>
            <a:ext cx="11100625" cy="444817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292100" algn="l" defTabSz="914400" rtl="0" eaLnBrk="1" fontAlgn="auto" latinLnBrk="0" hangingPunct="1">
              <a:lnSpc>
                <a:spcPct val="75000"/>
              </a:lnSpc>
              <a:spcBef>
                <a:spcPts val="1000"/>
              </a:spcBef>
              <a:spcAft>
                <a:spcPts val="0"/>
              </a:spcAft>
              <a:buClr>
                <a:srgbClr val="0000A3"/>
              </a:buClr>
              <a:buSzTx/>
              <a:buFont typeface="Wingdings" panose="05000000000000000000" pitchFamily="2" charset="2"/>
              <a:buChar char="§"/>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Underlying channel may flip bits in packet</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1" indent="-228600" algn="l" defTabSz="914400" rtl="0" eaLnBrk="1" fontAlgn="auto" latinLnBrk="0" hangingPunct="1">
              <a:lnSpc>
                <a:spcPct val="75000"/>
              </a:lnSpc>
              <a:spcBef>
                <a:spcPts val="500"/>
              </a:spcBef>
              <a:spcAft>
                <a:spcPts val="0"/>
              </a:spcAft>
              <a:buClr>
                <a:srgbClr val="0000A8"/>
              </a:buClr>
              <a:buSzTx/>
              <a:buFont typeface="Arial" panose="020B0604020202020204"/>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checksum (e.g., Internet checksum) to detect bit errors</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0" indent="-292100" algn="l" defTabSz="914400" rtl="0" eaLnBrk="1" fontAlgn="auto" latinLnBrk="0" hangingPunct="1">
              <a:lnSpc>
                <a:spcPct val="75000"/>
              </a:lnSpc>
              <a:spcBef>
                <a:spcPts val="1000"/>
              </a:spcBef>
              <a:spcAft>
                <a:spcPts val="0"/>
              </a:spcAft>
              <a:buClr>
                <a:srgbClr val="0000A3"/>
              </a:buClr>
              <a:buSzTx/>
              <a:buFont typeface="Wingdings" panose="05000000000000000000" pitchFamily="2" charset="2"/>
              <a:buChar char="§"/>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Question: </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Text Box 10"/>
          <p:cNvSpPr txBox="1">
            <a:spLocks noChangeArrowheads="1"/>
          </p:cNvSpPr>
          <p:nvPr/>
        </p:nvSpPr>
        <p:spPr bwMode="auto">
          <a:xfrm>
            <a:off x="934039" y="2864067"/>
            <a:ext cx="10991215" cy="1568450"/>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3200" b="0" i="1" u="none" strike="noStrike" kern="1200" cap="none" spc="0" normalizeH="0" baseline="0" noProof="0" dirty="0">
                <a:ln>
                  <a:noFill/>
                </a:ln>
                <a:solidFill>
                  <a:srgbClr val="FF0000"/>
                </a:solidFill>
                <a:effectLst/>
                <a:uLnTx/>
                <a:uFillTx/>
                <a:latin typeface="Calibri" panose="020F0502020204030204"/>
                <a:ea typeface="MS PGothic" panose="020B0600070205080204" pitchFamily="34" charset="-128"/>
                <a:cs typeface="+mn-cs"/>
              </a:rPr>
              <a:t>How do humans recover from “</a:t>
            </a:r>
            <a:r>
              <a:rPr kumimoji="0" lang="en-US" altLang="ja-JP" sz="3200" b="0" i="1" u="none" strike="noStrike" kern="1200" cap="none" spc="0" normalizeH="0" baseline="0" noProof="0" dirty="0">
                <a:ln>
                  <a:noFill/>
                </a:ln>
                <a:solidFill>
                  <a:srgbClr val="FF0000"/>
                </a:solidFill>
                <a:effectLst/>
                <a:uLnTx/>
                <a:uFillTx/>
                <a:latin typeface="Calibri" panose="020F0502020204030204"/>
                <a:ea typeface="MS PGothic" panose="020B0600070205080204" pitchFamily="34" charset="-128"/>
                <a:cs typeface="+mn-cs"/>
              </a:rPr>
              <a:t>errors” </a:t>
            </a:r>
            <a:r>
              <a:rPr kumimoji="0" lang="en-US" altLang="en-US" sz="3200" b="0" i="1" u="none" strike="noStrike" kern="1200" cap="none" spc="0" normalizeH="0" baseline="0" noProof="0" dirty="0">
                <a:ln>
                  <a:noFill/>
                </a:ln>
                <a:solidFill>
                  <a:srgbClr val="FF0000"/>
                </a:solidFill>
                <a:effectLst/>
                <a:uLnTx/>
                <a:uFillTx/>
                <a:latin typeface="Calibri" panose="020F0502020204030204"/>
                <a:ea typeface="MS PGothic" panose="020B0600070205080204" pitchFamily="34" charset="-128"/>
                <a:cs typeface="+mn-cs"/>
              </a:rPr>
              <a:t>during conversation?</a:t>
            </a:r>
            <a:endParaRPr kumimoji="0" lang="en-US" altLang="en-US" sz="3200" b="0" i="1" u="none" strike="noStrike" kern="1200" cap="none" spc="0" normalizeH="0" baseline="0" noProof="0" dirty="0">
              <a:ln>
                <a:noFill/>
              </a:ln>
              <a:solidFill>
                <a:srgbClr val="FF0000"/>
              </a:solidFill>
              <a:effectLst/>
              <a:uLnTx/>
              <a:uFillTx/>
              <a:latin typeface="Calibri" panose="020F0502020204030204"/>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3200" b="0" i="1" u="none" strike="noStrike" kern="1200" cap="none" spc="0" normalizeH="0" baseline="0" noProof="0" dirty="0">
              <a:ln>
                <a:noFill/>
              </a:ln>
              <a:solidFill>
                <a:srgbClr val="FF0000"/>
              </a:solidFill>
              <a:effectLst/>
              <a:uLnTx/>
              <a:uFillTx/>
              <a:latin typeface="Calibri" panose="020F0502020204030204"/>
              <a:ea typeface="MS PGothic" panose="020B0600070205080204" pitchFamily="34" charset="-128"/>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3200" b="1" u="none" strike="noStrike" kern="1200" cap="none" spc="0" normalizeH="0" baseline="0" noProof="0" dirty="0">
                <a:ln>
                  <a:noFill/>
                </a:ln>
                <a:solidFill>
                  <a:srgbClr val="FF0000"/>
                </a:solidFill>
                <a:effectLst/>
                <a:uLnTx/>
                <a:uFillTx/>
                <a:latin typeface="Calibri" panose="020F0502020204030204"/>
                <a:ea typeface="MS PGothic" panose="020B0600070205080204" pitchFamily="34" charset="-128"/>
                <a:cs typeface="+mn-cs"/>
              </a:rPr>
              <a:t>Handshake Protocol !!</a:t>
            </a:r>
            <a:endParaRPr kumimoji="0" lang="en-US" altLang="en-US" sz="3200" b="1" u="none" strike="noStrike" kern="1200" cap="none" spc="0" normalizeH="0" baseline="0" noProof="0" dirty="0">
              <a:ln>
                <a:noFill/>
              </a:ln>
              <a:solidFill>
                <a:srgbClr val="FF0000"/>
              </a:solidFill>
              <a:effectLst/>
              <a:uLnTx/>
              <a:uFillTx/>
              <a:latin typeface="Calibri" panose="020F0502020204030204"/>
              <a:ea typeface="MS PGothic" panose="020B0600070205080204" pitchFamily="34" charset="-128"/>
              <a:cs typeface="+mn-cs"/>
            </a:endParaRPr>
          </a:p>
        </p:txBody>
      </p:sp>
      <p:sp>
        <p:nvSpPr>
          <p:cNvPr id="3" name="日期占位符 2"/>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4" name="灯片编号占位符 3"/>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5" name="页脚占位符 4"/>
          <p:cNvSpPr>
            <a:spLocks noGrp="1"/>
          </p:cNvSpPr>
          <p:nvPr>
            <p:ph type="ftr" sz="quarter" idx="11"/>
          </p:nvPr>
        </p:nvSpPr>
        <p:spPr/>
        <p:txBody>
          <a:bodyPr/>
          <a:p>
            <a:r>
              <a:rPr kumimoji="1" lang="zh-SG" altLang="en-US"/>
              <a:t>Principle of Computer Networks Experiment - Lesson 2</a:t>
            </a:r>
            <a:endParaRPr kumimoji="1" lang="zh-SG" altLang="en-US"/>
          </a:p>
        </p:txBody>
      </p:sp>
      <mc:AlternateContent xmlns:mc="http://schemas.openxmlformats.org/markup-compatibility/2006" xmlns:p14="http://schemas.microsoft.com/office/powerpoint/2010/main">
        <mc:Choice Requires="p14">
          <p:contentPart r:id="rId1" p14:bwMode="auto">
            <p14:nvContentPartPr>
              <p14:cNvPr id="6" name="墨迹 5"/>
              <p14:cNvContentPartPr/>
              <p14:nvPr/>
            </p14:nvContentPartPr>
            <p14:xfrm>
              <a:off x="5715000" y="2350770"/>
              <a:ext cx="1616075" cy="11430"/>
            </p14:xfrm>
          </p:contentPart>
        </mc:Choice>
        <mc:Fallback xmlns="">
          <p:pic>
            <p:nvPicPr>
              <p:cNvPr id="6" name="墨迹 5"/>
            </p:nvPicPr>
            <p:blipFill>
              <a:blip r:embed="rId2"/>
            </p:blipFill>
            <p:spPr>
              <a:xfrm>
                <a:off x="5715000" y="2350770"/>
                <a:ext cx="1616075" cy="1143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7" name="墨迹 6"/>
              <p14:cNvContentPartPr/>
              <p14:nvPr/>
            </p14:nvContentPartPr>
            <p14:xfrm>
              <a:off x="8920480" y="2286000"/>
              <a:ext cx="1094105" cy="15875"/>
            </p14:xfrm>
          </p:contentPart>
        </mc:Choice>
        <mc:Fallback xmlns="">
          <p:pic>
            <p:nvPicPr>
              <p:cNvPr id="7" name="墨迹 6"/>
            </p:nvPicPr>
            <p:blipFill>
              <a:blip r:embed="rId4"/>
            </p:blipFill>
            <p:spPr>
              <a:xfrm>
                <a:off x="8920480" y="2286000"/>
                <a:ext cx="1094105" cy="1587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8" name="墨迹 7"/>
              <p14:cNvContentPartPr/>
              <p14:nvPr/>
            </p14:nvContentPartPr>
            <p14:xfrm>
              <a:off x="4359275" y="4375785"/>
              <a:ext cx="3881120" cy="135890"/>
            </p14:xfrm>
          </p:contentPart>
        </mc:Choice>
        <mc:Fallback xmlns="">
          <p:pic>
            <p:nvPicPr>
              <p:cNvPr id="8" name="墨迹 7"/>
            </p:nvPicPr>
            <p:blipFill>
              <a:blip r:embed="rId6"/>
            </p:blipFill>
            <p:spPr>
              <a:xfrm>
                <a:off x="4359275" y="4375785"/>
                <a:ext cx="3881120" cy="13589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5010" y="289560"/>
            <a:ext cx="11392535" cy="894715"/>
          </a:xfrm>
        </p:spPr>
        <p:txBody>
          <a:bodyPr>
            <a:normAutofit fontScale="90000"/>
          </a:bodyPr>
          <a:lstStyle/>
          <a:p>
            <a:r>
              <a:rPr lang="en-US" sz="4800" dirty="0">
                <a:sym typeface="+mn-ea"/>
              </a:rPr>
              <a:t>Reliable transfer over</a:t>
            </a:r>
            <a:r>
              <a:rPr lang="en-US" sz="4800" dirty="0">
                <a:sym typeface="+mn-ea"/>
              </a:rPr>
              <a:t> a channel with bit errors</a:t>
            </a:r>
            <a:endParaRPr lang="en-US" sz="4400" dirty="0"/>
          </a:p>
        </p:txBody>
      </p:sp>
      <p:sp>
        <p:nvSpPr>
          <p:cNvPr id="23" name="Rectangle 3"/>
          <p:cNvSpPr txBox="1">
            <a:spLocks noChangeArrowheads="1"/>
          </p:cNvSpPr>
          <p:nvPr/>
        </p:nvSpPr>
        <p:spPr>
          <a:xfrm>
            <a:off x="662564" y="1274398"/>
            <a:ext cx="11100625" cy="444817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9575" marR="0" lvl="0" indent="-279400" algn="l" defTabSz="914400" rtl="0" eaLnBrk="1" fontAlgn="auto" latinLnBrk="0" hangingPunct="1">
              <a:lnSpc>
                <a:spcPct val="75000"/>
              </a:lnSpc>
              <a:spcBef>
                <a:spcPts val="1000"/>
              </a:spcBef>
              <a:spcAft>
                <a:spcPts val="0"/>
              </a:spcAft>
              <a:buClr>
                <a:srgbClr val="0000A3"/>
              </a:buClr>
              <a:buSzTx/>
              <a:buFont typeface="Wingdings" panose="05000000000000000000" pitchFamily="2" charset="2"/>
              <a:buChar char="§"/>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Question: how to recover from errors?</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Rectangle 2"/>
          <p:cNvSpPr txBox="1">
            <a:spLocks noChangeArrowheads="1"/>
          </p:cNvSpPr>
          <p:nvPr/>
        </p:nvSpPr>
        <p:spPr>
          <a:xfrm>
            <a:off x="662419" y="1838093"/>
            <a:ext cx="11004862" cy="2157003"/>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95325" marR="0" lvl="1" indent="-231775" algn="l" defTabSz="914400" rtl="0" eaLnBrk="1" fontAlgn="auto" latinLnBrk="0" hangingPunct="1">
              <a:lnSpc>
                <a:spcPct val="90000"/>
              </a:lnSpc>
              <a:spcBef>
                <a:spcPct val="45000"/>
              </a:spcBef>
              <a:spcAft>
                <a:spcPts val="0"/>
              </a:spcAft>
              <a:buClr>
                <a:srgbClr val="0000A8"/>
              </a:buClr>
              <a:buSzTx/>
              <a:buFont typeface="Arial" panose="020B0604020202020204"/>
              <a:buChar char="•"/>
              <a:defRPr/>
            </a:pPr>
            <a:r>
              <a:rPr kumimoji="0" lang="en-US" sz="2800" b="0" i="1" u="none" strike="noStrike" kern="1200" cap="none" spc="0" normalizeH="0" baseline="0" noProof="0" dirty="0">
                <a:ln>
                  <a:noFill/>
                </a:ln>
                <a:solidFill>
                  <a:srgbClr val="CC0000"/>
                </a:solidFill>
                <a:effectLst/>
                <a:uLnTx/>
                <a:uFillTx/>
                <a:latin typeface="Calibri" panose="020F0502020204030204"/>
                <a:ea typeface="+mn-ea"/>
                <a:cs typeface="+mn-cs"/>
              </a:rPr>
              <a:t>acknowledgements (ACKs):</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receiver explicitly tells sender that pkt received </a:t>
            </a:r>
            <a:r>
              <a:rPr kumimoji="0" lang="en-US" sz="2800" b="0" i="0" u="none" strike="noStrike" kern="1200" cap="none" spc="0" normalizeH="0" baseline="0" noProof="0" dirty="0">
                <a:ln>
                  <a:noFill/>
                </a:ln>
                <a:solidFill>
                  <a:srgbClr val="FF0000"/>
                </a:solidFill>
                <a:effectLst/>
                <a:uLnTx/>
                <a:uFillTx/>
                <a:latin typeface="Calibri" panose="020F0502020204030204"/>
                <a:ea typeface="+mn-ea"/>
                <a:cs typeface="+mn-cs"/>
              </a:rPr>
              <a:t>OK!</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a:buChar char="•"/>
              <a:defRPr/>
            </a:pPr>
            <a:r>
              <a:rPr kumimoji="0" lang="en-US" sz="2800" b="0" i="1" u="none" strike="noStrike" kern="1200" cap="none" spc="0" normalizeH="0" baseline="0" noProof="0" dirty="0">
                <a:ln>
                  <a:noFill/>
                </a:ln>
                <a:solidFill>
                  <a:srgbClr val="CC0000"/>
                </a:solidFill>
                <a:effectLst/>
                <a:uLnTx/>
                <a:uFillTx/>
                <a:latin typeface="Calibri" panose="020F0502020204030204"/>
                <a:ea typeface="+mn-ea"/>
                <a:cs typeface="+mn-cs"/>
              </a:rPr>
              <a:t>negative acknowledgements (NAKs):</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receiver explicitly tells sender that pkt had </a:t>
            </a:r>
            <a:r>
              <a:rPr kumimoji="0" lang="en-US" sz="2800" b="0" i="0" u="none" strike="noStrike" kern="1200" cap="none" spc="0" normalizeH="0" baseline="0" noProof="0" dirty="0">
                <a:ln>
                  <a:noFill/>
                </a:ln>
                <a:solidFill>
                  <a:srgbClr val="FF0000"/>
                </a:solidFill>
                <a:effectLst/>
                <a:uLnTx/>
                <a:uFillTx/>
                <a:latin typeface="Calibri" panose="020F0502020204030204"/>
                <a:ea typeface="+mn-ea"/>
                <a:cs typeface="+mn-cs"/>
              </a:rPr>
              <a:t>errors!</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sender </a:t>
            </a: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retransmits</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pkt on receipt of NAK</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7" name="Group 13"/>
          <p:cNvGrpSpPr/>
          <p:nvPr/>
        </p:nvGrpSpPr>
        <p:grpSpPr bwMode="auto">
          <a:xfrm>
            <a:off x="848649" y="4284509"/>
            <a:ext cx="10729731" cy="1220788"/>
            <a:chOff x="1552" y="2800"/>
            <a:chExt cx="2578" cy="769"/>
          </a:xfrm>
        </p:grpSpPr>
        <p:sp>
          <p:nvSpPr>
            <p:cNvPr id="8" name="Rectangle 7"/>
            <p:cNvSpPr>
              <a:spLocks noChangeArrowheads="1"/>
            </p:cNvSpPr>
            <p:nvPr/>
          </p:nvSpPr>
          <p:spPr bwMode="auto">
            <a:xfrm>
              <a:off x="1552" y="2974"/>
              <a:ext cx="2578" cy="595"/>
            </a:xfrm>
            <a:prstGeom prst="rect">
              <a:avLst/>
            </a:prstGeom>
            <a:noFill/>
            <a:ln w="19050">
              <a:solidFill>
                <a:srgbClr val="CC0000"/>
              </a:solidFill>
              <a:miter lim="800000"/>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pitchFamily="34" charset="0"/>
                <a:ea typeface="MS PGothic" charset="0"/>
                <a:cs typeface="+mn-cs"/>
              </a:endParaRPr>
            </a:p>
          </p:txBody>
        </p:sp>
        <p:sp>
          <p:nvSpPr>
            <p:cNvPr id="9" name="Rectangle 9"/>
            <p:cNvSpPr>
              <a:spLocks noChangeArrowheads="1"/>
            </p:cNvSpPr>
            <p:nvPr/>
          </p:nvSpPr>
          <p:spPr bwMode="auto">
            <a:xfrm>
              <a:off x="2226" y="2864"/>
              <a:ext cx="88" cy="223"/>
            </a:xfrm>
            <a:prstGeom prst="rect">
              <a:avLst/>
            </a:prstGeom>
            <a:solidFill>
              <a:schemeClr val="bg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pitchFamily="34" charset="0"/>
                <a:ea typeface="MS PGothic" charset="0"/>
                <a:cs typeface="+mn-cs"/>
              </a:endParaRPr>
            </a:p>
          </p:txBody>
        </p:sp>
        <p:sp>
          <p:nvSpPr>
            <p:cNvPr id="10" name="Text Box 10"/>
            <p:cNvSpPr txBox="1">
              <a:spLocks noChangeArrowheads="1"/>
            </p:cNvSpPr>
            <p:nvPr/>
          </p:nvSpPr>
          <p:spPr bwMode="auto">
            <a:xfrm>
              <a:off x="1724" y="2800"/>
              <a:ext cx="687" cy="368"/>
            </a:xfrm>
            <a:prstGeom prst="rect">
              <a:avLst/>
            </a:prstGeom>
            <a:solidFill>
              <a:schemeClr val="bg1"/>
            </a:solidFill>
            <a:ln>
              <a:noFill/>
            </a:ln>
            <a:effectLst/>
          </p:spPr>
          <p:txBody>
            <a:bodyPr wrap="squar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0" i="0" u="none" strike="noStrike" kern="1200" cap="none" spc="0" normalizeH="0" baseline="0" noProof="0" dirty="0">
                  <a:ln>
                    <a:noFill/>
                  </a:ln>
                  <a:solidFill>
                    <a:srgbClr val="CC0000"/>
                  </a:solidFill>
                  <a:effectLst/>
                  <a:uLnTx/>
                  <a:uFillTx/>
                  <a:latin typeface="Calibri" panose="020F0502020204030204"/>
                  <a:ea typeface="MS PGothic" charset="0"/>
                  <a:cs typeface="+mn-cs"/>
                </a:rPr>
                <a:t>stop and wait</a:t>
              </a:r>
              <a:endParaRPr kumimoji="0" lang="en-US" sz="3200" b="0" i="0" u="none" strike="noStrike" kern="1200" cap="none" spc="0" normalizeH="0" baseline="0" noProof="0" dirty="0">
                <a:ln>
                  <a:noFill/>
                </a:ln>
                <a:solidFill>
                  <a:srgbClr val="CC0000"/>
                </a:solidFill>
                <a:effectLst/>
                <a:uLnTx/>
                <a:uFillTx/>
                <a:latin typeface="Calibri" panose="020F0502020204030204"/>
                <a:ea typeface="MS PGothic" charset="0"/>
                <a:cs typeface="+mn-cs"/>
              </a:endParaRPr>
            </a:p>
          </p:txBody>
        </p:sp>
        <p:sp>
          <p:nvSpPr>
            <p:cNvPr id="11" name="Text Box 6"/>
            <p:cNvSpPr txBox="1">
              <a:spLocks noChangeArrowheads="1"/>
            </p:cNvSpPr>
            <p:nvPr/>
          </p:nvSpPr>
          <p:spPr bwMode="auto">
            <a:xfrm>
              <a:off x="1678" y="3166"/>
              <a:ext cx="2452" cy="288"/>
            </a:xfrm>
            <a:prstGeom prst="rect">
              <a:avLst/>
            </a:prstGeom>
            <a:noFill/>
            <a:ln>
              <a:noFill/>
            </a:ln>
            <a:effectLst/>
          </p:spPr>
          <p:txBody>
            <a:bodyPr>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l" defTabSz="914400" rtl="0" eaLnBrk="1" fontAlgn="auto" latinLnBrk="0" hangingPunct="1">
                <a:lnSpc>
                  <a:spcPct val="85000"/>
                </a:lnSpc>
                <a:spcBef>
                  <a:spcPts val="0"/>
                </a:spcBef>
                <a:spcAft>
                  <a:spcPts val="0"/>
                </a:spcAft>
                <a:buClrTx/>
                <a:buSzTx/>
                <a:buFontTx/>
                <a:buNone/>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S PGothic" charset="0"/>
                  <a:cs typeface="+mn-cs"/>
                </a:rPr>
                <a:t>sender sends one packet,  then waits for receiver response</a:t>
              </a:r>
              <a:endParaRPr kumimoji="0" lang="en-US" sz="2800" b="0" i="0" u="none" strike="noStrike" kern="1200" cap="none" spc="0" normalizeH="0" baseline="0" noProof="0" dirty="0">
                <a:ln>
                  <a:noFill/>
                </a:ln>
                <a:solidFill>
                  <a:prstClr val="black"/>
                </a:solidFill>
                <a:effectLst/>
                <a:uLnTx/>
                <a:uFillTx/>
                <a:latin typeface="Calibri" panose="020F0502020204030204"/>
                <a:ea typeface="MS PGothic" charset="0"/>
                <a:cs typeface="+mn-cs"/>
              </a:endParaRPr>
            </a:p>
          </p:txBody>
        </p:sp>
      </p:grpSp>
      <p:sp>
        <p:nvSpPr>
          <p:cNvPr id="3" name="日期占位符 2"/>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4" name="灯片编号占位符 3"/>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5" name="页脚占位符 4"/>
          <p:cNvSpPr>
            <a:spLocks noGrp="1"/>
          </p:cNvSpPr>
          <p:nvPr>
            <p:ph type="ftr" sz="quarter" idx="11"/>
          </p:nvPr>
        </p:nvSpPr>
        <p:spPr/>
        <p:txBody>
          <a:bodyPr/>
          <a:p>
            <a:r>
              <a:rPr kumimoji="1" lang="zh-SG" altLang="en-US"/>
              <a:t>Principle of Computer Networks Experiment - Lesson 2</a:t>
            </a:r>
            <a:endParaRPr kumimoji="1" lang="zh-SG"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5">
                                            <p:txEl>
                                              <p:pRg st="0" end="0"/>
                                            </p:txEl>
                                          </p:spTgt>
                                        </p:tgtEl>
                                        <p:attrNameLst>
                                          <p:attrName>style.visibility</p:attrName>
                                        </p:attrNameLst>
                                      </p:cBhvr>
                                      <p:to>
                                        <p:strVal val="visible"/>
                                      </p:to>
                                    </p:set>
                                    <p:animEffect transition="in" filter="dissolve">
                                      <p:cBhvr>
                                        <p:cTn id="12" dur="500"/>
                                        <p:tgtEl>
                                          <p:spTgt spid="2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5">
                                            <p:txEl>
                                              <p:pRg st="1" end="1"/>
                                            </p:txEl>
                                          </p:spTgt>
                                        </p:tgtEl>
                                        <p:attrNameLst>
                                          <p:attrName>style.visibility</p:attrName>
                                        </p:attrNameLst>
                                      </p:cBhvr>
                                      <p:to>
                                        <p:strVal val="visible"/>
                                      </p:to>
                                    </p:set>
                                    <p:animEffect transition="in" filter="dissolve">
                                      <p:cBhvr>
                                        <p:cTn id="17" dur="500"/>
                                        <p:tgtEl>
                                          <p:spTgt spid="2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5">
                                            <p:txEl>
                                              <p:pRg st="2" end="2"/>
                                            </p:txEl>
                                          </p:spTgt>
                                        </p:tgtEl>
                                        <p:attrNameLst>
                                          <p:attrName>style.visibility</p:attrName>
                                        </p:attrNameLst>
                                      </p:cBhvr>
                                      <p:to>
                                        <p:strVal val="visible"/>
                                      </p:to>
                                    </p:set>
                                    <p:animEffect transition="in" filter="dissolve">
                                      <p:cBhvr>
                                        <p:cTn id="22" dur="500"/>
                                        <p:tgtEl>
                                          <p:spTgt spid="2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bldLvl="2"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Rectangle 168"/>
          <p:cNvSpPr/>
          <p:nvPr/>
        </p:nvSpPr>
        <p:spPr>
          <a:xfrm>
            <a:off x="9870220" y="5077299"/>
            <a:ext cx="1669250" cy="31104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p:cNvSpPr/>
          <p:nvPr/>
        </p:nvSpPr>
        <p:spPr>
          <a:xfrm>
            <a:off x="10103160" y="2734197"/>
            <a:ext cx="1333279" cy="31104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798690" y="289325"/>
            <a:ext cx="11100625" cy="894622"/>
          </a:xfrm>
        </p:spPr>
        <p:txBody>
          <a:bodyPr>
            <a:normAutofit fontScale="90000"/>
          </a:bodyPr>
          <a:lstStyle/>
          <a:p>
            <a:r>
              <a:rPr lang="en-US" sz="4800" dirty="0"/>
              <a:t>FSM (finite-state machine) specifications</a:t>
            </a:r>
            <a:endParaRPr lang="en-US" sz="4400" dirty="0"/>
          </a:p>
        </p:txBody>
      </p:sp>
      <p:sp>
        <p:nvSpPr>
          <p:cNvPr id="109" name="Oval 3"/>
          <p:cNvSpPr>
            <a:spLocks noChangeArrowheads="1"/>
          </p:cNvSpPr>
          <p:nvPr/>
        </p:nvSpPr>
        <p:spPr bwMode="auto">
          <a:xfrm>
            <a:off x="2448951" y="2349843"/>
            <a:ext cx="985837" cy="962025"/>
          </a:xfrm>
          <a:prstGeom prst="ellipse">
            <a:avLst/>
          </a:prstGeom>
          <a:solidFill>
            <a:srgbClr val="FFFFFF"/>
          </a:solidFill>
          <a:ln w="19050">
            <a:solidFill>
              <a:srgbClr val="000000"/>
            </a:solidFill>
            <a:round/>
          </a:ln>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MS PGothic" panose="020B0600070205080204" pitchFamily="34" charset="-128"/>
              <a:cs typeface="+mn-cs"/>
            </a:endParaRPr>
          </a:p>
        </p:txBody>
      </p:sp>
      <p:sp>
        <p:nvSpPr>
          <p:cNvPr id="110" name="Text Box 4"/>
          <p:cNvSpPr txBox="1">
            <a:spLocks noChangeArrowheads="1"/>
          </p:cNvSpPr>
          <p:nvPr/>
        </p:nvSpPr>
        <p:spPr bwMode="auto">
          <a:xfrm>
            <a:off x="2347351" y="24339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Wait for call from above</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grpSp>
        <p:nvGrpSpPr>
          <p:cNvPr id="156" name="Group 155"/>
          <p:cNvGrpSpPr/>
          <p:nvPr/>
        </p:nvGrpSpPr>
        <p:grpSpPr>
          <a:xfrm>
            <a:off x="5004826" y="2400535"/>
            <a:ext cx="3673475" cy="919271"/>
            <a:chOff x="5004826" y="2400535"/>
            <a:chExt cx="3673475" cy="919271"/>
          </a:xfrm>
        </p:grpSpPr>
        <p:sp>
          <p:nvSpPr>
            <p:cNvPr id="120" name="Freeform 14"/>
            <p:cNvSpPr/>
            <p:nvPr/>
          </p:nvSpPr>
          <p:spPr bwMode="auto">
            <a:xfrm>
              <a:off x="5004826" y="2426043"/>
              <a:ext cx="466725" cy="893763"/>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Text Box 15"/>
            <p:cNvSpPr txBox="1">
              <a:spLocks noChangeArrowheads="1"/>
            </p:cNvSpPr>
            <p:nvPr/>
          </p:nvSpPr>
          <p:spPr bwMode="auto">
            <a:xfrm>
              <a:off x="5314388" y="2740368"/>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udt_send(sndpkt)</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22" name="Text Box 16"/>
            <p:cNvSpPr txBox="1">
              <a:spLocks noChangeArrowheads="1"/>
            </p:cNvSpPr>
            <p:nvPr/>
          </p:nvSpPr>
          <p:spPr bwMode="auto">
            <a:xfrm>
              <a:off x="5288988" y="2400535"/>
              <a:ext cx="3389313"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23" name="Line 17"/>
            <p:cNvSpPr>
              <a:spLocks noChangeShapeType="1"/>
            </p:cNvSpPr>
            <p:nvPr/>
          </p:nvSpPr>
          <p:spPr bwMode="auto">
            <a:xfrm>
              <a:off x="5408051" y="2740368"/>
              <a:ext cx="99060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28" name="Group 22"/>
          <p:cNvGrpSpPr/>
          <p:nvPr/>
        </p:nvGrpSpPr>
        <p:grpSpPr bwMode="auto">
          <a:xfrm>
            <a:off x="4044388" y="2362543"/>
            <a:ext cx="1074738" cy="962025"/>
            <a:chOff x="1540" y="2116"/>
            <a:chExt cx="677" cy="606"/>
          </a:xfrm>
        </p:grpSpPr>
        <p:sp>
          <p:nvSpPr>
            <p:cNvPr id="129" name="Oval 23"/>
            <p:cNvSpPr>
              <a:spLocks noChangeArrowheads="1"/>
            </p:cNvSpPr>
            <p:nvPr/>
          </p:nvSpPr>
          <p:spPr bwMode="auto">
            <a:xfrm>
              <a:off x="1565" y="2116"/>
              <a:ext cx="621" cy="606"/>
            </a:xfrm>
            <a:prstGeom prst="ellipse">
              <a:avLst/>
            </a:prstGeom>
            <a:solidFill>
              <a:srgbClr val="FFFFFF"/>
            </a:solidFill>
            <a:ln w="19050">
              <a:solidFill>
                <a:srgbClr val="000000"/>
              </a:solidFill>
              <a:round/>
            </a:ln>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MS PGothic" panose="020B0600070205080204" pitchFamily="34" charset="-128"/>
                <a:cs typeface="+mn-cs"/>
              </a:endParaRPr>
            </a:p>
          </p:txBody>
        </p:sp>
        <p:sp>
          <p:nvSpPr>
            <p:cNvPr id="130" name="Text Box 24"/>
            <p:cNvSpPr txBox="1">
              <a:spLocks noChangeArrowheads="1"/>
            </p:cNvSpPr>
            <p:nvPr/>
          </p:nvSpPr>
          <p:spPr bwMode="auto">
            <a:xfrm>
              <a:off x="1540" y="2163"/>
              <a:ext cx="67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Wait for ACK or NAK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grpSp>
      <p:grpSp>
        <p:nvGrpSpPr>
          <p:cNvPr id="159" name="Group 158"/>
          <p:cNvGrpSpPr/>
          <p:nvPr/>
        </p:nvGrpSpPr>
        <p:grpSpPr>
          <a:xfrm>
            <a:off x="8325876" y="2721318"/>
            <a:ext cx="3394075" cy="1036638"/>
            <a:chOff x="8325876" y="2721318"/>
            <a:chExt cx="3394075" cy="1036638"/>
          </a:xfrm>
        </p:grpSpPr>
        <p:grpSp>
          <p:nvGrpSpPr>
            <p:cNvPr id="124" name="Group 18"/>
            <p:cNvGrpSpPr/>
            <p:nvPr/>
          </p:nvGrpSpPr>
          <p:grpSpPr bwMode="auto">
            <a:xfrm>
              <a:off x="8325876" y="2721318"/>
              <a:ext cx="3394075" cy="630238"/>
              <a:chOff x="2222" y="2804"/>
              <a:chExt cx="2138" cy="397"/>
            </a:xfrm>
          </p:grpSpPr>
          <p:sp>
            <p:nvSpPr>
              <p:cNvPr id="125" name="Text Box 19"/>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udt_send(</a:t>
                </a:r>
                <a:r>
                  <a:rPr kumimoji="0" lang="en-US" altLang="en-US" sz="16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mn-cs"/>
                  </a:rPr>
                  <a:t>NAK</a:t>
                </a: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26" name="Text Box 20"/>
              <p:cNvSpPr txBox="1">
                <a:spLocks noChangeArrowheads="1"/>
              </p:cNvSpPr>
              <p:nvPr/>
            </p:nvSpPr>
            <p:spPr bwMode="auto">
              <a:xfrm>
                <a:off x="2225" y="2804"/>
                <a:ext cx="2135"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 &amp;&amp; corrupt(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27" name="Line 21"/>
              <p:cNvSpPr>
                <a:spLocks noChangeShapeType="1"/>
              </p:cNvSpPr>
              <p:nvPr/>
            </p:nvSpPr>
            <p:spPr bwMode="auto">
              <a:xfrm>
                <a:off x="2285" y="3040"/>
                <a:ext cx="624"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1" name="Freeform 25"/>
            <p:cNvSpPr/>
            <p:nvPr/>
          </p:nvSpPr>
          <p:spPr bwMode="auto">
            <a:xfrm>
              <a:off x="8424301" y="3288056"/>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2" name="Oval 26"/>
          <p:cNvSpPr>
            <a:spLocks noChangeArrowheads="1"/>
          </p:cNvSpPr>
          <p:nvPr/>
        </p:nvSpPr>
        <p:spPr bwMode="auto">
          <a:xfrm>
            <a:off x="8516376" y="3708743"/>
            <a:ext cx="985837" cy="962025"/>
          </a:xfrm>
          <a:prstGeom prst="ellipse">
            <a:avLst/>
          </a:prstGeom>
          <a:solidFill>
            <a:srgbClr val="FFFFFF"/>
          </a:solidFill>
          <a:ln w="19050">
            <a:solidFill>
              <a:srgbClr val="000000"/>
            </a:solidFill>
            <a:round/>
          </a:ln>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MS PGothic" panose="020B0600070205080204" pitchFamily="34" charset="-128"/>
              <a:cs typeface="+mn-cs"/>
            </a:endParaRPr>
          </a:p>
        </p:txBody>
      </p:sp>
      <p:sp>
        <p:nvSpPr>
          <p:cNvPr id="133" name="Text Box 27"/>
          <p:cNvSpPr txBox="1">
            <a:spLocks noChangeArrowheads="1"/>
          </p:cNvSpPr>
          <p:nvPr/>
        </p:nvSpPr>
        <p:spPr bwMode="auto">
          <a:xfrm>
            <a:off x="8429063" y="37928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Wait for call from below</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grpSp>
        <p:nvGrpSpPr>
          <p:cNvPr id="164" name="Group 163"/>
          <p:cNvGrpSpPr/>
          <p:nvPr/>
        </p:nvGrpSpPr>
        <p:grpSpPr>
          <a:xfrm>
            <a:off x="8049650" y="4591214"/>
            <a:ext cx="4142349" cy="1379872"/>
            <a:chOff x="8049650" y="4591214"/>
            <a:chExt cx="4142349" cy="1379872"/>
          </a:xfrm>
        </p:grpSpPr>
        <p:grpSp>
          <p:nvGrpSpPr>
            <p:cNvPr id="163" name="Group 162"/>
            <p:cNvGrpSpPr/>
            <p:nvPr/>
          </p:nvGrpSpPr>
          <p:grpSpPr>
            <a:xfrm>
              <a:off x="8049650" y="5037504"/>
              <a:ext cx="4142349" cy="933582"/>
              <a:chOff x="8049650" y="5037504"/>
              <a:chExt cx="4142349" cy="933582"/>
            </a:xfrm>
          </p:grpSpPr>
          <p:sp>
            <p:nvSpPr>
              <p:cNvPr id="113" name="Text Box 7"/>
              <p:cNvSpPr txBox="1">
                <a:spLocks noChangeArrowheads="1"/>
              </p:cNvSpPr>
              <p:nvPr/>
            </p:nvSpPr>
            <p:spPr bwMode="auto">
              <a:xfrm>
                <a:off x="8071876" y="5351961"/>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extract(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rcvpkt,data</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deliver_data</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(data)</a:t>
                </a:r>
                <a:endPar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udt_send</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mn-cs"/>
                  </a:rPr>
                  <a:t>ACK</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14" name="Text Box 8"/>
              <p:cNvSpPr txBox="1">
                <a:spLocks noChangeArrowheads="1"/>
              </p:cNvSpPr>
              <p:nvPr/>
            </p:nvSpPr>
            <p:spPr bwMode="auto">
              <a:xfrm>
                <a:off x="8049650" y="5037504"/>
                <a:ext cx="4142349"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 &amp;&amp;  </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notcorrupt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15" name="Line 9"/>
              <p:cNvSpPr>
                <a:spLocks noChangeShapeType="1"/>
              </p:cNvSpPr>
              <p:nvPr/>
            </p:nvSpPr>
            <p:spPr bwMode="auto">
              <a:xfrm>
                <a:off x="8171888" y="5407524"/>
                <a:ext cx="1489075"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4" name="Freeform 28"/>
            <p:cNvSpPr/>
            <p:nvPr/>
          </p:nvSpPr>
          <p:spPr bwMode="auto">
            <a:xfrm flipV="1">
              <a:off x="8437001" y="4591214"/>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55" name="Group 154"/>
          <p:cNvGrpSpPr/>
          <p:nvPr/>
        </p:nvGrpSpPr>
        <p:grpSpPr>
          <a:xfrm>
            <a:off x="2756926" y="1340193"/>
            <a:ext cx="3643312" cy="1027113"/>
            <a:chOff x="2756926" y="1340193"/>
            <a:chExt cx="3643312" cy="1027113"/>
          </a:xfrm>
        </p:grpSpPr>
        <p:sp>
          <p:nvSpPr>
            <p:cNvPr id="111" name="Text Box 5"/>
            <p:cNvSpPr txBox="1">
              <a:spLocks noChangeArrowheads="1"/>
            </p:cNvSpPr>
            <p:nvPr/>
          </p:nvSpPr>
          <p:spPr bwMode="auto">
            <a:xfrm>
              <a:off x="2756926" y="1630706"/>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snkpkt = make_pkt(data, checksum)</a:t>
              </a:r>
              <a:endPar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udt_send(sndpkt)</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12" name="Line 6"/>
            <p:cNvSpPr>
              <a:spLocks noChangeShapeType="1"/>
            </p:cNvSpPr>
            <p:nvPr/>
          </p:nvSpPr>
          <p:spPr bwMode="auto">
            <a:xfrm>
              <a:off x="2861701" y="1675156"/>
              <a:ext cx="99060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 name="Freeform 10"/>
            <p:cNvSpPr/>
            <p:nvPr/>
          </p:nvSpPr>
          <p:spPr bwMode="auto">
            <a:xfrm flipV="1">
              <a:off x="2809313" y="2119656"/>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Text Box 35"/>
            <p:cNvSpPr txBox="1">
              <a:spLocks noChangeArrowheads="1"/>
            </p:cNvSpPr>
            <p:nvPr/>
          </p:nvSpPr>
          <p:spPr bwMode="auto">
            <a:xfrm>
              <a:off x="2782326" y="1340193"/>
              <a:ext cx="22558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rdt_send(data)</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grpSp>
      <p:grpSp>
        <p:nvGrpSpPr>
          <p:cNvPr id="158" name="Group 157"/>
          <p:cNvGrpSpPr/>
          <p:nvPr/>
        </p:nvGrpSpPr>
        <p:grpSpPr>
          <a:xfrm>
            <a:off x="2252577" y="3283338"/>
            <a:ext cx="3548062" cy="636281"/>
            <a:chOff x="2270357" y="3283338"/>
            <a:chExt cx="3548062" cy="636281"/>
          </a:xfrm>
        </p:grpSpPr>
        <p:sp>
          <p:nvSpPr>
            <p:cNvPr id="117" name="Freeform 11"/>
            <p:cNvSpPr/>
            <p:nvPr/>
          </p:nvSpPr>
          <p:spPr bwMode="auto">
            <a:xfrm>
              <a:off x="2882338" y="3283338"/>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57" name="Group 156"/>
            <p:cNvGrpSpPr/>
            <p:nvPr/>
          </p:nvGrpSpPr>
          <p:grpSpPr>
            <a:xfrm>
              <a:off x="2270357" y="3545923"/>
              <a:ext cx="3548062" cy="373696"/>
              <a:chOff x="2270357" y="3545923"/>
              <a:chExt cx="3548062" cy="373696"/>
            </a:xfrm>
          </p:grpSpPr>
          <p:sp>
            <p:nvSpPr>
              <p:cNvPr id="118" name="Text Box 12"/>
              <p:cNvSpPr txBox="1">
                <a:spLocks noChangeArrowheads="1"/>
              </p:cNvSpPr>
              <p:nvPr/>
            </p:nvSpPr>
            <p:spPr bwMode="auto">
              <a:xfrm>
                <a:off x="2270357" y="3545923"/>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 &amp;&amp; </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isACK</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19" name="Line 13"/>
              <p:cNvSpPr>
                <a:spLocks noChangeShapeType="1"/>
              </p:cNvSpPr>
              <p:nvPr/>
            </p:nvSpPr>
            <p:spPr bwMode="auto">
              <a:xfrm>
                <a:off x="3330476" y="3919619"/>
                <a:ext cx="99060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161" name="Text Box 19"/>
          <p:cNvSpPr txBox="1">
            <a:spLocks noChangeArrowheads="1"/>
          </p:cNvSpPr>
          <p:nvPr/>
        </p:nvSpPr>
        <p:spPr bwMode="auto">
          <a:xfrm>
            <a:off x="1085914" y="2517724"/>
            <a:ext cx="1243330" cy="521970"/>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800" b="1" i="0" u="none" strike="noStrike" kern="0" cap="none" spc="0" normalizeH="0" baseline="0" noProof="0" dirty="0">
                <a:ln>
                  <a:noFill/>
                </a:ln>
                <a:solidFill>
                  <a:srgbClr val="FF0000"/>
                </a:solidFill>
                <a:effectLst/>
                <a:uLnTx/>
                <a:uFillTx/>
                <a:latin typeface="Tahoma Bold" panose="020B0604030504040204" charset="0"/>
                <a:ea typeface="MS PGothic" charset="0"/>
                <a:cs typeface="Tahoma Bold" panose="020B0604030504040204" charset="0"/>
              </a:rPr>
              <a:t>sender</a:t>
            </a:r>
            <a:endParaRPr kumimoji="0" lang="en-US" sz="2800" b="1" i="0" u="none" strike="noStrike" kern="0" cap="none" spc="0" normalizeH="0" baseline="0" noProof="0" dirty="0">
              <a:ln>
                <a:noFill/>
              </a:ln>
              <a:solidFill>
                <a:srgbClr val="FF0000"/>
              </a:solidFill>
              <a:effectLst/>
              <a:uLnTx/>
              <a:uFillTx/>
              <a:latin typeface="Tahoma Bold" panose="020B0604030504040204" charset="0"/>
              <a:ea typeface="MS PGothic" charset="0"/>
              <a:cs typeface="Tahoma Bold" panose="020B0604030504040204" charset="0"/>
            </a:endParaRPr>
          </a:p>
        </p:txBody>
      </p:sp>
      <p:sp>
        <p:nvSpPr>
          <p:cNvPr id="162" name="Text Box 20"/>
          <p:cNvSpPr txBox="1">
            <a:spLocks noChangeArrowheads="1"/>
          </p:cNvSpPr>
          <p:nvPr/>
        </p:nvSpPr>
        <p:spPr bwMode="auto">
          <a:xfrm>
            <a:off x="9570476" y="3961155"/>
            <a:ext cx="1428750" cy="521970"/>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800" b="1" i="0" u="none" strike="noStrike" kern="0" cap="none" spc="0" normalizeH="0" baseline="0" noProof="0" dirty="0">
                <a:ln>
                  <a:noFill/>
                </a:ln>
                <a:solidFill>
                  <a:srgbClr val="FF0000"/>
                </a:solidFill>
                <a:effectLst/>
                <a:uLnTx/>
                <a:uFillTx/>
                <a:latin typeface="Tahoma Bold" panose="020B0604030504040204" charset="0"/>
                <a:ea typeface="MS PGothic" charset="0"/>
                <a:cs typeface="Tahoma Bold" panose="020B0604030504040204" charset="0"/>
              </a:rPr>
              <a:t>receiver</a:t>
            </a:r>
            <a:endParaRPr kumimoji="0" lang="en-US" sz="2800" b="1" i="0" u="none" strike="noStrike" kern="0" cap="none" spc="0" normalizeH="0" baseline="0" noProof="0" dirty="0">
              <a:ln>
                <a:noFill/>
              </a:ln>
              <a:solidFill>
                <a:srgbClr val="FF0000"/>
              </a:solidFill>
              <a:effectLst/>
              <a:uLnTx/>
              <a:uFillTx/>
              <a:latin typeface="Tahoma Bold" panose="020B0604030504040204" charset="0"/>
              <a:ea typeface="MS PGothic" charset="0"/>
              <a:cs typeface="Tahoma Bold" panose="020B0604030504040204" charset="0"/>
            </a:endParaRPr>
          </a:p>
        </p:txBody>
      </p:sp>
      <p:sp>
        <p:nvSpPr>
          <p:cNvPr id="43" name="Text Box 16"/>
          <p:cNvSpPr txBox="1">
            <a:spLocks noChangeArrowheads="1"/>
          </p:cNvSpPr>
          <p:nvPr/>
        </p:nvSpPr>
        <p:spPr bwMode="auto">
          <a:xfrm>
            <a:off x="5288477" y="2154581"/>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rdt_rcv</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&amp;&amp;</a:t>
            </a:r>
            <a:endPar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isNAK</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 name="日期占位符 2"/>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4" name="灯片编号占位符 3"/>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5" name="页脚占位符 4"/>
          <p:cNvSpPr>
            <a:spLocks noGrp="1"/>
          </p:cNvSpPr>
          <p:nvPr>
            <p:ph type="ftr" sz="quarter" idx="11"/>
          </p:nvPr>
        </p:nvSpPr>
        <p:spPr/>
        <p:txBody>
          <a:bodyPr/>
          <a:p>
            <a:r>
              <a:rPr kumimoji="1" lang="zh-SG" altLang="en-US"/>
              <a:t>Principle of Computer Networks Experiment - Lesson 2</a:t>
            </a:r>
            <a:endParaRPr kumimoji="1" lang="zh-SG" altLang="en-US"/>
          </a:p>
        </p:txBody>
      </p:sp>
      <mc:AlternateContent xmlns:mc="http://schemas.openxmlformats.org/markup-compatibility/2006" xmlns:p14="http://schemas.microsoft.com/office/powerpoint/2010/main">
        <mc:Choice Requires="p14">
          <p:contentPart r:id="rId1" p14:bwMode="auto">
            <p14:nvContentPartPr>
              <p14:cNvPr id="7" name="墨迹 6"/>
              <p14:cNvContentPartPr/>
              <p14:nvPr/>
            </p14:nvContentPartPr>
            <p14:xfrm>
              <a:off x="3738880" y="1866900"/>
              <a:ext cx="827405" cy="32385"/>
            </p14:xfrm>
          </p:contentPart>
        </mc:Choice>
        <mc:Fallback xmlns="">
          <p:pic>
            <p:nvPicPr>
              <p:cNvPr id="7" name="墨迹 6"/>
            </p:nvPicPr>
            <p:blipFill>
              <a:blip r:embed="rId2"/>
            </p:blipFill>
            <p:spPr>
              <a:xfrm>
                <a:off x="3738880" y="1866900"/>
                <a:ext cx="827405" cy="32385"/>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8" name="墨迹 7"/>
              <p14:cNvContentPartPr/>
              <p14:nvPr/>
            </p14:nvContentPartPr>
            <p14:xfrm>
              <a:off x="2857500" y="2149475"/>
              <a:ext cx="756285" cy="33020"/>
            </p14:xfrm>
          </p:contentPart>
        </mc:Choice>
        <mc:Fallback xmlns="">
          <p:pic>
            <p:nvPicPr>
              <p:cNvPr id="8" name="墨迹 7"/>
            </p:nvPicPr>
            <p:blipFill>
              <a:blip r:embed="rId4"/>
            </p:blipFill>
            <p:spPr>
              <a:xfrm>
                <a:off x="2857500" y="2149475"/>
                <a:ext cx="756285" cy="3302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9" name="墨迹 8"/>
              <p14:cNvContentPartPr/>
              <p14:nvPr/>
            </p14:nvContentPartPr>
            <p14:xfrm>
              <a:off x="2639695" y="2682875"/>
              <a:ext cx="381000" cy="27305"/>
            </p14:xfrm>
          </p:contentPart>
        </mc:Choice>
        <mc:Fallback xmlns="">
          <p:pic>
            <p:nvPicPr>
              <p:cNvPr id="9" name="墨迹 8"/>
            </p:nvPicPr>
            <p:blipFill>
              <a:blip r:embed="rId6"/>
            </p:blipFill>
            <p:spPr>
              <a:xfrm>
                <a:off x="2639695" y="2682875"/>
                <a:ext cx="381000" cy="27305"/>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0" name="墨迹 9"/>
              <p14:cNvContentPartPr/>
              <p14:nvPr/>
            </p14:nvContentPartPr>
            <p14:xfrm>
              <a:off x="5785485" y="2672080"/>
              <a:ext cx="375285" cy="360"/>
            </p14:xfrm>
          </p:contentPart>
        </mc:Choice>
        <mc:Fallback xmlns="">
          <p:pic>
            <p:nvPicPr>
              <p:cNvPr id="10" name="墨迹 9"/>
            </p:nvPicPr>
            <p:blipFill>
              <a:blip r:embed="rId8"/>
            </p:blipFill>
            <p:spPr>
              <a:xfrm>
                <a:off x="5785485" y="2672080"/>
                <a:ext cx="375285" cy="36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1" name="墨迹 10"/>
              <p14:cNvContentPartPr/>
              <p14:nvPr/>
            </p14:nvContentPartPr>
            <p14:xfrm>
              <a:off x="5888990" y="3004185"/>
              <a:ext cx="391795" cy="10795"/>
            </p14:xfrm>
          </p:contentPart>
        </mc:Choice>
        <mc:Fallback xmlns="">
          <p:pic>
            <p:nvPicPr>
              <p:cNvPr id="11" name="墨迹 10"/>
            </p:nvPicPr>
            <p:blipFill>
              <a:blip r:embed="rId10"/>
            </p:blipFill>
            <p:spPr>
              <a:xfrm>
                <a:off x="5888990" y="3004185"/>
                <a:ext cx="391795" cy="10795"/>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2" name="墨迹 11"/>
              <p14:cNvContentPartPr/>
              <p14:nvPr/>
            </p14:nvContentPartPr>
            <p14:xfrm>
              <a:off x="8681085" y="2769870"/>
              <a:ext cx="419100" cy="294005"/>
            </p14:xfrm>
          </p:contentPart>
        </mc:Choice>
        <mc:Fallback xmlns="">
          <p:pic>
            <p:nvPicPr>
              <p:cNvPr id="12" name="墨迹 11"/>
            </p:nvPicPr>
            <p:blipFill>
              <a:blip r:embed="rId12"/>
            </p:blipFill>
            <p:spPr>
              <a:xfrm>
                <a:off x="8681085" y="2769870"/>
                <a:ext cx="419100" cy="294005"/>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3" name="墨迹 12"/>
              <p14:cNvContentPartPr/>
              <p14:nvPr/>
            </p14:nvContentPartPr>
            <p14:xfrm>
              <a:off x="10183495" y="3004185"/>
              <a:ext cx="756285" cy="10795"/>
            </p14:xfrm>
          </p:contentPart>
        </mc:Choice>
        <mc:Fallback xmlns="">
          <p:pic>
            <p:nvPicPr>
              <p:cNvPr id="13" name="墨迹 12"/>
            </p:nvPicPr>
            <p:blipFill>
              <a:blip r:embed="rId14"/>
            </p:blipFill>
            <p:spPr>
              <a:xfrm>
                <a:off x="10183495" y="3004185"/>
                <a:ext cx="756285" cy="10795"/>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4" name="墨迹 13"/>
              <p14:cNvContentPartPr/>
              <p14:nvPr/>
            </p14:nvContentPartPr>
            <p14:xfrm>
              <a:off x="9383395" y="3390900"/>
              <a:ext cx="347980" cy="5080"/>
            </p14:xfrm>
          </p:contentPart>
        </mc:Choice>
        <mc:Fallback xmlns="">
          <p:pic>
            <p:nvPicPr>
              <p:cNvPr id="14" name="墨迹 13"/>
            </p:nvPicPr>
            <p:blipFill>
              <a:blip r:embed="rId16"/>
            </p:blipFill>
            <p:spPr>
              <a:xfrm>
                <a:off x="9383395" y="3390900"/>
                <a:ext cx="347980" cy="508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5" name="墨迹 14"/>
              <p14:cNvContentPartPr/>
              <p14:nvPr/>
            </p14:nvContentPartPr>
            <p14:xfrm>
              <a:off x="5768975" y="2650490"/>
              <a:ext cx="310515" cy="10795"/>
            </p14:xfrm>
          </p:contentPart>
        </mc:Choice>
        <mc:Fallback xmlns="">
          <p:pic>
            <p:nvPicPr>
              <p:cNvPr id="15" name="墨迹 14"/>
            </p:nvPicPr>
            <p:blipFill>
              <a:blip r:embed="rId18"/>
            </p:blipFill>
            <p:spPr>
              <a:xfrm>
                <a:off x="5768975" y="2650490"/>
                <a:ext cx="310515" cy="10795"/>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6" name="墨迹 15"/>
              <p14:cNvContentPartPr/>
              <p14:nvPr/>
            </p14:nvContentPartPr>
            <p14:xfrm>
              <a:off x="8207375" y="5616575"/>
              <a:ext cx="522605" cy="10795"/>
            </p14:xfrm>
          </p:contentPart>
        </mc:Choice>
        <mc:Fallback xmlns="">
          <p:pic>
            <p:nvPicPr>
              <p:cNvPr id="16" name="墨迹 15"/>
            </p:nvPicPr>
            <p:blipFill>
              <a:blip r:embed="rId20"/>
            </p:blipFill>
            <p:spPr>
              <a:xfrm>
                <a:off x="8207375" y="5616575"/>
                <a:ext cx="522605" cy="10795"/>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7" name="墨迹 16"/>
              <p14:cNvContentPartPr/>
              <p14:nvPr/>
            </p14:nvContentPartPr>
            <p14:xfrm>
              <a:off x="8321675" y="5883275"/>
              <a:ext cx="1115695" cy="27305"/>
            </p14:xfrm>
          </p:contentPart>
        </mc:Choice>
        <mc:Fallback xmlns="">
          <p:pic>
            <p:nvPicPr>
              <p:cNvPr id="17" name="墨迹 16"/>
            </p:nvPicPr>
            <p:blipFill>
              <a:blip r:embed="rId22"/>
            </p:blipFill>
            <p:spPr>
              <a:xfrm>
                <a:off x="8321675" y="5883275"/>
                <a:ext cx="1115695" cy="27305"/>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8" name="墨迹 17"/>
              <p14:cNvContentPartPr/>
              <p14:nvPr/>
            </p14:nvContentPartPr>
            <p14:xfrm>
              <a:off x="9317990" y="5660390"/>
              <a:ext cx="516890" cy="217805"/>
            </p14:xfrm>
          </p:contentPart>
        </mc:Choice>
        <mc:Fallback xmlns="">
          <p:pic>
            <p:nvPicPr>
              <p:cNvPr id="18" name="墨迹 17"/>
            </p:nvPicPr>
            <p:blipFill>
              <a:blip r:embed="rId24"/>
            </p:blipFill>
            <p:spPr>
              <a:xfrm>
                <a:off x="9317990" y="5660390"/>
                <a:ext cx="516890" cy="217805"/>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9" name="墨迹 18"/>
              <p14:cNvContentPartPr/>
              <p14:nvPr/>
            </p14:nvContentPartPr>
            <p14:xfrm>
              <a:off x="8653780" y="6117590"/>
              <a:ext cx="892810" cy="5080"/>
            </p14:xfrm>
          </p:contentPart>
        </mc:Choice>
        <mc:Fallback xmlns="">
          <p:pic>
            <p:nvPicPr>
              <p:cNvPr id="19" name="墨迹 18"/>
            </p:nvPicPr>
            <p:blipFill>
              <a:blip r:embed="rId26"/>
            </p:blipFill>
            <p:spPr>
              <a:xfrm>
                <a:off x="8653780" y="6117590"/>
                <a:ext cx="892810" cy="508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0" name="墨迹 19"/>
              <p14:cNvContentPartPr/>
              <p14:nvPr/>
            </p14:nvContentPartPr>
            <p14:xfrm>
              <a:off x="3956685" y="3390900"/>
              <a:ext cx="751205" cy="478790"/>
            </p14:xfrm>
          </p:contentPart>
        </mc:Choice>
        <mc:Fallback xmlns="">
          <p:pic>
            <p:nvPicPr>
              <p:cNvPr id="20" name="墨迹 19"/>
            </p:nvPicPr>
            <p:blipFill>
              <a:blip r:embed="rId28"/>
            </p:blipFill>
            <p:spPr>
              <a:xfrm>
                <a:off x="3956685" y="3390900"/>
                <a:ext cx="751205" cy="47879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21" name="墨迹 20"/>
              <p14:cNvContentPartPr/>
              <p14:nvPr/>
            </p14:nvContentPartPr>
            <p14:xfrm>
              <a:off x="2938780" y="3260090"/>
              <a:ext cx="1610995" cy="201295"/>
            </p14:xfrm>
          </p:contentPart>
        </mc:Choice>
        <mc:Fallback xmlns="">
          <p:pic>
            <p:nvPicPr>
              <p:cNvPr id="21" name="墨迹 20"/>
            </p:nvPicPr>
            <p:blipFill>
              <a:blip r:embed="rId30"/>
            </p:blipFill>
            <p:spPr>
              <a:xfrm>
                <a:off x="2938780" y="3260090"/>
                <a:ext cx="1610995" cy="201295"/>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22" name="墨迹 21"/>
              <p14:cNvContentPartPr/>
              <p14:nvPr/>
            </p14:nvContentPartPr>
            <p14:xfrm>
              <a:off x="2339975" y="1012190"/>
              <a:ext cx="4751705" cy="114300"/>
            </p14:xfrm>
          </p:contentPart>
        </mc:Choice>
        <mc:Fallback xmlns="">
          <p:pic>
            <p:nvPicPr>
              <p:cNvPr id="22" name="墨迹 21"/>
            </p:nvPicPr>
            <p:blipFill>
              <a:blip r:embed="rId32"/>
            </p:blipFill>
            <p:spPr>
              <a:xfrm>
                <a:off x="2339975" y="1012190"/>
                <a:ext cx="4751705" cy="11430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wipe(left)">
                                      <p:cBhvr>
                                        <p:cTn id="7" dur="500"/>
                                        <p:tgtEl>
                                          <p:spTgt spid="15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58"/>
                                        </p:tgtEl>
                                        <p:attrNameLst>
                                          <p:attrName>style.visibility</p:attrName>
                                        </p:attrNameLst>
                                      </p:cBhvr>
                                      <p:to>
                                        <p:strVal val="visible"/>
                                      </p:to>
                                    </p:set>
                                    <p:animEffect transition="in" filter="wipe(right)">
                                      <p:cBhvr>
                                        <p:cTn id="12" dur="500"/>
                                        <p:tgtEl>
                                          <p:spTgt spid="15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56"/>
                                        </p:tgtEl>
                                        <p:attrNameLst>
                                          <p:attrName>style.visibility</p:attrName>
                                        </p:attrNameLst>
                                      </p:cBhvr>
                                      <p:to>
                                        <p:strVal val="visible"/>
                                      </p:to>
                                    </p:set>
                                    <p:animEffect transition="in" filter="wipe(up)">
                                      <p:cBhvr>
                                        <p:cTn id="17" dur="500"/>
                                        <p:tgtEl>
                                          <p:spTgt spid="15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dissolve">
                                      <p:cBhvr>
                                        <p:cTn id="20" dur="500"/>
                                        <p:tgtEl>
                                          <p:spTgt spid="4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59"/>
                                        </p:tgtEl>
                                        <p:attrNameLst>
                                          <p:attrName>style.visibility</p:attrName>
                                        </p:attrNameLst>
                                      </p:cBhvr>
                                      <p:to>
                                        <p:strVal val="visible"/>
                                      </p:to>
                                    </p:set>
                                    <p:animEffect transition="in" filter="wipe(left)">
                                      <p:cBhvr>
                                        <p:cTn id="25" dur="500"/>
                                        <p:tgtEl>
                                          <p:spTgt spid="159"/>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68"/>
                                        </p:tgtEl>
                                        <p:attrNameLst>
                                          <p:attrName>style.visibility</p:attrName>
                                        </p:attrNameLst>
                                      </p:cBhvr>
                                      <p:to>
                                        <p:strVal val="visible"/>
                                      </p:to>
                                    </p:set>
                                    <p:animEffect transition="in" filter="dissolve">
                                      <p:cBhvr>
                                        <p:cTn id="28" dur="500"/>
                                        <p:tgtEl>
                                          <p:spTgt spid="16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64"/>
                                        </p:tgtEl>
                                        <p:attrNameLst>
                                          <p:attrName>style.visibility</p:attrName>
                                        </p:attrNameLst>
                                      </p:cBhvr>
                                      <p:to>
                                        <p:strVal val="visible"/>
                                      </p:to>
                                    </p:set>
                                    <p:animEffect transition="in" filter="wipe(left)">
                                      <p:cBhvr>
                                        <p:cTn id="33" dur="500"/>
                                        <p:tgtEl>
                                          <p:spTgt spid="164"/>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69"/>
                                        </p:tgtEl>
                                        <p:attrNameLst>
                                          <p:attrName>style.visibility</p:attrName>
                                        </p:attrNameLst>
                                      </p:cBhvr>
                                      <p:to>
                                        <p:strVal val="visible"/>
                                      </p:to>
                                    </p:set>
                                    <p:animEffect transition="in" filter="dissolve">
                                      <p:cBhvr>
                                        <p:cTn id="36" dur="5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bldLvl="0" animBg="1"/>
      <p:bldP spid="168" grpId="0" bldLvl="0" animBg="1"/>
      <p:bldP spid="4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a:bodyPr>
          <a:lstStyle/>
          <a:p>
            <a:r>
              <a:rPr lang="en-US" sz="4800" dirty="0"/>
              <a:t>FSM specification</a:t>
            </a:r>
            <a:endParaRPr lang="en-US" sz="4400" dirty="0"/>
          </a:p>
        </p:txBody>
      </p:sp>
      <p:sp>
        <p:nvSpPr>
          <p:cNvPr id="109" name="Oval 3"/>
          <p:cNvSpPr>
            <a:spLocks noChangeArrowheads="1"/>
          </p:cNvSpPr>
          <p:nvPr/>
        </p:nvSpPr>
        <p:spPr bwMode="auto">
          <a:xfrm>
            <a:off x="2448951" y="2349843"/>
            <a:ext cx="985837" cy="962025"/>
          </a:xfrm>
          <a:prstGeom prst="ellipse">
            <a:avLst/>
          </a:prstGeom>
          <a:solidFill>
            <a:srgbClr val="FFFFFF"/>
          </a:solidFill>
          <a:ln w="19050">
            <a:solidFill>
              <a:srgbClr val="000000"/>
            </a:solidFill>
            <a:round/>
          </a:ln>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MS PGothic" panose="020B0600070205080204" pitchFamily="34" charset="-128"/>
              <a:cs typeface="+mn-cs"/>
            </a:endParaRPr>
          </a:p>
        </p:txBody>
      </p:sp>
      <p:sp>
        <p:nvSpPr>
          <p:cNvPr id="110" name="Text Box 4"/>
          <p:cNvSpPr txBox="1">
            <a:spLocks noChangeArrowheads="1"/>
          </p:cNvSpPr>
          <p:nvPr/>
        </p:nvSpPr>
        <p:spPr bwMode="auto">
          <a:xfrm>
            <a:off x="2347351" y="24339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Wait for call from above</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grpSp>
        <p:nvGrpSpPr>
          <p:cNvPr id="156" name="Group 155"/>
          <p:cNvGrpSpPr/>
          <p:nvPr/>
        </p:nvGrpSpPr>
        <p:grpSpPr>
          <a:xfrm>
            <a:off x="5004826" y="2400535"/>
            <a:ext cx="3673475" cy="919271"/>
            <a:chOff x="5004826" y="2400535"/>
            <a:chExt cx="3673475" cy="919271"/>
          </a:xfrm>
        </p:grpSpPr>
        <p:sp>
          <p:nvSpPr>
            <p:cNvPr id="120" name="Freeform 14"/>
            <p:cNvSpPr/>
            <p:nvPr/>
          </p:nvSpPr>
          <p:spPr bwMode="auto">
            <a:xfrm>
              <a:off x="5004826" y="2426043"/>
              <a:ext cx="466725" cy="893763"/>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Text Box 15"/>
            <p:cNvSpPr txBox="1">
              <a:spLocks noChangeArrowheads="1"/>
            </p:cNvSpPr>
            <p:nvPr/>
          </p:nvSpPr>
          <p:spPr bwMode="auto">
            <a:xfrm>
              <a:off x="5314388" y="2740368"/>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udt_send(sndpkt)</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22" name="Text Box 16"/>
            <p:cNvSpPr txBox="1">
              <a:spLocks noChangeArrowheads="1"/>
            </p:cNvSpPr>
            <p:nvPr/>
          </p:nvSpPr>
          <p:spPr bwMode="auto">
            <a:xfrm>
              <a:off x="5288988" y="2400535"/>
              <a:ext cx="3389313"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23" name="Line 17"/>
            <p:cNvSpPr>
              <a:spLocks noChangeShapeType="1"/>
            </p:cNvSpPr>
            <p:nvPr/>
          </p:nvSpPr>
          <p:spPr bwMode="auto">
            <a:xfrm>
              <a:off x="5408051" y="2740368"/>
              <a:ext cx="99060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28" name="Group 22"/>
          <p:cNvGrpSpPr/>
          <p:nvPr/>
        </p:nvGrpSpPr>
        <p:grpSpPr bwMode="auto">
          <a:xfrm>
            <a:off x="4044388" y="2362543"/>
            <a:ext cx="1074738" cy="962025"/>
            <a:chOff x="1540" y="2116"/>
            <a:chExt cx="677" cy="606"/>
          </a:xfrm>
        </p:grpSpPr>
        <p:sp>
          <p:nvSpPr>
            <p:cNvPr id="129" name="Oval 23"/>
            <p:cNvSpPr>
              <a:spLocks noChangeArrowheads="1"/>
            </p:cNvSpPr>
            <p:nvPr/>
          </p:nvSpPr>
          <p:spPr bwMode="auto">
            <a:xfrm>
              <a:off x="1565" y="2116"/>
              <a:ext cx="621" cy="606"/>
            </a:xfrm>
            <a:prstGeom prst="ellipse">
              <a:avLst/>
            </a:prstGeom>
            <a:solidFill>
              <a:srgbClr val="FFFFFF"/>
            </a:solidFill>
            <a:ln w="19050">
              <a:solidFill>
                <a:srgbClr val="000000"/>
              </a:solidFill>
              <a:round/>
            </a:ln>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MS PGothic" panose="020B0600070205080204" pitchFamily="34" charset="-128"/>
                <a:cs typeface="+mn-cs"/>
              </a:endParaRPr>
            </a:p>
          </p:txBody>
        </p:sp>
        <p:sp>
          <p:nvSpPr>
            <p:cNvPr id="130" name="Text Box 24"/>
            <p:cNvSpPr txBox="1">
              <a:spLocks noChangeArrowheads="1"/>
            </p:cNvSpPr>
            <p:nvPr/>
          </p:nvSpPr>
          <p:spPr bwMode="auto">
            <a:xfrm>
              <a:off x="1540" y="2163"/>
              <a:ext cx="67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Wait for ACK or NAK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grpSp>
      <p:grpSp>
        <p:nvGrpSpPr>
          <p:cNvPr id="159" name="Group 158"/>
          <p:cNvGrpSpPr/>
          <p:nvPr/>
        </p:nvGrpSpPr>
        <p:grpSpPr>
          <a:xfrm>
            <a:off x="8325876" y="2721318"/>
            <a:ext cx="3394075" cy="1036638"/>
            <a:chOff x="8325876" y="2721318"/>
            <a:chExt cx="3394075" cy="1036638"/>
          </a:xfrm>
        </p:grpSpPr>
        <p:grpSp>
          <p:nvGrpSpPr>
            <p:cNvPr id="124" name="Group 18"/>
            <p:cNvGrpSpPr/>
            <p:nvPr/>
          </p:nvGrpSpPr>
          <p:grpSpPr bwMode="auto">
            <a:xfrm>
              <a:off x="8325876" y="2721318"/>
              <a:ext cx="3394075" cy="630238"/>
              <a:chOff x="2222" y="2804"/>
              <a:chExt cx="2138" cy="397"/>
            </a:xfrm>
          </p:grpSpPr>
          <p:sp>
            <p:nvSpPr>
              <p:cNvPr id="125" name="Text Box 19"/>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udt_send(NAK)</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26" name="Text Box 20"/>
              <p:cNvSpPr txBox="1">
                <a:spLocks noChangeArrowheads="1"/>
              </p:cNvSpPr>
              <p:nvPr/>
            </p:nvSpPr>
            <p:spPr bwMode="auto">
              <a:xfrm>
                <a:off x="2225" y="2804"/>
                <a:ext cx="2135"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 &amp;&amp; corrupt(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27" name="Line 21"/>
              <p:cNvSpPr>
                <a:spLocks noChangeShapeType="1"/>
              </p:cNvSpPr>
              <p:nvPr/>
            </p:nvSpPr>
            <p:spPr bwMode="auto">
              <a:xfrm>
                <a:off x="2285" y="3040"/>
                <a:ext cx="624"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1" name="Freeform 25"/>
            <p:cNvSpPr/>
            <p:nvPr/>
          </p:nvSpPr>
          <p:spPr bwMode="auto">
            <a:xfrm>
              <a:off x="8424301" y="3288056"/>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2" name="Oval 26"/>
          <p:cNvSpPr>
            <a:spLocks noChangeArrowheads="1"/>
          </p:cNvSpPr>
          <p:nvPr/>
        </p:nvSpPr>
        <p:spPr bwMode="auto">
          <a:xfrm>
            <a:off x="8516376" y="3708743"/>
            <a:ext cx="985837" cy="962025"/>
          </a:xfrm>
          <a:prstGeom prst="ellipse">
            <a:avLst/>
          </a:prstGeom>
          <a:solidFill>
            <a:srgbClr val="FFFFFF"/>
          </a:solidFill>
          <a:ln w="19050">
            <a:solidFill>
              <a:srgbClr val="000000"/>
            </a:solidFill>
            <a:round/>
          </a:ln>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MS PGothic" panose="020B0600070205080204" pitchFamily="34" charset="-128"/>
              <a:cs typeface="+mn-cs"/>
            </a:endParaRPr>
          </a:p>
        </p:txBody>
      </p:sp>
      <p:sp>
        <p:nvSpPr>
          <p:cNvPr id="133" name="Text Box 27"/>
          <p:cNvSpPr txBox="1">
            <a:spLocks noChangeArrowheads="1"/>
          </p:cNvSpPr>
          <p:nvPr/>
        </p:nvSpPr>
        <p:spPr bwMode="auto">
          <a:xfrm>
            <a:off x="8429063" y="37928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Wait for call from below</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grpSp>
        <p:nvGrpSpPr>
          <p:cNvPr id="164" name="Group 163"/>
          <p:cNvGrpSpPr/>
          <p:nvPr/>
        </p:nvGrpSpPr>
        <p:grpSpPr>
          <a:xfrm>
            <a:off x="8049650" y="4591214"/>
            <a:ext cx="4142349" cy="1379872"/>
            <a:chOff x="8049650" y="4591214"/>
            <a:chExt cx="4142349" cy="1379872"/>
          </a:xfrm>
        </p:grpSpPr>
        <p:grpSp>
          <p:nvGrpSpPr>
            <p:cNvPr id="163" name="Group 162"/>
            <p:cNvGrpSpPr/>
            <p:nvPr/>
          </p:nvGrpSpPr>
          <p:grpSpPr>
            <a:xfrm>
              <a:off x="8049650" y="5037504"/>
              <a:ext cx="4142349" cy="933582"/>
              <a:chOff x="8049650" y="5037504"/>
              <a:chExt cx="4142349" cy="933582"/>
            </a:xfrm>
          </p:grpSpPr>
          <p:sp>
            <p:nvSpPr>
              <p:cNvPr id="113" name="Text Box 7"/>
              <p:cNvSpPr txBox="1">
                <a:spLocks noChangeArrowheads="1"/>
              </p:cNvSpPr>
              <p:nvPr/>
            </p:nvSpPr>
            <p:spPr bwMode="auto">
              <a:xfrm>
                <a:off x="8071876" y="5351961"/>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extract(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rcvpkt,data</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deliver_data</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(data)</a:t>
                </a:r>
                <a:endPar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udt_send</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(ACK)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14" name="Text Box 8"/>
              <p:cNvSpPr txBox="1">
                <a:spLocks noChangeArrowheads="1"/>
              </p:cNvSpPr>
              <p:nvPr/>
            </p:nvSpPr>
            <p:spPr bwMode="auto">
              <a:xfrm>
                <a:off x="8049650" y="5037504"/>
                <a:ext cx="4142349"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 &amp;&amp;  </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notcorrupt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15" name="Line 9"/>
              <p:cNvSpPr>
                <a:spLocks noChangeShapeType="1"/>
              </p:cNvSpPr>
              <p:nvPr/>
            </p:nvSpPr>
            <p:spPr bwMode="auto">
              <a:xfrm>
                <a:off x="8171888" y="5407524"/>
                <a:ext cx="1489075"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4" name="Freeform 28"/>
            <p:cNvSpPr/>
            <p:nvPr/>
          </p:nvSpPr>
          <p:spPr bwMode="auto">
            <a:xfrm flipV="1">
              <a:off x="8437001" y="4591214"/>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55" name="Group 154"/>
          <p:cNvGrpSpPr/>
          <p:nvPr/>
        </p:nvGrpSpPr>
        <p:grpSpPr>
          <a:xfrm>
            <a:off x="2756926" y="1340193"/>
            <a:ext cx="3643312" cy="1027113"/>
            <a:chOff x="2756926" y="1340193"/>
            <a:chExt cx="3643312" cy="1027113"/>
          </a:xfrm>
        </p:grpSpPr>
        <p:sp>
          <p:nvSpPr>
            <p:cNvPr id="111" name="Text Box 5"/>
            <p:cNvSpPr txBox="1">
              <a:spLocks noChangeArrowheads="1"/>
            </p:cNvSpPr>
            <p:nvPr/>
          </p:nvSpPr>
          <p:spPr bwMode="auto">
            <a:xfrm>
              <a:off x="2756926" y="1630706"/>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snkpkt = make_pkt(data, checksum)</a:t>
              </a:r>
              <a:endPar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udt_send(sndpkt)</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12" name="Line 6"/>
            <p:cNvSpPr>
              <a:spLocks noChangeShapeType="1"/>
            </p:cNvSpPr>
            <p:nvPr/>
          </p:nvSpPr>
          <p:spPr bwMode="auto">
            <a:xfrm>
              <a:off x="2861701" y="1675156"/>
              <a:ext cx="99060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 name="Freeform 10"/>
            <p:cNvSpPr/>
            <p:nvPr/>
          </p:nvSpPr>
          <p:spPr bwMode="auto">
            <a:xfrm flipV="1">
              <a:off x="2809313" y="2119656"/>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Text Box 35"/>
            <p:cNvSpPr txBox="1">
              <a:spLocks noChangeArrowheads="1"/>
            </p:cNvSpPr>
            <p:nvPr/>
          </p:nvSpPr>
          <p:spPr bwMode="auto">
            <a:xfrm>
              <a:off x="2782326" y="1340193"/>
              <a:ext cx="22558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rdt_send(data)</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grpSp>
      <p:grpSp>
        <p:nvGrpSpPr>
          <p:cNvPr id="158" name="Group 157"/>
          <p:cNvGrpSpPr/>
          <p:nvPr/>
        </p:nvGrpSpPr>
        <p:grpSpPr>
          <a:xfrm>
            <a:off x="2270357" y="3283338"/>
            <a:ext cx="3548062" cy="636281"/>
            <a:chOff x="2270357" y="3283338"/>
            <a:chExt cx="3548062" cy="636281"/>
          </a:xfrm>
        </p:grpSpPr>
        <p:sp>
          <p:nvSpPr>
            <p:cNvPr id="117" name="Freeform 11"/>
            <p:cNvSpPr/>
            <p:nvPr/>
          </p:nvSpPr>
          <p:spPr bwMode="auto">
            <a:xfrm>
              <a:off x="2882338" y="3283338"/>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57" name="Group 156"/>
            <p:cNvGrpSpPr/>
            <p:nvPr/>
          </p:nvGrpSpPr>
          <p:grpSpPr>
            <a:xfrm>
              <a:off x="2270357" y="3545923"/>
              <a:ext cx="3548062" cy="373696"/>
              <a:chOff x="2270357" y="3545923"/>
              <a:chExt cx="3548062" cy="373696"/>
            </a:xfrm>
          </p:grpSpPr>
          <p:sp>
            <p:nvSpPr>
              <p:cNvPr id="118" name="Text Box 12"/>
              <p:cNvSpPr txBox="1">
                <a:spLocks noChangeArrowheads="1"/>
              </p:cNvSpPr>
              <p:nvPr/>
            </p:nvSpPr>
            <p:spPr bwMode="auto">
              <a:xfrm>
                <a:off x="2270357" y="3545923"/>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 &amp;&amp; </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isACK</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19" name="Line 13"/>
              <p:cNvSpPr>
                <a:spLocks noChangeShapeType="1"/>
              </p:cNvSpPr>
              <p:nvPr/>
            </p:nvSpPr>
            <p:spPr bwMode="auto">
              <a:xfrm>
                <a:off x="3330476" y="3919619"/>
                <a:ext cx="99060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161" name="Text Box 19"/>
          <p:cNvSpPr txBox="1">
            <a:spLocks noChangeArrowheads="1"/>
          </p:cNvSpPr>
          <p:nvPr/>
        </p:nvSpPr>
        <p:spPr bwMode="auto">
          <a:xfrm>
            <a:off x="1085914" y="2517724"/>
            <a:ext cx="1243330" cy="521970"/>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800" b="1" i="0" u="none" strike="noStrike" kern="0" cap="none" spc="0" normalizeH="0" baseline="0" noProof="0" dirty="0">
                <a:ln>
                  <a:noFill/>
                </a:ln>
                <a:solidFill>
                  <a:srgbClr val="FF0000"/>
                </a:solidFill>
                <a:effectLst/>
                <a:uLnTx/>
                <a:uFillTx/>
                <a:latin typeface="Tahoma Bold" panose="020B0604030504040204" charset="0"/>
                <a:ea typeface="MS PGothic" charset="0"/>
                <a:cs typeface="Tahoma Bold" panose="020B0604030504040204" charset="0"/>
              </a:rPr>
              <a:t>sender</a:t>
            </a:r>
            <a:endParaRPr kumimoji="0" lang="en-US" sz="2800" b="1" i="0" u="none" strike="noStrike" kern="0" cap="none" spc="0" normalizeH="0" baseline="0" noProof="0" dirty="0">
              <a:ln>
                <a:noFill/>
              </a:ln>
              <a:solidFill>
                <a:srgbClr val="FF0000"/>
              </a:solidFill>
              <a:effectLst/>
              <a:uLnTx/>
              <a:uFillTx/>
              <a:latin typeface="Tahoma Bold" panose="020B0604030504040204" charset="0"/>
              <a:ea typeface="MS PGothic" charset="0"/>
              <a:cs typeface="Tahoma Bold" panose="020B0604030504040204" charset="0"/>
            </a:endParaRPr>
          </a:p>
        </p:txBody>
      </p:sp>
      <p:sp>
        <p:nvSpPr>
          <p:cNvPr id="162" name="Text Box 20"/>
          <p:cNvSpPr txBox="1">
            <a:spLocks noChangeArrowheads="1"/>
          </p:cNvSpPr>
          <p:nvPr/>
        </p:nvSpPr>
        <p:spPr bwMode="auto">
          <a:xfrm>
            <a:off x="9570476" y="3961155"/>
            <a:ext cx="1428750" cy="521970"/>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800" b="1" i="0" u="none" strike="noStrike" kern="0" cap="none" spc="0" normalizeH="0" baseline="0" noProof="0" dirty="0">
                <a:ln>
                  <a:noFill/>
                </a:ln>
                <a:solidFill>
                  <a:srgbClr val="FF0000"/>
                </a:solidFill>
                <a:effectLst/>
                <a:uLnTx/>
                <a:uFillTx/>
                <a:latin typeface="Tahoma Bold" panose="020B0604030504040204" charset="0"/>
                <a:ea typeface="MS PGothic" charset="0"/>
                <a:cs typeface="Tahoma Bold" panose="020B0604030504040204" charset="0"/>
              </a:rPr>
              <a:t>receiver</a:t>
            </a:r>
            <a:endParaRPr kumimoji="0" lang="en-US" sz="2800" b="1" i="0" u="none" strike="noStrike" kern="0" cap="none" spc="0" normalizeH="0" baseline="0" noProof="0" dirty="0">
              <a:ln>
                <a:noFill/>
              </a:ln>
              <a:solidFill>
                <a:srgbClr val="FF0000"/>
              </a:solidFill>
              <a:effectLst/>
              <a:uLnTx/>
              <a:uFillTx/>
              <a:latin typeface="Tahoma Bold" panose="020B0604030504040204" charset="0"/>
              <a:ea typeface="MS PGothic" charset="0"/>
              <a:cs typeface="Tahoma Bold" panose="020B0604030504040204" charset="0"/>
            </a:endParaRPr>
          </a:p>
        </p:txBody>
      </p:sp>
      <p:sp>
        <p:nvSpPr>
          <p:cNvPr id="4" name="TextBox 3"/>
          <p:cNvSpPr txBox="1"/>
          <p:nvPr/>
        </p:nvSpPr>
        <p:spPr>
          <a:xfrm>
            <a:off x="965915" y="4680633"/>
            <a:ext cx="6532819"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srgbClr val="C00000"/>
                </a:solidFill>
                <a:effectLst/>
                <a:uLnTx/>
                <a:uFillTx/>
                <a:latin typeface="Calibri" panose="020F0502020204030204"/>
                <a:ea typeface="+mn-ea"/>
                <a:cs typeface="+mn-cs"/>
              </a:rPr>
              <a:t>Note: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“state” of receiver (did the receiver get my message correctly?) isn’t known to sender unless somehow communicated from receiver to sender</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228600" algn="l" defTabSz="914400" rtl="0" eaLnBrk="1" fontAlgn="auto" latinLnBrk="0" hangingPunct="1">
              <a:lnSpc>
                <a:spcPct val="100000"/>
              </a:lnSpc>
              <a:spcBef>
                <a:spcPts val="0"/>
              </a:spcBef>
              <a:spcAft>
                <a:spcPts val="0"/>
              </a:spcAft>
              <a:buClr>
                <a:srgbClr val="0000A8"/>
              </a:buClr>
              <a:buSzTx/>
              <a:buFont typeface="Wingdings" panose="05000000000000000000" pitchFamily="2" charset="2"/>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that’s why </a:t>
            </a:r>
            <a:r>
              <a:rPr kumimoji="0" lang="en-US" sz="2400" b="0" i="0" u="none" strike="noStrike" kern="1200" cap="none" spc="0" normalizeH="0" baseline="0" noProof="0" dirty="0">
                <a:ln>
                  <a:noFill/>
                </a:ln>
                <a:solidFill>
                  <a:srgbClr val="FF0000"/>
                </a:solidFill>
                <a:effectLst/>
                <a:uLnTx/>
                <a:uFillTx/>
                <a:latin typeface="Calibri" panose="020F0502020204030204"/>
                <a:ea typeface="+mn-ea"/>
                <a:cs typeface="+mn-cs"/>
              </a:rPr>
              <a:t>we need a protocol!</a:t>
            </a:r>
            <a:endParaRPr kumimoji="0" lang="en-US" sz="24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43" name="Text Box 16"/>
          <p:cNvSpPr txBox="1">
            <a:spLocks noChangeArrowheads="1"/>
          </p:cNvSpPr>
          <p:nvPr/>
        </p:nvSpPr>
        <p:spPr bwMode="auto">
          <a:xfrm>
            <a:off x="5288477" y="2154581"/>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rdt_rcv</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&amp;&amp;</a:t>
            </a:r>
            <a:endPar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isNAK</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pic>
        <p:nvPicPr>
          <p:cNvPr id="44" name="Picture 43" descr="A shower curtain&#10;&#10;Description automatically generated"/>
          <p:cNvPicPr>
            <a:picLocks noChangeAspect="1"/>
          </p:cNvPicPr>
          <p:nvPr/>
        </p:nvPicPr>
        <p:blipFill>
          <a:blip r:embed="rId1"/>
          <a:stretch>
            <a:fillRect/>
          </a:stretch>
        </p:blipFill>
        <p:spPr>
          <a:xfrm>
            <a:off x="7041838" y="2228796"/>
            <a:ext cx="4642797" cy="4579749"/>
          </a:xfrm>
          <a:prstGeom prst="rect">
            <a:avLst/>
          </a:prstGeom>
        </p:spPr>
      </p:pic>
      <p:sp>
        <p:nvSpPr>
          <p:cNvPr id="46" name="Text Box 16"/>
          <p:cNvSpPr txBox="1">
            <a:spLocks noChangeArrowheads="1"/>
          </p:cNvSpPr>
          <p:nvPr/>
        </p:nvSpPr>
        <p:spPr bwMode="auto">
          <a:xfrm>
            <a:off x="5459797" y="2400795"/>
            <a:ext cx="2085975" cy="398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S PGothic" panose="020B0600070205080204" pitchFamily="34" charset="-128"/>
                <a:cs typeface="+mn-cs"/>
              </a:rPr>
              <a:t>isNAK</a:t>
            </a:r>
            <a:r>
              <a:rPr kumimoji="0" lang="en-US" altLang="en-US" sz="16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S PGothic" panose="020B0600070205080204" pitchFamily="34" charset="-128"/>
                <a:cs typeface="+mn-cs"/>
              </a:rPr>
              <a:t>)</a:t>
            </a:r>
            <a:endParaRPr kumimoji="0" lang="en-US" altLang="en-US" sz="1600" b="0" i="0" u="none" strike="noStrike" kern="1200" cap="none" spc="0" normalizeH="0" baseline="0" noProof="0" dirty="0">
              <a:ln>
                <a:noFill/>
              </a:ln>
              <a:solidFill>
                <a:srgbClr val="000000"/>
              </a:solidFill>
              <a:effectLst/>
              <a:highlight>
                <a:srgbClr val="FFFF00"/>
              </a:highlight>
              <a:uLnTx/>
              <a:uFillTx/>
              <a:latin typeface="Times New Roman" panose="02020603050405020304" pitchFamily="18" charset="0"/>
              <a:ea typeface="MS PGothic" panose="020B0600070205080204" pitchFamily="34" charset="-128"/>
              <a:cs typeface="+mn-cs"/>
            </a:endParaRPr>
          </a:p>
        </p:txBody>
      </p:sp>
      <p:sp>
        <p:nvSpPr>
          <p:cNvPr id="47" name="Text Box 16"/>
          <p:cNvSpPr txBox="1">
            <a:spLocks noChangeArrowheads="1"/>
          </p:cNvSpPr>
          <p:nvPr/>
        </p:nvSpPr>
        <p:spPr bwMode="auto">
          <a:xfrm>
            <a:off x="3949171" y="3557373"/>
            <a:ext cx="2085975" cy="398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S PGothic" panose="020B0600070205080204" pitchFamily="34" charset="-128"/>
                <a:cs typeface="+mn-cs"/>
              </a:rPr>
              <a:t>isACK</a:t>
            </a:r>
            <a:r>
              <a:rPr kumimoji="0" lang="en-US" altLang="en-US" sz="16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S PGothic" panose="020B0600070205080204" pitchFamily="34" charset="-128"/>
                <a:cs typeface="+mn-cs"/>
              </a:rPr>
              <a:t>)</a:t>
            </a:r>
            <a:endParaRPr kumimoji="0" lang="en-US" altLang="en-US" sz="1600" b="0" i="0" u="none" strike="noStrike" kern="1200" cap="none" spc="0" normalizeH="0" baseline="0" noProof="0" dirty="0">
              <a:ln>
                <a:noFill/>
              </a:ln>
              <a:solidFill>
                <a:srgbClr val="000000"/>
              </a:solidFill>
              <a:effectLst/>
              <a:highlight>
                <a:srgbClr val="FFFF00"/>
              </a:highlight>
              <a:uLnTx/>
              <a:uFillTx/>
              <a:latin typeface="Times New Roman" panose="02020603050405020304" pitchFamily="18" charset="0"/>
              <a:ea typeface="MS PGothic" panose="020B0600070205080204" pitchFamily="34" charset="-128"/>
              <a:cs typeface="+mn-cs"/>
            </a:endParaRPr>
          </a:p>
        </p:txBody>
      </p:sp>
      <p:sp>
        <p:nvSpPr>
          <p:cNvPr id="45"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fld>
            <a:endParaRPr lang="en-US" dirty="0"/>
          </a:p>
        </p:txBody>
      </p:sp>
      <p:sp>
        <p:nvSpPr>
          <p:cNvPr id="3" name="日期占位符 2"/>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5" name="页脚占位符 4"/>
          <p:cNvSpPr>
            <a:spLocks noGrp="1"/>
          </p:cNvSpPr>
          <p:nvPr>
            <p:ph type="ftr" sz="quarter" idx="11"/>
          </p:nvPr>
        </p:nvSpPr>
        <p:spPr/>
        <p:txBody>
          <a:bodyPr/>
          <a:p>
            <a:r>
              <a:rPr kumimoji="1" lang="zh-SG" altLang="en-US"/>
              <a:t>Principle of Computer Networks Experiment - Lesson 2</a:t>
            </a:r>
            <a:endParaRPr kumimoji="1" lang="zh-SG" altLang="en-US"/>
          </a:p>
        </p:txBody>
      </p:sp>
      <mc:AlternateContent xmlns:mc="http://schemas.openxmlformats.org/markup-compatibility/2006" xmlns:p14="http://schemas.microsoft.com/office/powerpoint/2010/main">
        <mc:Choice Requires="p14">
          <p:contentPart r:id="rId2" p14:bwMode="auto">
            <p14:nvContentPartPr>
              <p14:cNvPr id="6" name="墨迹 5"/>
              <p14:cNvContentPartPr/>
              <p14:nvPr/>
            </p14:nvContentPartPr>
            <p14:xfrm>
              <a:off x="5676900" y="2421890"/>
              <a:ext cx="478790" cy="245110"/>
            </p14:xfrm>
          </p:contentPart>
        </mc:Choice>
        <mc:Fallback xmlns="">
          <p:pic>
            <p:nvPicPr>
              <p:cNvPr id="6" name="墨迹 5"/>
            </p:nvPicPr>
            <p:blipFill>
              <a:blip r:embed="rId3"/>
            </p:blipFill>
            <p:spPr>
              <a:xfrm>
                <a:off x="5676900" y="2421890"/>
                <a:ext cx="478790" cy="24511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7" name="墨迹 6"/>
              <p14:cNvContentPartPr/>
              <p14:nvPr/>
            </p14:nvContentPartPr>
            <p14:xfrm>
              <a:off x="4163695" y="3510280"/>
              <a:ext cx="576580" cy="424815"/>
            </p14:xfrm>
          </p:contentPart>
        </mc:Choice>
        <mc:Fallback xmlns="">
          <p:pic>
            <p:nvPicPr>
              <p:cNvPr id="7" name="墨迹 6"/>
            </p:nvPicPr>
            <p:blipFill>
              <a:blip r:embed="rId5"/>
            </p:blipFill>
            <p:spPr>
              <a:xfrm>
                <a:off x="4163695" y="3510280"/>
                <a:ext cx="576580" cy="42481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8" name="墨迹 7"/>
              <p14:cNvContentPartPr/>
              <p14:nvPr/>
            </p14:nvContentPartPr>
            <p14:xfrm>
              <a:off x="1257300" y="2976880"/>
              <a:ext cx="750570" cy="16510"/>
            </p14:xfrm>
          </p:contentPart>
        </mc:Choice>
        <mc:Fallback xmlns="">
          <p:pic>
            <p:nvPicPr>
              <p:cNvPr id="8" name="墨迹 7"/>
            </p:nvPicPr>
            <p:blipFill>
              <a:blip r:embed="rId7"/>
            </p:blipFill>
            <p:spPr>
              <a:xfrm>
                <a:off x="1257300" y="2976880"/>
                <a:ext cx="750570" cy="1651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9" name="墨迹 8"/>
              <p14:cNvContentPartPr/>
              <p14:nvPr/>
            </p14:nvContentPartPr>
            <p14:xfrm>
              <a:off x="4658995" y="3434080"/>
              <a:ext cx="478790" cy="288290"/>
            </p14:xfrm>
          </p:contentPart>
        </mc:Choice>
        <mc:Fallback xmlns="">
          <p:pic>
            <p:nvPicPr>
              <p:cNvPr id="9" name="墨迹 8"/>
            </p:nvPicPr>
            <p:blipFill>
              <a:blip r:embed="rId9"/>
            </p:blipFill>
            <p:spPr>
              <a:xfrm>
                <a:off x="4658995" y="3434080"/>
                <a:ext cx="478790" cy="28829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0" name="墨迹 9"/>
              <p14:cNvContentPartPr/>
              <p14:nvPr/>
            </p14:nvContentPartPr>
            <p14:xfrm>
              <a:off x="6683375" y="2476500"/>
              <a:ext cx="386715" cy="304800"/>
            </p14:xfrm>
          </p:contentPart>
        </mc:Choice>
        <mc:Fallback xmlns="">
          <p:pic>
            <p:nvPicPr>
              <p:cNvPr id="10" name="墨迹 9"/>
            </p:nvPicPr>
            <p:blipFill>
              <a:blip r:embed="rId11"/>
            </p:blipFill>
            <p:spPr>
              <a:xfrm>
                <a:off x="6683375" y="2476500"/>
                <a:ext cx="386715" cy="30480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1" name="墨迹 10"/>
              <p14:cNvContentPartPr/>
              <p14:nvPr/>
            </p14:nvContentPartPr>
            <p14:xfrm>
              <a:off x="6808470" y="2443480"/>
              <a:ext cx="299720" cy="261620"/>
            </p14:xfrm>
          </p:contentPart>
        </mc:Choice>
        <mc:Fallback xmlns="">
          <p:pic>
            <p:nvPicPr>
              <p:cNvPr id="11" name="墨迹 10"/>
            </p:nvPicPr>
            <p:blipFill>
              <a:blip r:embed="rId13"/>
            </p:blipFill>
            <p:spPr>
              <a:xfrm>
                <a:off x="6808470" y="2443480"/>
                <a:ext cx="299720" cy="26162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10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a:bodyPr>
          <a:lstStyle/>
          <a:p>
            <a:r>
              <a:rPr lang="en-US" sz="4800" dirty="0"/>
              <a:t>FSM: operation with no errors</a:t>
            </a:r>
            <a:endParaRPr lang="en-US" sz="4400" dirty="0"/>
          </a:p>
        </p:txBody>
      </p:sp>
      <p:sp>
        <p:nvSpPr>
          <p:cNvPr id="37" name="Oval 3"/>
          <p:cNvSpPr>
            <a:spLocks noChangeArrowheads="1"/>
          </p:cNvSpPr>
          <p:nvPr/>
        </p:nvSpPr>
        <p:spPr bwMode="auto">
          <a:xfrm>
            <a:off x="2448951" y="2349843"/>
            <a:ext cx="985837" cy="962025"/>
          </a:xfrm>
          <a:prstGeom prst="ellipse">
            <a:avLst/>
          </a:prstGeom>
          <a:solidFill>
            <a:srgbClr val="FFFFFF"/>
          </a:solidFill>
          <a:ln w="19050">
            <a:solidFill>
              <a:srgbClr val="000000"/>
            </a:solidFill>
            <a:round/>
          </a:ln>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MS PGothic" panose="020B0600070205080204" pitchFamily="34" charset="-128"/>
              <a:cs typeface="+mn-cs"/>
            </a:endParaRPr>
          </a:p>
        </p:txBody>
      </p:sp>
      <p:sp>
        <p:nvSpPr>
          <p:cNvPr id="38" name="Text Box 4"/>
          <p:cNvSpPr txBox="1">
            <a:spLocks noChangeArrowheads="1"/>
          </p:cNvSpPr>
          <p:nvPr/>
        </p:nvSpPr>
        <p:spPr bwMode="auto">
          <a:xfrm>
            <a:off x="2347351" y="24339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Wait for call from above</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39" name="Text Box 5"/>
          <p:cNvSpPr txBox="1">
            <a:spLocks noChangeArrowheads="1"/>
          </p:cNvSpPr>
          <p:nvPr/>
        </p:nvSpPr>
        <p:spPr bwMode="auto">
          <a:xfrm>
            <a:off x="2756926" y="1630706"/>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snkpkt = make_pkt(data, checksum)</a:t>
            </a:r>
            <a:endPar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udt_send(sndpkt)</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40" name="Line 6"/>
          <p:cNvSpPr>
            <a:spLocks noChangeShapeType="1"/>
          </p:cNvSpPr>
          <p:nvPr/>
        </p:nvSpPr>
        <p:spPr bwMode="auto">
          <a:xfrm>
            <a:off x="2861701" y="1675156"/>
            <a:ext cx="99060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10"/>
          <p:cNvSpPr/>
          <p:nvPr/>
        </p:nvSpPr>
        <p:spPr bwMode="auto">
          <a:xfrm flipV="1">
            <a:off x="2809313" y="2119656"/>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11"/>
          <p:cNvSpPr/>
          <p:nvPr/>
        </p:nvSpPr>
        <p:spPr bwMode="auto">
          <a:xfrm>
            <a:off x="2856938" y="3280118"/>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14"/>
          <p:cNvSpPr/>
          <p:nvPr/>
        </p:nvSpPr>
        <p:spPr bwMode="auto">
          <a:xfrm>
            <a:off x="5004826" y="2426043"/>
            <a:ext cx="466725" cy="893763"/>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Text Box 15"/>
          <p:cNvSpPr txBox="1">
            <a:spLocks noChangeArrowheads="1"/>
          </p:cNvSpPr>
          <p:nvPr/>
        </p:nvSpPr>
        <p:spPr bwMode="auto">
          <a:xfrm>
            <a:off x="5314388" y="2740368"/>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udt_send</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sndpkt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51" name="Line 17"/>
          <p:cNvSpPr>
            <a:spLocks noChangeShapeType="1"/>
          </p:cNvSpPr>
          <p:nvPr/>
        </p:nvSpPr>
        <p:spPr bwMode="auto">
          <a:xfrm>
            <a:off x="5408051" y="2740368"/>
            <a:ext cx="99060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2" name="Group 18"/>
          <p:cNvGrpSpPr/>
          <p:nvPr/>
        </p:nvGrpSpPr>
        <p:grpSpPr bwMode="auto">
          <a:xfrm>
            <a:off x="8325876" y="3094378"/>
            <a:ext cx="1828800" cy="257175"/>
            <a:chOff x="2222" y="3039"/>
            <a:chExt cx="1152" cy="162"/>
          </a:xfrm>
        </p:grpSpPr>
        <p:sp>
          <p:nvSpPr>
            <p:cNvPr id="53" name="Text Box 19"/>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udt_send</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(NAK)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55" name="Line 21"/>
            <p:cNvSpPr>
              <a:spLocks noChangeShapeType="1"/>
            </p:cNvSpPr>
            <p:nvPr/>
          </p:nvSpPr>
          <p:spPr bwMode="auto">
            <a:xfrm>
              <a:off x="2285" y="3040"/>
              <a:ext cx="624"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6" name="Group 22"/>
          <p:cNvGrpSpPr/>
          <p:nvPr/>
        </p:nvGrpSpPr>
        <p:grpSpPr bwMode="auto">
          <a:xfrm>
            <a:off x="4044388" y="2362543"/>
            <a:ext cx="1074738" cy="962025"/>
            <a:chOff x="1540" y="2116"/>
            <a:chExt cx="677" cy="606"/>
          </a:xfrm>
        </p:grpSpPr>
        <p:sp>
          <p:nvSpPr>
            <p:cNvPr id="57" name="Oval 23"/>
            <p:cNvSpPr>
              <a:spLocks noChangeArrowheads="1"/>
            </p:cNvSpPr>
            <p:nvPr/>
          </p:nvSpPr>
          <p:spPr bwMode="auto">
            <a:xfrm>
              <a:off x="1565" y="2116"/>
              <a:ext cx="621" cy="606"/>
            </a:xfrm>
            <a:prstGeom prst="ellipse">
              <a:avLst/>
            </a:prstGeom>
            <a:solidFill>
              <a:srgbClr val="FFFFFF"/>
            </a:solidFill>
            <a:ln w="19050">
              <a:solidFill>
                <a:srgbClr val="000000"/>
              </a:solidFill>
              <a:round/>
            </a:ln>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MS PGothic" panose="020B0600070205080204" pitchFamily="34" charset="-128"/>
                <a:cs typeface="+mn-cs"/>
              </a:endParaRPr>
            </a:p>
          </p:txBody>
        </p:sp>
        <p:sp>
          <p:nvSpPr>
            <p:cNvPr id="58" name="Text Box 24"/>
            <p:cNvSpPr txBox="1">
              <a:spLocks noChangeArrowheads="1"/>
            </p:cNvSpPr>
            <p:nvPr/>
          </p:nvSpPr>
          <p:spPr bwMode="auto">
            <a:xfrm>
              <a:off x="1540" y="2163"/>
              <a:ext cx="67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Wait for ACK or NAK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grpSp>
      <p:sp>
        <p:nvSpPr>
          <p:cNvPr id="59" name="Freeform 25"/>
          <p:cNvSpPr/>
          <p:nvPr/>
        </p:nvSpPr>
        <p:spPr bwMode="auto">
          <a:xfrm>
            <a:off x="8424301" y="3288056"/>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Oval 26"/>
          <p:cNvSpPr>
            <a:spLocks noChangeArrowheads="1"/>
          </p:cNvSpPr>
          <p:nvPr/>
        </p:nvSpPr>
        <p:spPr bwMode="auto">
          <a:xfrm>
            <a:off x="8516376" y="3708743"/>
            <a:ext cx="985837" cy="962025"/>
          </a:xfrm>
          <a:prstGeom prst="ellipse">
            <a:avLst/>
          </a:prstGeom>
          <a:solidFill>
            <a:srgbClr val="FFFFFF"/>
          </a:solidFill>
          <a:ln w="19050">
            <a:solidFill>
              <a:srgbClr val="000000"/>
            </a:solidFill>
            <a:round/>
          </a:ln>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MS PGothic" panose="020B0600070205080204" pitchFamily="34" charset="-128"/>
              <a:cs typeface="+mn-cs"/>
            </a:endParaRPr>
          </a:p>
        </p:txBody>
      </p:sp>
      <p:sp>
        <p:nvSpPr>
          <p:cNvPr id="61" name="Text Box 27"/>
          <p:cNvSpPr txBox="1">
            <a:spLocks noChangeArrowheads="1"/>
          </p:cNvSpPr>
          <p:nvPr/>
        </p:nvSpPr>
        <p:spPr bwMode="auto">
          <a:xfrm>
            <a:off x="8429063" y="37928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Wait for call from below</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62" name="Freeform 28"/>
          <p:cNvSpPr/>
          <p:nvPr/>
        </p:nvSpPr>
        <p:spPr bwMode="auto">
          <a:xfrm flipV="1">
            <a:off x="8437001" y="4591214"/>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3" name="Group 29"/>
          <p:cNvGrpSpPr/>
          <p:nvPr/>
        </p:nvGrpSpPr>
        <p:grpSpPr bwMode="auto">
          <a:xfrm>
            <a:off x="2101288" y="2306981"/>
            <a:ext cx="1333500" cy="1004887"/>
            <a:chOff x="220" y="1365"/>
            <a:chExt cx="840" cy="633"/>
          </a:xfrm>
        </p:grpSpPr>
        <p:sp>
          <p:nvSpPr>
            <p:cNvPr id="64" name="Line 30"/>
            <p:cNvSpPr>
              <a:spLocks noChangeShapeType="1"/>
            </p:cNvSpPr>
            <p:nvPr/>
          </p:nvSpPr>
          <p:spPr bwMode="auto">
            <a:xfrm>
              <a:off x="220" y="1365"/>
              <a:ext cx="273" cy="154"/>
            </a:xfrm>
            <a:prstGeom prst="line">
              <a:avLst/>
            </a:prstGeom>
            <a:noFill/>
            <a:ln w="28575">
              <a:solidFill>
                <a:srgbClr val="FF0000"/>
              </a:solidFill>
              <a:prstDash val="dash"/>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Oval 31"/>
            <p:cNvSpPr>
              <a:spLocks noChangeArrowheads="1"/>
            </p:cNvSpPr>
            <p:nvPr/>
          </p:nvSpPr>
          <p:spPr bwMode="auto">
            <a:xfrm>
              <a:off x="439" y="1392"/>
              <a:ext cx="621" cy="606"/>
            </a:xfrm>
            <a:prstGeom prst="ellipse">
              <a:avLst/>
            </a:pr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MS PGothic" panose="020B0600070205080204" pitchFamily="34" charset="-128"/>
                <a:cs typeface="+mn-cs"/>
              </a:endParaRPr>
            </a:p>
          </p:txBody>
        </p:sp>
      </p:grpSp>
      <p:grpSp>
        <p:nvGrpSpPr>
          <p:cNvPr id="66" name="Group 32"/>
          <p:cNvGrpSpPr/>
          <p:nvPr/>
        </p:nvGrpSpPr>
        <p:grpSpPr bwMode="auto">
          <a:xfrm>
            <a:off x="8086163" y="3637306"/>
            <a:ext cx="1414463" cy="1033462"/>
            <a:chOff x="3990" y="2203"/>
            <a:chExt cx="891" cy="651"/>
          </a:xfrm>
        </p:grpSpPr>
        <p:sp>
          <p:nvSpPr>
            <p:cNvPr id="67" name="Line 33"/>
            <p:cNvSpPr>
              <a:spLocks noChangeShapeType="1"/>
            </p:cNvSpPr>
            <p:nvPr/>
          </p:nvSpPr>
          <p:spPr bwMode="auto">
            <a:xfrm>
              <a:off x="3990" y="2203"/>
              <a:ext cx="273" cy="154"/>
            </a:xfrm>
            <a:prstGeom prst="line">
              <a:avLst/>
            </a:prstGeom>
            <a:noFill/>
            <a:ln w="28575">
              <a:solidFill>
                <a:srgbClr val="FF0000"/>
              </a:solidFill>
              <a:prstDash val="dash"/>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Oval 34"/>
            <p:cNvSpPr>
              <a:spLocks noChangeArrowheads="1"/>
            </p:cNvSpPr>
            <p:nvPr/>
          </p:nvSpPr>
          <p:spPr bwMode="auto">
            <a:xfrm>
              <a:off x="4260" y="2248"/>
              <a:ext cx="621" cy="606"/>
            </a:xfrm>
            <a:prstGeom prst="ellipse">
              <a:avLst/>
            </a:pr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MS PGothic" panose="020B0600070205080204" pitchFamily="34" charset="-128"/>
                <a:cs typeface="+mn-cs"/>
              </a:endParaRPr>
            </a:p>
          </p:txBody>
        </p:sp>
      </p:grpSp>
      <p:sp>
        <p:nvSpPr>
          <p:cNvPr id="69" name="Text Box 35"/>
          <p:cNvSpPr txBox="1">
            <a:spLocks noChangeArrowheads="1"/>
          </p:cNvSpPr>
          <p:nvPr/>
        </p:nvSpPr>
        <p:spPr bwMode="auto">
          <a:xfrm>
            <a:off x="2782326" y="1340193"/>
            <a:ext cx="22558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rdt_send(data)</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70" name="Line 36"/>
          <p:cNvSpPr>
            <a:spLocks noChangeShapeType="1"/>
          </p:cNvSpPr>
          <p:nvPr/>
        </p:nvSpPr>
        <p:spPr bwMode="auto">
          <a:xfrm>
            <a:off x="2763276" y="1429093"/>
            <a:ext cx="12700" cy="747713"/>
          </a:xfrm>
          <a:prstGeom prst="line">
            <a:avLst/>
          </a:prstGeom>
          <a:noFill/>
          <a:ln w="76200">
            <a:solidFill>
              <a:srgbClr val="FF0000"/>
            </a:solidFill>
            <a:rou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pitchFamily="34" charset="0"/>
              <a:ea typeface="MS PGothic" charset="0"/>
              <a:cs typeface="+mn-cs"/>
            </a:endParaRPr>
          </a:p>
        </p:txBody>
      </p:sp>
      <p:sp>
        <p:nvSpPr>
          <p:cNvPr id="71" name="Freeform 37"/>
          <p:cNvSpPr/>
          <p:nvPr/>
        </p:nvSpPr>
        <p:spPr bwMode="auto">
          <a:xfrm>
            <a:off x="2763276" y="2146642"/>
            <a:ext cx="7148415" cy="2944699"/>
          </a:xfrm>
          <a:custGeom>
            <a:avLst/>
            <a:gdLst>
              <a:gd name="T0" fmla="*/ 0 w 4219"/>
              <a:gd name="T1" fmla="*/ 2147483647 h 1928"/>
              <a:gd name="T2" fmla="*/ 2147483647 w 4219"/>
              <a:gd name="T3" fmla="*/ 0 h 1928"/>
              <a:gd name="T4" fmla="*/ 2147483647 w 4219"/>
              <a:gd name="T5" fmla="*/ 2147483647 h 1928"/>
              <a:gd name="T6" fmla="*/ 2147483647 w 4219"/>
              <a:gd name="T7" fmla="*/ 2147483647 h 1928"/>
              <a:gd name="T8" fmla="*/ 0 60000 65536"/>
              <a:gd name="T9" fmla="*/ 0 60000 65536"/>
              <a:gd name="T10" fmla="*/ 0 60000 65536"/>
              <a:gd name="T11" fmla="*/ 0 60000 65536"/>
              <a:gd name="connsiteX0" fmla="*/ 0 w 10000"/>
              <a:gd name="connsiteY0" fmla="*/ 52 h 10000"/>
              <a:gd name="connsiteX1" fmla="*/ 2377 w 10000"/>
              <a:gd name="connsiteY1" fmla="*/ 0 h 10000"/>
              <a:gd name="connsiteX2" fmla="*/ 8009 w 10000"/>
              <a:gd name="connsiteY2" fmla="*/ 9621 h 10000"/>
              <a:gd name="connsiteX3" fmla="*/ 10000 w 10000"/>
              <a:gd name="connsiteY3" fmla="*/ 10000 h 10000"/>
              <a:gd name="connsiteX0-1" fmla="*/ 0 w 10673"/>
              <a:gd name="connsiteY0-2" fmla="*/ 52 h 9621"/>
              <a:gd name="connsiteX1-3" fmla="*/ 2377 w 10673"/>
              <a:gd name="connsiteY1-4" fmla="*/ 0 h 9621"/>
              <a:gd name="connsiteX2-5" fmla="*/ 8009 w 10673"/>
              <a:gd name="connsiteY2-6" fmla="*/ 9621 h 9621"/>
              <a:gd name="connsiteX3-7" fmla="*/ 10673 w 10673"/>
              <a:gd name="connsiteY3-8" fmla="*/ 9621 h 9621"/>
            </a:gdLst>
            <a:ahLst/>
            <a:cxnLst>
              <a:cxn ang="0">
                <a:pos x="connsiteX0-1" y="connsiteY0-2"/>
              </a:cxn>
              <a:cxn ang="0">
                <a:pos x="connsiteX1-3" y="connsiteY1-4"/>
              </a:cxn>
              <a:cxn ang="0">
                <a:pos x="connsiteX2-5" y="connsiteY2-6"/>
              </a:cxn>
              <a:cxn ang="0">
                <a:pos x="connsiteX3-7" y="connsiteY3-8"/>
              </a:cxn>
            </a:cxnLst>
            <a:rect l="l" t="t" r="r" b="b"/>
            <a:pathLst>
              <a:path w="10673" h="9621">
                <a:moveTo>
                  <a:pt x="0" y="52"/>
                </a:moveTo>
                <a:lnTo>
                  <a:pt x="2377" y="0"/>
                </a:lnTo>
                <a:lnTo>
                  <a:pt x="8009" y="9621"/>
                </a:lnTo>
                <a:lnTo>
                  <a:pt x="10673" y="9621"/>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2" name="Group 38"/>
          <p:cNvGrpSpPr/>
          <p:nvPr/>
        </p:nvGrpSpPr>
        <p:grpSpPr bwMode="auto">
          <a:xfrm>
            <a:off x="2099701" y="2306981"/>
            <a:ext cx="1333500" cy="1004887"/>
            <a:chOff x="220" y="1365"/>
            <a:chExt cx="840" cy="633"/>
          </a:xfrm>
        </p:grpSpPr>
        <p:sp>
          <p:nvSpPr>
            <p:cNvPr id="73" name="Line 39"/>
            <p:cNvSpPr>
              <a:spLocks noChangeShapeType="1"/>
            </p:cNvSpPr>
            <p:nvPr/>
          </p:nvSpPr>
          <p:spPr bwMode="auto">
            <a:xfrm>
              <a:off x="220" y="1365"/>
              <a:ext cx="273" cy="154"/>
            </a:xfrm>
            <a:prstGeom prst="line">
              <a:avLst/>
            </a:prstGeom>
            <a:noFill/>
            <a:ln w="28575">
              <a:solidFill>
                <a:schemeClr val="tx2"/>
              </a:solidFill>
              <a:prstDash val="dash"/>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Oval 40"/>
            <p:cNvSpPr>
              <a:spLocks noChangeArrowheads="1"/>
            </p:cNvSpPr>
            <p:nvPr/>
          </p:nvSpPr>
          <p:spPr bwMode="auto">
            <a:xfrm>
              <a:off x="439" y="1392"/>
              <a:ext cx="621" cy="606"/>
            </a:xfrm>
            <a:prstGeom prst="ellipse">
              <a:avLst/>
            </a:prstGeom>
            <a:noFill/>
            <a:ln w="38100">
              <a:solidFill>
                <a:schemeClr val="tx2"/>
              </a:solidFill>
              <a:rou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MS PGothic" panose="020B0600070205080204" pitchFamily="34" charset="-128"/>
                <a:cs typeface="+mn-cs"/>
              </a:endParaRPr>
            </a:p>
          </p:txBody>
        </p:sp>
      </p:grpSp>
      <p:sp>
        <p:nvSpPr>
          <p:cNvPr id="108" name="Oval 41"/>
          <p:cNvSpPr>
            <a:spLocks noChangeArrowheads="1"/>
          </p:cNvSpPr>
          <p:nvPr/>
        </p:nvSpPr>
        <p:spPr bwMode="auto">
          <a:xfrm>
            <a:off x="4084076" y="2362543"/>
            <a:ext cx="985837" cy="962025"/>
          </a:xfrm>
          <a:prstGeom prst="ellipse">
            <a:avLst/>
          </a:pr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MS PGothic" panose="020B0600070205080204" pitchFamily="34" charset="-128"/>
              <a:cs typeface="+mn-cs"/>
            </a:endParaRPr>
          </a:p>
        </p:txBody>
      </p:sp>
      <p:sp>
        <p:nvSpPr>
          <p:cNvPr id="109" name="Line 42"/>
          <p:cNvSpPr>
            <a:spLocks noChangeShapeType="1"/>
          </p:cNvSpPr>
          <p:nvPr/>
        </p:nvSpPr>
        <p:spPr bwMode="auto">
          <a:xfrm flipH="1">
            <a:off x="8013138" y="5042243"/>
            <a:ext cx="12700" cy="1193800"/>
          </a:xfrm>
          <a:prstGeom prst="line">
            <a:avLst/>
          </a:prstGeom>
          <a:noFill/>
          <a:ln w="76200">
            <a:solidFill>
              <a:srgbClr val="FF0000"/>
            </a:solidFill>
            <a:rou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pitchFamily="34" charset="0"/>
              <a:ea typeface="MS PGothic" charset="0"/>
              <a:cs typeface="+mn-cs"/>
            </a:endParaRPr>
          </a:p>
        </p:txBody>
      </p:sp>
      <p:sp>
        <p:nvSpPr>
          <p:cNvPr id="110" name="Freeform 43"/>
          <p:cNvSpPr/>
          <p:nvPr/>
        </p:nvSpPr>
        <p:spPr bwMode="auto">
          <a:xfrm>
            <a:off x="2122306" y="3871617"/>
            <a:ext cx="7452932" cy="2415225"/>
          </a:xfrm>
          <a:custGeom>
            <a:avLst/>
            <a:gdLst>
              <a:gd name="T0" fmla="*/ 2147483647 w 4200"/>
              <a:gd name="T1" fmla="*/ 2147483647 h 1424"/>
              <a:gd name="T2" fmla="*/ 2147483647 w 4200"/>
              <a:gd name="T3" fmla="*/ 2147483647 h 1424"/>
              <a:gd name="T4" fmla="*/ 2147483647 w 4200"/>
              <a:gd name="T5" fmla="*/ 0 h 1424"/>
              <a:gd name="T6" fmla="*/ 0 w 4200"/>
              <a:gd name="T7" fmla="*/ 0 h 1424"/>
              <a:gd name="T8" fmla="*/ 0 60000 65536"/>
              <a:gd name="T9" fmla="*/ 0 60000 65536"/>
              <a:gd name="T10" fmla="*/ 0 60000 65536"/>
              <a:gd name="T11" fmla="*/ 0 60000 65536"/>
              <a:gd name="connsiteX0" fmla="*/ 10000 w 10000"/>
              <a:gd name="connsiteY0" fmla="*/ 10684 h 10684"/>
              <a:gd name="connsiteX1" fmla="*/ 7676 w 10000"/>
              <a:gd name="connsiteY1" fmla="*/ 10684 h 10684"/>
              <a:gd name="connsiteX2" fmla="*/ 4167 w 10000"/>
              <a:gd name="connsiteY2" fmla="*/ 0 h 10684"/>
              <a:gd name="connsiteX3" fmla="*/ 0 w 10000"/>
              <a:gd name="connsiteY3" fmla="*/ 684 h 10684"/>
              <a:gd name="connsiteX0-1" fmla="*/ 11178 w 11178"/>
              <a:gd name="connsiteY0-2" fmla="*/ 10684 h 10684"/>
              <a:gd name="connsiteX1-3" fmla="*/ 8854 w 11178"/>
              <a:gd name="connsiteY1-4" fmla="*/ 10684 h 10684"/>
              <a:gd name="connsiteX2-5" fmla="*/ 5345 w 11178"/>
              <a:gd name="connsiteY2-6" fmla="*/ 0 h 10684"/>
              <a:gd name="connsiteX3-7" fmla="*/ 0 w 11178"/>
              <a:gd name="connsiteY3-8" fmla="*/ 0 h 10684"/>
            </a:gdLst>
            <a:ahLst/>
            <a:cxnLst>
              <a:cxn ang="0">
                <a:pos x="connsiteX0-1" y="connsiteY0-2"/>
              </a:cxn>
              <a:cxn ang="0">
                <a:pos x="connsiteX1-3" y="connsiteY1-4"/>
              </a:cxn>
              <a:cxn ang="0">
                <a:pos x="connsiteX2-5" y="connsiteY2-6"/>
              </a:cxn>
              <a:cxn ang="0">
                <a:pos x="connsiteX3-7" y="connsiteY3-8"/>
              </a:cxn>
            </a:cxnLst>
            <a:rect l="l" t="t" r="r" b="b"/>
            <a:pathLst>
              <a:path w="11178" h="10684">
                <a:moveTo>
                  <a:pt x="11178" y="10684"/>
                </a:moveTo>
                <a:lnTo>
                  <a:pt x="8854" y="10684"/>
                </a:lnTo>
                <a:lnTo>
                  <a:pt x="5345" y="0"/>
                </a:lnTo>
                <a:lnTo>
                  <a:pt x="0" y="0"/>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11" name="Group 44"/>
          <p:cNvGrpSpPr/>
          <p:nvPr/>
        </p:nvGrpSpPr>
        <p:grpSpPr bwMode="auto">
          <a:xfrm>
            <a:off x="2099701" y="2306981"/>
            <a:ext cx="1333500" cy="1004887"/>
            <a:chOff x="220" y="1365"/>
            <a:chExt cx="840" cy="633"/>
          </a:xfrm>
        </p:grpSpPr>
        <p:sp>
          <p:nvSpPr>
            <p:cNvPr id="112" name="Line 45"/>
            <p:cNvSpPr>
              <a:spLocks noChangeShapeType="1"/>
            </p:cNvSpPr>
            <p:nvPr/>
          </p:nvSpPr>
          <p:spPr bwMode="auto">
            <a:xfrm>
              <a:off x="220" y="1365"/>
              <a:ext cx="273" cy="154"/>
            </a:xfrm>
            <a:prstGeom prst="line">
              <a:avLst/>
            </a:prstGeom>
            <a:noFill/>
            <a:ln w="28575">
              <a:solidFill>
                <a:schemeClr val="tx2"/>
              </a:solidFill>
              <a:prstDash val="dash"/>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 name="Oval 46"/>
            <p:cNvSpPr>
              <a:spLocks noChangeArrowheads="1"/>
            </p:cNvSpPr>
            <p:nvPr/>
          </p:nvSpPr>
          <p:spPr bwMode="auto">
            <a:xfrm>
              <a:off x="439" y="1392"/>
              <a:ext cx="621" cy="606"/>
            </a:xfrm>
            <a:prstGeom prst="ellipse">
              <a:avLst/>
            </a:pr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MS PGothic" panose="020B0600070205080204" pitchFamily="34" charset="-128"/>
                <a:cs typeface="+mn-cs"/>
              </a:endParaRPr>
            </a:p>
          </p:txBody>
        </p:sp>
      </p:grpSp>
      <p:sp>
        <p:nvSpPr>
          <p:cNvPr id="114" name="Oval 47"/>
          <p:cNvSpPr>
            <a:spLocks noChangeArrowheads="1"/>
          </p:cNvSpPr>
          <p:nvPr/>
        </p:nvSpPr>
        <p:spPr bwMode="auto">
          <a:xfrm>
            <a:off x="4080901" y="2367306"/>
            <a:ext cx="985837" cy="962025"/>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MS PGothic" panose="020B0600070205080204" pitchFamily="34" charset="-128"/>
              <a:cs typeface="+mn-cs"/>
            </a:endParaRPr>
          </a:p>
        </p:txBody>
      </p:sp>
      <p:sp>
        <p:nvSpPr>
          <p:cNvPr id="117" name="Text Box 16"/>
          <p:cNvSpPr txBox="1">
            <a:spLocks noChangeArrowheads="1"/>
          </p:cNvSpPr>
          <p:nvPr/>
        </p:nvSpPr>
        <p:spPr bwMode="auto">
          <a:xfrm>
            <a:off x="5288988" y="2400535"/>
            <a:ext cx="3389313"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18" name="Text Box 20"/>
          <p:cNvSpPr txBox="1">
            <a:spLocks noChangeArrowheads="1"/>
          </p:cNvSpPr>
          <p:nvPr/>
        </p:nvSpPr>
        <p:spPr bwMode="auto">
          <a:xfrm>
            <a:off x="8327563" y="2720534"/>
            <a:ext cx="3389313"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 &amp;&amp; corrupt(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grpSp>
        <p:nvGrpSpPr>
          <p:cNvPr id="124" name="Group 123"/>
          <p:cNvGrpSpPr/>
          <p:nvPr/>
        </p:nvGrpSpPr>
        <p:grpSpPr>
          <a:xfrm>
            <a:off x="2271408" y="3285357"/>
            <a:ext cx="3548062" cy="636281"/>
            <a:chOff x="2270357" y="3283338"/>
            <a:chExt cx="3548062" cy="636281"/>
          </a:xfrm>
        </p:grpSpPr>
        <p:sp>
          <p:nvSpPr>
            <p:cNvPr id="125" name="Freeform 11"/>
            <p:cNvSpPr/>
            <p:nvPr/>
          </p:nvSpPr>
          <p:spPr bwMode="auto">
            <a:xfrm>
              <a:off x="2882338" y="3283338"/>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26" name="Group 125"/>
            <p:cNvGrpSpPr/>
            <p:nvPr/>
          </p:nvGrpSpPr>
          <p:grpSpPr>
            <a:xfrm>
              <a:off x="2270357" y="3545923"/>
              <a:ext cx="3548062" cy="373696"/>
              <a:chOff x="2270357" y="3545923"/>
              <a:chExt cx="3548062" cy="373696"/>
            </a:xfrm>
          </p:grpSpPr>
          <p:sp>
            <p:nvSpPr>
              <p:cNvPr id="127" name="Text Box 12"/>
              <p:cNvSpPr txBox="1">
                <a:spLocks noChangeArrowheads="1"/>
              </p:cNvSpPr>
              <p:nvPr/>
            </p:nvSpPr>
            <p:spPr bwMode="auto">
              <a:xfrm>
                <a:off x="2270357" y="3545923"/>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 &amp;&amp; </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isACK</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28" name="Line 13"/>
              <p:cNvSpPr>
                <a:spLocks noChangeShapeType="1"/>
              </p:cNvSpPr>
              <p:nvPr/>
            </p:nvSpPr>
            <p:spPr bwMode="auto">
              <a:xfrm>
                <a:off x="3330476" y="3919619"/>
                <a:ext cx="99060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30" name="Group 129"/>
          <p:cNvGrpSpPr/>
          <p:nvPr/>
        </p:nvGrpSpPr>
        <p:grpSpPr>
          <a:xfrm>
            <a:off x="8049650" y="5037504"/>
            <a:ext cx="4142349" cy="933582"/>
            <a:chOff x="8049650" y="5037504"/>
            <a:chExt cx="4142349" cy="933582"/>
          </a:xfrm>
        </p:grpSpPr>
        <p:sp>
          <p:nvSpPr>
            <p:cNvPr id="131" name="Text Box 7"/>
            <p:cNvSpPr txBox="1">
              <a:spLocks noChangeArrowheads="1"/>
            </p:cNvSpPr>
            <p:nvPr/>
          </p:nvSpPr>
          <p:spPr bwMode="auto">
            <a:xfrm>
              <a:off x="8071876" y="5351961"/>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extract(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rcvpkt,data</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deliver_data</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(data)</a:t>
              </a:r>
              <a:endPar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udt_send</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(ACK)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32" name="Text Box 8"/>
            <p:cNvSpPr txBox="1">
              <a:spLocks noChangeArrowheads="1"/>
            </p:cNvSpPr>
            <p:nvPr/>
          </p:nvSpPr>
          <p:spPr bwMode="auto">
            <a:xfrm>
              <a:off x="8049650" y="5037504"/>
              <a:ext cx="4142349"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 &amp;&amp;  </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notcorrupt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33" name="Line 9"/>
            <p:cNvSpPr>
              <a:spLocks noChangeShapeType="1"/>
            </p:cNvSpPr>
            <p:nvPr/>
          </p:nvSpPr>
          <p:spPr bwMode="auto">
            <a:xfrm>
              <a:off x="8171888" y="5407524"/>
              <a:ext cx="1489075"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4" name="Text Box 19"/>
          <p:cNvSpPr txBox="1">
            <a:spLocks noChangeArrowheads="1"/>
          </p:cNvSpPr>
          <p:nvPr/>
        </p:nvSpPr>
        <p:spPr bwMode="auto">
          <a:xfrm>
            <a:off x="1163066" y="2517724"/>
            <a:ext cx="1089025" cy="457200"/>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0" cap="none" spc="0" normalizeH="0" baseline="0" noProof="0" dirty="0">
                <a:ln>
                  <a:noFill/>
                </a:ln>
                <a:solidFill>
                  <a:srgbClr val="CC0000"/>
                </a:solidFill>
                <a:effectLst/>
                <a:uLnTx/>
                <a:uFillTx/>
                <a:latin typeface="Tahoma" panose="020B0604030504040204" pitchFamily="34" charset="0"/>
                <a:ea typeface="MS PGothic" charset="0"/>
                <a:cs typeface="+mn-cs"/>
              </a:rPr>
              <a:t>sender</a:t>
            </a:r>
            <a:endParaRPr kumimoji="0" lang="en-US" sz="2400" b="0" i="0" u="none" strike="noStrike" kern="0" cap="none" spc="0" normalizeH="0" baseline="0" noProof="0" dirty="0">
              <a:ln>
                <a:noFill/>
              </a:ln>
              <a:solidFill>
                <a:srgbClr val="CC0000"/>
              </a:solidFill>
              <a:effectLst/>
              <a:uLnTx/>
              <a:uFillTx/>
              <a:latin typeface="Tahoma" panose="020B0604030504040204" pitchFamily="34" charset="0"/>
              <a:ea typeface="MS PGothic" charset="0"/>
              <a:cs typeface="+mn-cs"/>
            </a:endParaRPr>
          </a:p>
        </p:txBody>
      </p:sp>
      <p:sp>
        <p:nvSpPr>
          <p:cNvPr id="135" name="Text Box 20"/>
          <p:cNvSpPr txBox="1">
            <a:spLocks noChangeArrowheads="1"/>
          </p:cNvSpPr>
          <p:nvPr/>
        </p:nvSpPr>
        <p:spPr bwMode="auto">
          <a:xfrm>
            <a:off x="9660963" y="3961155"/>
            <a:ext cx="1247775" cy="457200"/>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0" cap="none" spc="0" normalizeH="0" baseline="0" noProof="0" dirty="0">
                <a:ln>
                  <a:noFill/>
                </a:ln>
                <a:solidFill>
                  <a:srgbClr val="CC0000"/>
                </a:solidFill>
                <a:effectLst/>
                <a:uLnTx/>
                <a:uFillTx/>
                <a:latin typeface="Tahoma" panose="020B0604030504040204" pitchFamily="34" charset="0"/>
                <a:ea typeface="MS PGothic" charset="0"/>
                <a:cs typeface="+mn-cs"/>
              </a:rPr>
              <a:t>receiver</a:t>
            </a:r>
            <a:endParaRPr kumimoji="0" lang="en-US" sz="2400" b="0" i="0" u="none" strike="noStrike" kern="0" cap="none" spc="0" normalizeH="0" baseline="0" noProof="0" dirty="0">
              <a:ln>
                <a:noFill/>
              </a:ln>
              <a:solidFill>
                <a:srgbClr val="CC0000"/>
              </a:solidFill>
              <a:effectLst/>
              <a:uLnTx/>
              <a:uFillTx/>
              <a:latin typeface="Tahoma" panose="020B0604030504040204" pitchFamily="34" charset="0"/>
              <a:ea typeface="MS PGothic" charset="0"/>
              <a:cs typeface="+mn-cs"/>
            </a:endParaRPr>
          </a:p>
        </p:txBody>
      </p:sp>
      <p:sp>
        <p:nvSpPr>
          <p:cNvPr id="74" name="Text Box 16"/>
          <p:cNvSpPr txBox="1">
            <a:spLocks noChangeArrowheads="1"/>
          </p:cNvSpPr>
          <p:nvPr/>
        </p:nvSpPr>
        <p:spPr bwMode="auto">
          <a:xfrm>
            <a:off x="5288477" y="2154581"/>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rdt_rcv</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&amp;&amp;</a:t>
            </a:r>
            <a:endPar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isNAK</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 name="日期占位符 2"/>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4" name="灯片编号占位符 3"/>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5" name="页脚占位符 4"/>
          <p:cNvSpPr>
            <a:spLocks noGrp="1"/>
          </p:cNvSpPr>
          <p:nvPr>
            <p:ph type="ftr" sz="quarter" idx="11"/>
          </p:nvPr>
        </p:nvSpPr>
        <p:spPr/>
        <p:txBody>
          <a:bodyPr/>
          <a:p>
            <a:r>
              <a:rPr kumimoji="1" lang="zh-SG" altLang="en-US"/>
              <a:t>Principle of Computer Networks Experiment - Lesson 2</a:t>
            </a:r>
            <a:endParaRPr kumimoji="1" lang="zh-SG" altLang="en-US"/>
          </a:p>
        </p:txBody>
      </p:sp>
      <mc:AlternateContent xmlns:mc="http://schemas.openxmlformats.org/markup-compatibility/2006" xmlns:p14="http://schemas.microsoft.com/office/powerpoint/2010/main">
        <mc:Choice Requires="p14">
          <p:contentPart r:id="rId1" p14:bwMode="auto">
            <p14:nvContentPartPr>
              <p14:cNvPr id="6" name="墨迹 5"/>
              <p14:cNvContentPartPr/>
              <p14:nvPr/>
            </p14:nvContentPartPr>
            <p14:xfrm>
              <a:off x="2247900" y="3069590"/>
              <a:ext cx="206375" cy="135890"/>
            </p14:xfrm>
          </p:contentPart>
        </mc:Choice>
        <mc:Fallback xmlns="">
          <p:pic>
            <p:nvPicPr>
              <p:cNvPr id="6" name="墨迹 5"/>
            </p:nvPicPr>
            <p:blipFill>
              <a:blip r:embed="rId2"/>
            </p:blipFill>
            <p:spPr>
              <a:xfrm>
                <a:off x="2247900" y="3069590"/>
                <a:ext cx="206375" cy="13589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7" name="墨迹 6"/>
              <p14:cNvContentPartPr/>
              <p14:nvPr/>
            </p14:nvContentPartPr>
            <p14:xfrm>
              <a:off x="2432685" y="2982595"/>
              <a:ext cx="92710" cy="217805"/>
            </p14:xfrm>
          </p:contentPart>
        </mc:Choice>
        <mc:Fallback xmlns="">
          <p:pic>
            <p:nvPicPr>
              <p:cNvPr id="7" name="墨迹 6"/>
            </p:nvPicPr>
            <p:blipFill>
              <a:blip r:embed="rId4"/>
            </p:blipFill>
            <p:spPr>
              <a:xfrm>
                <a:off x="2432685" y="2982595"/>
                <a:ext cx="92710" cy="21780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8" name="墨迹 7"/>
              <p14:cNvContentPartPr/>
              <p14:nvPr/>
            </p14:nvContentPartPr>
            <p14:xfrm>
              <a:off x="2350770" y="3036570"/>
              <a:ext cx="158115" cy="11430"/>
            </p14:xfrm>
          </p:contentPart>
        </mc:Choice>
        <mc:Fallback xmlns="">
          <p:pic>
            <p:nvPicPr>
              <p:cNvPr id="8" name="墨迹 7"/>
            </p:nvPicPr>
            <p:blipFill>
              <a:blip r:embed="rId6"/>
            </p:blipFill>
            <p:spPr>
              <a:xfrm>
                <a:off x="2350770" y="3036570"/>
                <a:ext cx="158115" cy="1143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9" name="墨迹 8"/>
              <p14:cNvContentPartPr/>
              <p14:nvPr/>
            </p14:nvContentPartPr>
            <p14:xfrm>
              <a:off x="9410700" y="4326890"/>
              <a:ext cx="337185" cy="141605"/>
            </p14:xfrm>
          </p:contentPart>
        </mc:Choice>
        <mc:Fallback xmlns="">
          <p:pic>
            <p:nvPicPr>
              <p:cNvPr id="9" name="墨迹 8"/>
            </p:nvPicPr>
            <p:blipFill>
              <a:blip r:embed="rId8"/>
            </p:blipFill>
            <p:spPr>
              <a:xfrm>
                <a:off x="9410700" y="4326890"/>
                <a:ext cx="337185" cy="14160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0" name="墨迹 9"/>
              <p14:cNvContentPartPr/>
              <p14:nvPr/>
            </p14:nvContentPartPr>
            <p14:xfrm>
              <a:off x="9481185" y="4310380"/>
              <a:ext cx="190500" cy="21590"/>
            </p14:xfrm>
          </p:contentPart>
        </mc:Choice>
        <mc:Fallback xmlns="">
          <p:pic>
            <p:nvPicPr>
              <p:cNvPr id="10" name="墨迹 9"/>
            </p:nvPicPr>
            <p:blipFill>
              <a:blip r:embed="rId10"/>
            </p:blipFill>
            <p:spPr>
              <a:xfrm>
                <a:off x="9481185" y="4310380"/>
                <a:ext cx="190500" cy="2159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1" name="墨迹 10"/>
              <p14:cNvContentPartPr/>
              <p14:nvPr/>
            </p14:nvContentPartPr>
            <p14:xfrm>
              <a:off x="2705100" y="3173095"/>
              <a:ext cx="511175" cy="15875"/>
            </p14:xfrm>
          </p:contentPart>
        </mc:Choice>
        <mc:Fallback xmlns="">
          <p:pic>
            <p:nvPicPr>
              <p:cNvPr id="11" name="墨迹 10"/>
            </p:nvPicPr>
            <p:blipFill>
              <a:blip r:embed="rId12"/>
            </p:blipFill>
            <p:spPr>
              <a:xfrm>
                <a:off x="2705100" y="3173095"/>
                <a:ext cx="511175" cy="15875"/>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2" name="墨迹 11"/>
              <p14:cNvContentPartPr/>
              <p14:nvPr/>
            </p14:nvContentPartPr>
            <p14:xfrm>
              <a:off x="8801100" y="4544695"/>
              <a:ext cx="440690" cy="15875"/>
            </p14:xfrm>
          </p:contentPart>
        </mc:Choice>
        <mc:Fallback xmlns="">
          <p:pic>
            <p:nvPicPr>
              <p:cNvPr id="12" name="墨迹 11"/>
            </p:nvPicPr>
            <p:blipFill>
              <a:blip r:embed="rId14"/>
            </p:blipFill>
            <p:spPr>
              <a:xfrm>
                <a:off x="8801100" y="4544695"/>
                <a:ext cx="440690" cy="15875"/>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3" name="墨迹 12"/>
              <p14:cNvContentPartPr/>
              <p14:nvPr/>
            </p14:nvContentPartPr>
            <p14:xfrm>
              <a:off x="1268095" y="3537585"/>
              <a:ext cx="43180" cy="1752600"/>
            </p14:xfrm>
          </p:contentPart>
        </mc:Choice>
        <mc:Fallback xmlns="">
          <p:pic>
            <p:nvPicPr>
              <p:cNvPr id="13" name="墨迹 12"/>
            </p:nvPicPr>
            <p:blipFill>
              <a:blip r:embed="rId16"/>
            </p:blipFill>
            <p:spPr>
              <a:xfrm>
                <a:off x="1268095" y="3537585"/>
                <a:ext cx="43180" cy="175260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4" name="墨迹 13"/>
              <p14:cNvContentPartPr/>
              <p14:nvPr/>
            </p14:nvContentPartPr>
            <p14:xfrm>
              <a:off x="1213485" y="5181600"/>
              <a:ext cx="190500" cy="119380"/>
            </p14:xfrm>
          </p:contentPart>
        </mc:Choice>
        <mc:Fallback xmlns="">
          <p:pic>
            <p:nvPicPr>
              <p:cNvPr id="14" name="墨迹 13"/>
            </p:nvPicPr>
            <p:blipFill>
              <a:blip r:embed="rId18"/>
            </p:blipFill>
            <p:spPr>
              <a:xfrm>
                <a:off x="1213485" y="5181600"/>
                <a:ext cx="190500" cy="11938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5" name="墨迹 14"/>
              <p14:cNvContentPartPr/>
              <p14:nvPr/>
            </p14:nvContentPartPr>
            <p14:xfrm>
              <a:off x="810895" y="3211195"/>
              <a:ext cx="173990" cy="201295"/>
            </p14:xfrm>
          </p:contentPart>
        </mc:Choice>
        <mc:Fallback xmlns="">
          <p:pic>
            <p:nvPicPr>
              <p:cNvPr id="15" name="墨迹 14"/>
            </p:nvPicPr>
            <p:blipFill>
              <a:blip r:embed="rId20"/>
            </p:blipFill>
            <p:spPr>
              <a:xfrm>
                <a:off x="810895" y="3211195"/>
                <a:ext cx="173990" cy="201295"/>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6" name="墨迹 15"/>
              <p14:cNvContentPartPr/>
              <p14:nvPr/>
            </p14:nvContentPartPr>
            <p14:xfrm>
              <a:off x="946785" y="3287395"/>
              <a:ext cx="141605" cy="103505"/>
            </p14:xfrm>
          </p:contentPart>
        </mc:Choice>
        <mc:Fallback xmlns="">
          <p:pic>
            <p:nvPicPr>
              <p:cNvPr id="16" name="墨迹 15"/>
            </p:nvPicPr>
            <p:blipFill>
              <a:blip r:embed="rId22"/>
            </p:blipFill>
            <p:spPr>
              <a:xfrm>
                <a:off x="946785" y="3287395"/>
                <a:ext cx="141605" cy="103505"/>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7" name="墨迹 16"/>
              <p14:cNvContentPartPr/>
              <p14:nvPr/>
            </p14:nvContentPartPr>
            <p14:xfrm>
              <a:off x="1148080" y="3232785"/>
              <a:ext cx="59690" cy="146685"/>
            </p14:xfrm>
          </p:contentPart>
        </mc:Choice>
        <mc:Fallback xmlns="">
          <p:pic>
            <p:nvPicPr>
              <p:cNvPr id="17" name="墨迹 16"/>
            </p:nvPicPr>
            <p:blipFill>
              <a:blip r:embed="rId24"/>
            </p:blipFill>
            <p:spPr>
              <a:xfrm>
                <a:off x="1148080" y="3232785"/>
                <a:ext cx="59690" cy="146685"/>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8" name="墨迹 17"/>
              <p14:cNvContentPartPr/>
              <p14:nvPr/>
            </p14:nvContentPartPr>
            <p14:xfrm>
              <a:off x="1050290" y="3298190"/>
              <a:ext cx="201295" cy="5080"/>
            </p14:xfrm>
          </p:contentPart>
        </mc:Choice>
        <mc:Fallback xmlns="">
          <p:pic>
            <p:nvPicPr>
              <p:cNvPr id="18" name="墨迹 17"/>
            </p:nvPicPr>
            <p:blipFill>
              <a:blip r:embed="rId26"/>
            </p:blipFill>
            <p:spPr>
              <a:xfrm>
                <a:off x="1050290" y="3298190"/>
                <a:ext cx="201295" cy="508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19" name="墨迹 18"/>
              <p14:cNvContentPartPr/>
              <p14:nvPr/>
            </p14:nvContentPartPr>
            <p14:xfrm>
              <a:off x="1235075" y="3292475"/>
              <a:ext cx="130810" cy="114300"/>
            </p14:xfrm>
          </p:contentPart>
        </mc:Choice>
        <mc:Fallback xmlns="">
          <p:pic>
            <p:nvPicPr>
              <p:cNvPr id="19" name="墨迹 18"/>
            </p:nvPicPr>
            <p:blipFill>
              <a:blip r:embed="rId28"/>
            </p:blipFill>
            <p:spPr>
              <a:xfrm>
                <a:off x="1235075" y="3292475"/>
                <a:ext cx="130810" cy="11430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20" name="墨迹 19"/>
              <p14:cNvContentPartPr/>
              <p14:nvPr/>
            </p14:nvContentPartPr>
            <p14:xfrm>
              <a:off x="1518285" y="3531870"/>
              <a:ext cx="152400" cy="223520"/>
            </p14:xfrm>
          </p:contentPart>
        </mc:Choice>
        <mc:Fallback xmlns="">
          <p:pic>
            <p:nvPicPr>
              <p:cNvPr id="20" name="墨迹 19"/>
            </p:nvPicPr>
            <p:blipFill>
              <a:blip r:embed="rId30"/>
            </p:blipFill>
            <p:spPr>
              <a:xfrm>
                <a:off x="1518285" y="3531870"/>
                <a:ext cx="152400" cy="22352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21" name="墨迹 20"/>
              <p14:cNvContentPartPr/>
              <p14:nvPr/>
            </p14:nvContentPartPr>
            <p14:xfrm>
              <a:off x="1572895" y="5067300"/>
              <a:ext cx="184785" cy="337185"/>
            </p14:xfrm>
          </p:contentPart>
        </mc:Choice>
        <mc:Fallback xmlns="">
          <p:pic>
            <p:nvPicPr>
              <p:cNvPr id="21" name="墨迹 20"/>
            </p:nvPicPr>
            <p:blipFill>
              <a:blip r:embed="rId32"/>
            </p:blipFill>
            <p:spPr>
              <a:xfrm>
                <a:off x="1572895" y="5067300"/>
                <a:ext cx="184785" cy="337185"/>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2" name="墨迹 21"/>
              <p14:cNvContentPartPr/>
              <p14:nvPr/>
            </p14:nvContentPartPr>
            <p14:xfrm>
              <a:off x="7157085" y="3613785"/>
              <a:ext cx="120015" cy="1970405"/>
            </p14:xfrm>
          </p:contentPart>
        </mc:Choice>
        <mc:Fallback xmlns="">
          <p:pic>
            <p:nvPicPr>
              <p:cNvPr id="22" name="墨迹 21"/>
            </p:nvPicPr>
            <p:blipFill>
              <a:blip r:embed="rId34"/>
            </p:blipFill>
            <p:spPr>
              <a:xfrm>
                <a:off x="7157085" y="3613785"/>
                <a:ext cx="120015" cy="1970405"/>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3" name="墨迹 22"/>
              <p14:cNvContentPartPr/>
              <p14:nvPr/>
            </p14:nvContentPartPr>
            <p14:xfrm>
              <a:off x="7271385" y="5436870"/>
              <a:ext cx="184785" cy="234315"/>
            </p14:xfrm>
          </p:contentPart>
        </mc:Choice>
        <mc:Fallback xmlns="">
          <p:pic>
            <p:nvPicPr>
              <p:cNvPr id="23" name="墨迹 22"/>
            </p:nvPicPr>
            <p:blipFill>
              <a:blip r:embed="rId36"/>
            </p:blipFill>
            <p:spPr>
              <a:xfrm>
                <a:off x="7271385" y="5436870"/>
                <a:ext cx="184785" cy="234315"/>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4" name="墨迹 23"/>
              <p14:cNvContentPartPr/>
              <p14:nvPr/>
            </p14:nvContentPartPr>
            <p14:xfrm>
              <a:off x="7445375" y="3728085"/>
              <a:ext cx="10795" cy="250190"/>
            </p14:xfrm>
          </p:contentPart>
        </mc:Choice>
        <mc:Fallback xmlns="">
          <p:pic>
            <p:nvPicPr>
              <p:cNvPr id="24" name="墨迹 23"/>
            </p:nvPicPr>
            <p:blipFill>
              <a:blip r:embed="rId38"/>
            </p:blipFill>
            <p:spPr>
              <a:xfrm>
                <a:off x="7445375" y="3728085"/>
                <a:ext cx="10795" cy="25019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5" name="墨迹 24"/>
              <p14:cNvContentPartPr/>
              <p14:nvPr/>
            </p14:nvContentPartPr>
            <p14:xfrm>
              <a:off x="7467600" y="3836670"/>
              <a:ext cx="119380" cy="71120"/>
            </p14:xfrm>
          </p:contentPart>
        </mc:Choice>
        <mc:Fallback xmlns="">
          <p:pic>
            <p:nvPicPr>
              <p:cNvPr id="25" name="墨迹 24"/>
            </p:nvPicPr>
            <p:blipFill>
              <a:blip r:embed="rId40"/>
            </p:blipFill>
            <p:spPr>
              <a:xfrm>
                <a:off x="7467600" y="3836670"/>
                <a:ext cx="119380" cy="7112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6" name="墨迹 25"/>
              <p14:cNvContentPartPr/>
              <p14:nvPr/>
            </p14:nvContentPartPr>
            <p14:xfrm>
              <a:off x="7570470" y="3738880"/>
              <a:ext cx="33020" cy="310515"/>
            </p14:xfrm>
          </p:contentPart>
        </mc:Choice>
        <mc:Fallback xmlns="">
          <p:pic>
            <p:nvPicPr>
              <p:cNvPr id="26" name="墨迹 25"/>
            </p:nvPicPr>
            <p:blipFill>
              <a:blip r:embed="rId42"/>
            </p:blipFill>
            <p:spPr>
              <a:xfrm>
                <a:off x="7570470" y="3738880"/>
                <a:ext cx="33020" cy="310515"/>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27" name="墨迹 26"/>
              <p14:cNvContentPartPr/>
              <p14:nvPr/>
            </p14:nvContentPartPr>
            <p14:xfrm>
              <a:off x="783590" y="3129280"/>
              <a:ext cx="680085" cy="337820"/>
            </p14:xfrm>
          </p:contentPart>
        </mc:Choice>
        <mc:Fallback xmlns="">
          <p:pic>
            <p:nvPicPr>
              <p:cNvPr id="27" name="墨迹 26"/>
            </p:nvPicPr>
            <p:blipFill>
              <a:blip r:embed="rId44"/>
            </p:blipFill>
            <p:spPr>
              <a:xfrm>
                <a:off x="783590" y="3129280"/>
                <a:ext cx="680085" cy="33782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28" name="墨迹 27"/>
              <p14:cNvContentPartPr/>
              <p14:nvPr/>
            </p14:nvContentPartPr>
            <p14:xfrm>
              <a:off x="859790" y="3825875"/>
              <a:ext cx="1050290" cy="48895"/>
            </p14:xfrm>
          </p:contentPart>
        </mc:Choice>
        <mc:Fallback xmlns="">
          <p:pic>
            <p:nvPicPr>
              <p:cNvPr id="28" name="墨迹 27"/>
            </p:nvPicPr>
            <p:blipFill>
              <a:blip r:embed="rId46"/>
            </p:blipFill>
            <p:spPr>
              <a:xfrm>
                <a:off x="859790" y="3825875"/>
                <a:ext cx="1050290" cy="48895"/>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29" name="墨迹 28"/>
              <p14:cNvContentPartPr/>
              <p14:nvPr/>
            </p14:nvContentPartPr>
            <p14:xfrm>
              <a:off x="935990" y="4076700"/>
              <a:ext cx="903605" cy="15875"/>
            </p14:xfrm>
          </p:contentPart>
        </mc:Choice>
        <mc:Fallback xmlns="">
          <p:pic>
            <p:nvPicPr>
              <p:cNvPr id="29" name="墨迹 28"/>
            </p:nvPicPr>
            <p:blipFill>
              <a:blip r:embed="rId48"/>
            </p:blipFill>
            <p:spPr>
              <a:xfrm>
                <a:off x="935990" y="4076700"/>
                <a:ext cx="903605" cy="15875"/>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30" name="墨迹 29"/>
              <p14:cNvContentPartPr/>
              <p14:nvPr/>
            </p14:nvContentPartPr>
            <p14:xfrm>
              <a:off x="815975" y="3880485"/>
              <a:ext cx="528320" cy="217805"/>
            </p14:xfrm>
          </p:contentPart>
        </mc:Choice>
        <mc:Fallback xmlns="">
          <p:pic>
            <p:nvPicPr>
              <p:cNvPr id="30" name="墨迹 29"/>
            </p:nvPicPr>
            <p:blipFill>
              <a:blip r:embed="rId50"/>
            </p:blipFill>
            <p:spPr>
              <a:xfrm>
                <a:off x="815975" y="3880485"/>
                <a:ext cx="528320" cy="217805"/>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31" name="墨迹 30"/>
              <p14:cNvContentPartPr/>
              <p14:nvPr/>
            </p14:nvContentPartPr>
            <p14:xfrm>
              <a:off x="963295" y="3858895"/>
              <a:ext cx="173990" cy="190500"/>
            </p14:xfrm>
          </p:contentPart>
        </mc:Choice>
        <mc:Fallback xmlns="">
          <p:pic>
            <p:nvPicPr>
              <p:cNvPr id="31" name="墨迹 30"/>
            </p:nvPicPr>
            <p:blipFill>
              <a:blip r:embed="rId52"/>
            </p:blipFill>
            <p:spPr>
              <a:xfrm>
                <a:off x="963295" y="3858895"/>
                <a:ext cx="173990" cy="190500"/>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32" name="墨迹 31"/>
              <p14:cNvContentPartPr/>
              <p14:nvPr/>
            </p14:nvContentPartPr>
            <p14:xfrm>
              <a:off x="641985" y="3907790"/>
              <a:ext cx="228600" cy="173990"/>
            </p14:xfrm>
          </p:contentPart>
        </mc:Choice>
        <mc:Fallback xmlns="">
          <p:pic>
            <p:nvPicPr>
              <p:cNvPr id="32" name="墨迹 31"/>
            </p:nvPicPr>
            <p:blipFill>
              <a:blip r:embed="rId54"/>
            </p:blipFill>
            <p:spPr>
              <a:xfrm>
                <a:off x="641985" y="3907790"/>
                <a:ext cx="228600" cy="173990"/>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33" name="墨迹 32"/>
              <p14:cNvContentPartPr/>
              <p14:nvPr/>
            </p14:nvContentPartPr>
            <p14:xfrm>
              <a:off x="712470" y="4343400"/>
              <a:ext cx="1257300" cy="26670"/>
            </p14:xfrm>
          </p:contentPart>
        </mc:Choice>
        <mc:Fallback xmlns="">
          <p:pic>
            <p:nvPicPr>
              <p:cNvPr id="33" name="墨迹 32"/>
            </p:nvPicPr>
            <p:blipFill>
              <a:blip r:embed="rId56"/>
            </p:blipFill>
            <p:spPr>
              <a:xfrm>
                <a:off x="712470" y="4343400"/>
                <a:ext cx="1257300" cy="2667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34" name="墨迹 33"/>
              <p14:cNvContentPartPr/>
              <p14:nvPr/>
            </p14:nvContentPartPr>
            <p14:xfrm>
              <a:off x="876300" y="4092575"/>
              <a:ext cx="402590" cy="201295"/>
            </p14:xfrm>
          </p:contentPart>
        </mc:Choice>
        <mc:Fallback xmlns="">
          <p:pic>
            <p:nvPicPr>
              <p:cNvPr id="34" name="墨迹 33"/>
            </p:nvPicPr>
            <p:blipFill>
              <a:blip r:embed="rId58"/>
            </p:blipFill>
            <p:spPr>
              <a:xfrm>
                <a:off x="876300" y="4092575"/>
                <a:ext cx="402590" cy="201295"/>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35" name="墨迹 34"/>
              <p14:cNvContentPartPr/>
              <p14:nvPr/>
            </p14:nvContentPartPr>
            <p14:xfrm>
              <a:off x="718185" y="4087495"/>
              <a:ext cx="168910" cy="201295"/>
            </p14:xfrm>
          </p:contentPart>
        </mc:Choice>
        <mc:Fallback xmlns="">
          <p:pic>
            <p:nvPicPr>
              <p:cNvPr id="35" name="墨迹 34"/>
            </p:nvPicPr>
            <p:blipFill>
              <a:blip r:embed="rId60"/>
            </p:blipFill>
            <p:spPr>
              <a:xfrm>
                <a:off x="718185" y="4087495"/>
                <a:ext cx="168910" cy="201295"/>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36" name="墨迹 35"/>
              <p14:cNvContentPartPr/>
              <p14:nvPr/>
            </p14:nvContentPartPr>
            <p14:xfrm>
              <a:off x="527685" y="4109085"/>
              <a:ext cx="239395" cy="179705"/>
            </p14:xfrm>
          </p:contentPart>
        </mc:Choice>
        <mc:Fallback xmlns="">
          <p:pic>
            <p:nvPicPr>
              <p:cNvPr id="36" name="墨迹 35"/>
            </p:nvPicPr>
            <p:blipFill>
              <a:blip r:embed="rId62"/>
            </p:blipFill>
            <p:spPr>
              <a:xfrm>
                <a:off x="527685" y="4109085"/>
                <a:ext cx="239395" cy="179705"/>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41" name="墨迹 40"/>
              <p14:cNvContentPartPr/>
              <p14:nvPr/>
            </p14:nvContentPartPr>
            <p14:xfrm>
              <a:off x="451485" y="4343400"/>
              <a:ext cx="1562100" cy="48895"/>
            </p14:xfrm>
          </p:contentPart>
        </mc:Choice>
        <mc:Fallback xmlns="">
          <p:pic>
            <p:nvPicPr>
              <p:cNvPr id="41" name="墨迹 40"/>
            </p:nvPicPr>
            <p:blipFill>
              <a:blip r:embed="rId64"/>
            </p:blipFill>
            <p:spPr>
              <a:xfrm>
                <a:off x="451485" y="4343400"/>
                <a:ext cx="1562100" cy="48895"/>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42" name="墨迹 41"/>
              <p14:cNvContentPartPr/>
              <p14:nvPr/>
            </p14:nvContentPartPr>
            <p14:xfrm>
              <a:off x="184785" y="4636770"/>
              <a:ext cx="1991995" cy="71120"/>
            </p14:xfrm>
          </p:contentPart>
        </mc:Choice>
        <mc:Fallback xmlns="">
          <p:pic>
            <p:nvPicPr>
              <p:cNvPr id="42" name="墨迹 41"/>
            </p:nvPicPr>
            <p:blipFill>
              <a:blip r:embed="rId66"/>
            </p:blipFill>
            <p:spPr>
              <a:xfrm>
                <a:off x="184785" y="4636770"/>
                <a:ext cx="1991995" cy="71120"/>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43" name="墨迹 42"/>
              <p14:cNvContentPartPr/>
              <p14:nvPr/>
            </p14:nvContentPartPr>
            <p14:xfrm>
              <a:off x="2127885" y="5300980"/>
              <a:ext cx="4163695" cy="381000"/>
            </p14:xfrm>
          </p:contentPart>
        </mc:Choice>
        <mc:Fallback xmlns="">
          <p:pic>
            <p:nvPicPr>
              <p:cNvPr id="43" name="墨迹 42"/>
            </p:nvPicPr>
            <p:blipFill>
              <a:blip r:embed="rId68"/>
            </p:blipFill>
            <p:spPr>
              <a:xfrm>
                <a:off x="2127885" y="5300980"/>
                <a:ext cx="4163695" cy="381000"/>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46" name="墨迹 45"/>
              <p14:cNvContentPartPr/>
              <p14:nvPr/>
            </p14:nvContentPartPr>
            <p14:xfrm>
              <a:off x="6172200" y="5377180"/>
              <a:ext cx="173990" cy="125095"/>
            </p14:xfrm>
          </p:contentPart>
        </mc:Choice>
        <mc:Fallback xmlns="">
          <p:pic>
            <p:nvPicPr>
              <p:cNvPr id="46" name="墨迹 45"/>
            </p:nvPicPr>
            <p:blipFill>
              <a:blip r:embed="rId70"/>
            </p:blipFill>
            <p:spPr>
              <a:xfrm>
                <a:off x="6172200" y="5377180"/>
                <a:ext cx="173990" cy="125095"/>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47" name="墨迹 46"/>
              <p14:cNvContentPartPr/>
              <p14:nvPr/>
            </p14:nvContentPartPr>
            <p14:xfrm>
              <a:off x="7080885" y="3700780"/>
              <a:ext cx="81915" cy="103505"/>
            </p14:xfrm>
          </p:contentPart>
        </mc:Choice>
        <mc:Fallback xmlns="">
          <p:pic>
            <p:nvPicPr>
              <p:cNvPr id="47" name="墨迹 46"/>
            </p:nvPicPr>
            <p:blipFill>
              <a:blip r:embed="rId72"/>
            </p:blipFill>
            <p:spPr>
              <a:xfrm>
                <a:off x="7080885" y="3700780"/>
                <a:ext cx="81915" cy="103505"/>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50" name="墨迹 49"/>
              <p14:cNvContentPartPr/>
              <p14:nvPr/>
            </p14:nvContentPartPr>
            <p14:xfrm>
              <a:off x="7249795" y="5093970"/>
              <a:ext cx="582295" cy="201930"/>
            </p14:xfrm>
          </p:contentPart>
        </mc:Choice>
        <mc:Fallback xmlns="">
          <p:pic>
            <p:nvPicPr>
              <p:cNvPr id="50" name="墨迹 49"/>
            </p:nvPicPr>
            <p:blipFill>
              <a:blip r:embed="rId74"/>
            </p:blipFill>
            <p:spPr>
              <a:xfrm>
                <a:off x="7249795" y="5093970"/>
                <a:ext cx="582295" cy="201930"/>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54" name="墨迹 53"/>
              <p14:cNvContentPartPr/>
              <p14:nvPr/>
            </p14:nvContentPartPr>
            <p14:xfrm>
              <a:off x="7554595" y="5116195"/>
              <a:ext cx="173990" cy="114300"/>
            </p14:xfrm>
          </p:contentPart>
        </mc:Choice>
        <mc:Fallback xmlns="">
          <p:pic>
            <p:nvPicPr>
              <p:cNvPr id="54" name="墨迹 53"/>
            </p:nvPicPr>
            <p:blipFill>
              <a:blip r:embed="rId76"/>
            </p:blipFill>
            <p:spPr>
              <a:xfrm>
                <a:off x="7554595" y="5116195"/>
                <a:ext cx="173990" cy="11430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75" name="墨迹 74"/>
              <p14:cNvContentPartPr/>
              <p14:nvPr/>
            </p14:nvContentPartPr>
            <p14:xfrm>
              <a:off x="7853680" y="5105400"/>
              <a:ext cx="283210" cy="168275"/>
            </p14:xfrm>
          </p:contentPart>
        </mc:Choice>
        <mc:Fallback xmlns="">
          <p:pic>
            <p:nvPicPr>
              <p:cNvPr id="75" name="墨迹 74"/>
            </p:nvPicPr>
            <p:blipFill>
              <a:blip r:embed="rId78"/>
            </p:blipFill>
            <p:spPr>
              <a:xfrm>
                <a:off x="7853680" y="5105400"/>
                <a:ext cx="283210" cy="168275"/>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76" name="墨迹 75"/>
              <p14:cNvContentPartPr/>
              <p14:nvPr/>
            </p14:nvContentPartPr>
            <p14:xfrm>
              <a:off x="8093075" y="5121275"/>
              <a:ext cx="283210" cy="130810"/>
            </p14:xfrm>
          </p:contentPart>
        </mc:Choice>
        <mc:Fallback xmlns="">
          <p:pic>
            <p:nvPicPr>
              <p:cNvPr id="76" name="墨迹 75"/>
            </p:nvPicPr>
            <p:blipFill>
              <a:blip r:embed="rId80"/>
            </p:blipFill>
            <p:spPr>
              <a:xfrm>
                <a:off x="8093075" y="5121275"/>
                <a:ext cx="283210" cy="130810"/>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77" name="墨迹 76"/>
              <p14:cNvContentPartPr/>
              <p14:nvPr/>
            </p14:nvContentPartPr>
            <p14:xfrm>
              <a:off x="8202295" y="4914900"/>
              <a:ext cx="266700" cy="636270"/>
            </p14:xfrm>
          </p:contentPart>
        </mc:Choice>
        <mc:Fallback xmlns="">
          <p:pic>
            <p:nvPicPr>
              <p:cNvPr id="77" name="墨迹 76"/>
            </p:nvPicPr>
            <p:blipFill>
              <a:blip r:embed="rId82"/>
            </p:blipFill>
            <p:spPr>
              <a:xfrm>
                <a:off x="8202295" y="4914900"/>
                <a:ext cx="266700" cy="636270"/>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78" name="墨迹 77"/>
              <p14:cNvContentPartPr/>
              <p14:nvPr/>
            </p14:nvContentPartPr>
            <p14:xfrm>
              <a:off x="7244080" y="4865370"/>
              <a:ext cx="255905" cy="141605"/>
            </p14:xfrm>
          </p:contentPart>
        </mc:Choice>
        <mc:Fallback xmlns="">
          <p:pic>
            <p:nvPicPr>
              <p:cNvPr id="78" name="墨迹 77"/>
            </p:nvPicPr>
            <p:blipFill>
              <a:blip r:embed="rId84"/>
            </p:blipFill>
            <p:spPr>
              <a:xfrm>
                <a:off x="7244080" y="4865370"/>
                <a:ext cx="255905" cy="141605"/>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79" name="墨迹 78"/>
              <p14:cNvContentPartPr/>
              <p14:nvPr/>
            </p14:nvContentPartPr>
            <p14:xfrm>
              <a:off x="2797175" y="1322070"/>
              <a:ext cx="1513205" cy="299720"/>
            </p14:xfrm>
          </p:contentPart>
        </mc:Choice>
        <mc:Fallback xmlns="">
          <p:pic>
            <p:nvPicPr>
              <p:cNvPr id="79" name="墨迹 78"/>
            </p:nvPicPr>
            <p:blipFill>
              <a:blip r:embed="rId86"/>
            </p:blipFill>
            <p:spPr>
              <a:xfrm>
                <a:off x="2797175" y="1322070"/>
                <a:ext cx="1513205" cy="299720"/>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80" name="墨迹 79"/>
              <p14:cNvContentPartPr/>
              <p14:nvPr/>
            </p14:nvContentPartPr>
            <p14:xfrm>
              <a:off x="2612390" y="1638300"/>
              <a:ext cx="3602990" cy="483870"/>
            </p14:xfrm>
          </p:contentPart>
        </mc:Choice>
        <mc:Fallback xmlns="">
          <p:pic>
            <p:nvPicPr>
              <p:cNvPr id="80" name="墨迹 79"/>
            </p:nvPicPr>
            <p:blipFill>
              <a:blip r:embed="rId88"/>
            </p:blipFill>
            <p:spPr>
              <a:xfrm>
                <a:off x="2612390" y="1638300"/>
                <a:ext cx="3602990" cy="483870"/>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81" name="墨迹 80"/>
              <p14:cNvContentPartPr/>
              <p14:nvPr/>
            </p14:nvContentPartPr>
            <p14:xfrm>
              <a:off x="8229600" y="5540375"/>
              <a:ext cx="1806575" cy="359410"/>
            </p14:xfrm>
          </p:contentPart>
        </mc:Choice>
        <mc:Fallback xmlns="">
          <p:pic>
            <p:nvPicPr>
              <p:cNvPr id="81" name="墨迹 80"/>
            </p:nvPicPr>
            <p:blipFill>
              <a:blip r:embed="rId90"/>
            </p:blipFill>
            <p:spPr>
              <a:xfrm>
                <a:off x="8229600" y="5540375"/>
                <a:ext cx="1806575" cy="359410"/>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82" name="墨迹 81"/>
              <p14:cNvContentPartPr/>
              <p14:nvPr/>
            </p14:nvContentPartPr>
            <p14:xfrm>
              <a:off x="8621395" y="6117590"/>
              <a:ext cx="408305" cy="38100"/>
            </p14:xfrm>
          </p:contentPart>
        </mc:Choice>
        <mc:Fallback xmlns="">
          <p:pic>
            <p:nvPicPr>
              <p:cNvPr id="82" name="墨迹 81"/>
            </p:nvPicPr>
            <p:blipFill>
              <a:blip r:embed="rId92"/>
            </p:blipFill>
            <p:spPr>
              <a:xfrm>
                <a:off x="8621395" y="6117590"/>
                <a:ext cx="408305" cy="38100"/>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83" name="墨迹 82"/>
              <p14:cNvContentPartPr/>
              <p14:nvPr/>
            </p14:nvContentPartPr>
            <p14:xfrm>
              <a:off x="9045575" y="6117590"/>
              <a:ext cx="441325" cy="5080"/>
            </p14:xfrm>
          </p:contentPart>
        </mc:Choice>
        <mc:Fallback xmlns="">
          <p:pic>
            <p:nvPicPr>
              <p:cNvPr id="83" name="墨迹 82"/>
            </p:nvPicPr>
            <p:blipFill>
              <a:blip r:embed="rId94"/>
            </p:blipFill>
            <p:spPr>
              <a:xfrm>
                <a:off x="9045575" y="6117590"/>
                <a:ext cx="441325" cy="5080"/>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84" name="墨迹 83"/>
              <p14:cNvContentPartPr/>
              <p14:nvPr/>
            </p14:nvContentPartPr>
            <p14:xfrm>
              <a:off x="4109085" y="5801995"/>
              <a:ext cx="4920615" cy="495300"/>
            </p14:xfrm>
          </p:contentPart>
        </mc:Choice>
        <mc:Fallback xmlns="">
          <p:pic>
            <p:nvPicPr>
              <p:cNvPr id="84" name="墨迹 83"/>
            </p:nvPicPr>
            <p:blipFill>
              <a:blip r:embed="rId96"/>
            </p:blipFill>
            <p:spPr>
              <a:xfrm>
                <a:off x="4109085" y="5801995"/>
                <a:ext cx="4920615" cy="495300"/>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85" name="墨迹 84"/>
              <p14:cNvContentPartPr/>
              <p14:nvPr/>
            </p14:nvContentPartPr>
            <p14:xfrm>
              <a:off x="4441190" y="5801995"/>
              <a:ext cx="593090" cy="21590"/>
            </p14:xfrm>
          </p:contentPart>
        </mc:Choice>
        <mc:Fallback xmlns="">
          <p:pic>
            <p:nvPicPr>
              <p:cNvPr id="85" name="墨迹 84"/>
            </p:nvPicPr>
            <p:blipFill>
              <a:blip r:embed="rId98"/>
            </p:blipFill>
            <p:spPr>
              <a:xfrm>
                <a:off x="4441190" y="5801995"/>
                <a:ext cx="593090" cy="2159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dissolve">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dissolve">
                                      <p:cBhvr>
                                        <p:cTn id="12" dur="500"/>
                                        <p:tgtEl>
                                          <p:spTgt spid="6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wipe(up)">
                                      <p:cBhvr>
                                        <p:cTn id="17" dur="1000"/>
                                        <p:tgtEl>
                                          <p:spTgt spid="70"/>
                                        </p:tgtEl>
                                      </p:cBhvr>
                                    </p:animEffect>
                                  </p:childTnLst>
                                  <p:subTnLst>
                                    <p:set>
                                      <p:cBhvr override="childStyle">
                                        <p:cTn dur="1" fill="hold" display="0" masterRel="nextClick" afterEffect="1"/>
                                        <p:tgtEl>
                                          <p:spTgt spid="70"/>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wipe(left)">
                                      <p:cBhvr>
                                        <p:cTn id="22" dur="1000"/>
                                        <p:tgtEl>
                                          <p:spTgt spid="71"/>
                                        </p:tgtEl>
                                      </p:cBhvr>
                                    </p:animEffect>
                                  </p:childTnLst>
                                  <p:subTnLst>
                                    <p:set>
                                      <p:cBhvr override="childStyle">
                                        <p:cTn dur="1" fill="hold" display="0" masterRel="nextClick" afterEffect="1"/>
                                        <p:tgtEl>
                                          <p:spTgt spid="71"/>
                                        </p:tgtEl>
                                        <p:attrNameLst>
                                          <p:attrName>style.visibility</p:attrName>
                                        </p:attrNameLst>
                                      </p:cBhvr>
                                      <p:to>
                                        <p:strVal val="hidden"/>
                                      </p:to>
                                    </p:set>
                                  </p:subTnLst>
                                </p:cTn>
                              </p:par>
                              <p:par>
                                <p:cTn id="23" presetID="1" presetClass="entr" presetSubtype="0" fill="hold"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09"/>
                                        </p:tgtEl>
                                        <p:attrNameLst>
                                          <p:attrName>style.visibility</p:attrName>
                                        </p:attrNameLst>
                                      </p:cBhvr>
                                      <p:to>
                                        <p:strVal val="visible"/>
                                      </p:to>
                                    </p:set>
                                    <p:animEffect transition="in" filter="wipe(up)">
                                      <p:cBhvr>
                                        <p:cTn id="31" dur="1000"/>
                                        <p:tgtEl>
                                          <p:spTgt spid="109"/>
                                        </p:tgtEl>
                                      </p:cBhvr>
                                    </p:animEffect>
                                  </p:childTnLst>
                                  <p:subTnLst>
                                    <p:set>
                                      <p:cBhvr override="childStyle">
                                        <p:cTn dur="1" fill="hold" display="0" masterRel="nextClick" afterEffect="1"/>
                                        <p:tgtEl>
                                          <p:spTgt spid="109"/>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110"/>
                                        </p:tgtEl>
                                        <p:attrNameLst>
                                          <p:attrName>style.visibility</p:attrName>
                                        </p:attrNameLst>
                                      </p:cBhvr>
                                      <p:to>
                                        <p:strVal val="visible"/>
                                      </p:to>
                                    </p:set>
                                    <p:animEffect transition="in" filter="wipe(right)">
                                      <p:cBhvr>
                                        <p:cTn id="36" dur="1000"/>
                                        <p:tgtEl>
                                          <p:spTgt spid="110"/>
                                        </p:tgtEl>
                                      </p:cBhvr>
                                    </p:animEffect>
                                  </p:childTnLst>
                                  <p:subTnLst>
                                    <p:set>
                                      <p:cBhvr override="childStyle">
                                        <p:cTn dur="1" fill="hold" display="0" masterRel="sameClick" afterEffect="1">
                                          <p:stCondLst>
                                            <p:cond evt="end" delay="0">
                                              <p:tn val="34"/>
                                            </p:cond>
                                          </p:stCondLst>
                                        </p:cTn>
                                        <p:tgtEl>
                                          <p:spTgt spid="110"/>
                                        </p:tgtEl>
                                        <p:attrNameLst>
                                          <p:attrName>style.visibility</p:attrName>
                                        </p:attrNameLst>
                                      </p:cBhvr>
                                      <p:to>
                                        <p:strVal val="hidden"/>
                                      </p:to>
                                    </p:set>
                                  </p:subTnLst>
                                </p:cTn>
                              </p:par>
                            </p:childTnLst>
                          </p:cTn>
                        </p:par>
                        <p:par>
                          <p:cTn id="37" fill="hold">
                            <p:stCondLst>
                              <p:cond delay="1000"/>
                            </p:stCondLst>
                            <p:childTnLst>
                              <p:par>
                                <p:cTn id="38" presetID="1" presetClass="entr" presetSubtype="0" fill="hold" nodeType="afterEffect">
                                  <p:stCondLst>
                                    <p:cond delay="0"/>
                                  </p:stCondLst>
                                  <p:childTnLst>
                                    <p:set>
                                      <p:cBhvr>
                                        <p:cTn id="39" dur="1" fill="hold">
                                          <p:stCondLst>
                                            <p:cond delay="0"/>
                                          </p:stCondLst>
                                        </p:cTn>
                                        <p:tgtEl>
                                          <p:spTgt spid="111"/>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14"/>
                                        </p:tgtEl>
                                        <p:attrNameLst>
                                          <p:attrName>style.visibility</p:attrName>
                                        </p:attrNameLst>
                                      </p:cBhvr>
                                      <p:to>
                                        <p:strVal val="visible"/>
                                      </p:to>
                                    </p:set>
                                  </p:childTnLst>
                                </p:cTn>
                              </p:par>
                              <p:par>
                                <p:cTn id="42" presetID="1" presetClass="entr" presetSubtype="0" fill="hold" grpId="1" nodeType="withEffect">
                                  <p:stCondLst>
                                    <p:cond delay="0"/>
                                  </p:stCondLst>
                                  <p:childTnLst>
                                    <p:set>
                                      <p:cBhvr>
                                        <p:cTn id="43"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bldLvl="0" animBg="1"/>
      <p:bldP spid="114" grpId="0" bldLvl="0" animBg="1"/>
      <p:bldP spid="114" grpId="1"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a:bodyPr>
          <a:lstStyle/>
          <a:p>
            <a:r>
              <a:rPr lang="en-US" sz="4800" dirty="0"/>
              <a:t>FSM: corrupted packet scenario</a:t>
            </a:r>
            <a:endParaRPr lang="en-US" sz="4400" dirty="0"/>
          </a:p>
        </p:txBody>
      </p:sp>
      <p:sp>
        <p:nvSpPr>
          <p:cNvPr id="133" name="Oval 3"/>
          <p:cNvSpPr>
            <a:spLocks noChangeArrowheads="1"/>
          </p:cNvSpPr>
          <p:nvPr/>
        </p:nvSpPr>
        <p:spPr bwMode="auto">
          <a:xfrm>
            <a:off x="2448440" y="2349843"/>
            <a:ext cx="985837" cy="962025"/>
          </a:xfrm>
          <a:prstGeom prst="ellipse">
            <a:avLst/>
          </a:prstGeom>
          <a:solidFill>
            <a:srgbClr val="FFFFFF"/>
          </a:solidFill>
          <a:ln w="19050">
            <a:solidFill>
              <a:srgbClr val="000000"/>
            </a:solidFill>
            <a:round/>
          </a:ln>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34" name="Text Box 4"/>
          <p:cNvSpPr txBox="1">
            <a:spLocks noChangeArrowheads="1"/>
          </p:cNvSpPr>
          <p:nvPr/>
        </p:nvSpPr>
        <p:spPr bwMode="auto">
          <a:xfrm>
            <a:off x="2346840" y="24339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Wait for call from above</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35" name="Text Box 5"/>
          <p:cNvSpPr txBox="1">
            <a:spLocks noChangeArrowheads="1"/>
          </p:cNvSpPr>
          <p:nvPr/>
        </p:nvSpPr>
        <p:spPr bwMode="auto">
          <a:xfrm>
            <a:off x="2756415" y="1630706"/>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snkpkt = make_pkt(data, checksum)</a:t>
            </a:r>
            <a:endPar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udt_send(sndpkt)</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36" name="Line 6"/>
          <p:cNvSpPr>
            <a:spLocks noChangeShapeType="1"/>
          </p:cNvSpPr>
          <p:nvPr/>
        </p:nvSpPr>
        <p:spPr bwMode="auto">
          <a:xfrm>
            <a:off x="2861190" y="1675156"/>
            <a:ext cx="99060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40" name="Freeform 10"/>
          <p:cNvSpPr/>
          <p:nvPr/>
        </p:nvSpPr>
        <p:spPr bwMode="auto">
          <a:xfrm flipV="1">
            <a:off x="2808802" y="2119656"/>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41" name="Freeform 11"/>
          <p:cNvSpPr/>
          <p:nvPr/>
        </p:nvSpPr>
        <p:spPr bwMode="auto">
          <a:xfrm>
            <a:off x="2856427" y="3280118"/>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44" name="Freeform 14"/>
          <p:cNvSpPr/>
          <p:nvPr/>
        </p:nvSpPr>
        <p:spPr bwMode="auto">
          <a:xfrm>
            <a:off x="5004315" y="2426043"/>
            <a:ext cx="466725" cy="893763"/>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45" name="Text Box 15"/>
          <p:cNvSpPr txBox="1">
            <a:spLocks noChangeArrowheads="1"/>
          </p:cNvSpPr>
          <p:nvPr/>
        </p:nvSpPr>
        <p:spPr bwMode="auto">
          <a:xfrm>
            <a:off x="5313877" y="2740368"/>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udt_send(sndpkt)</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6" name="Text Box 16"/>
          <p:cNvSpPr txBox="1">
            <a:spLocks noChangeArrowheads="1"/>
          </p:cNvSpPr>
          <p:nvPr/>
        </p:nvSpPr>
        <p:spPr bwMode="auto">
          <a:xfrm>
            <a:off x="5288477" y="2154581"/>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rdt_rcv</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&amp;&amp;</a:t>
            </a:r>
            <a:endPar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isNAK</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7" name="Line 17"/>
          <p:cNvSpPr>
            <a:spLocks noChangeShapeType="1"/>
          </p:cNvSpPr>
          <p:nvPr/>
        </p:nvSpPr>
        <p:spPr bwMode="auto">
          <a:xfrm>
            <a:off x="5407540" y="2740368"/>
            <a:ext cx="99060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grpSp>
        <p:nvGrpSpPr>
          <p:cNvPr id="152" name="Group 22"/>
          <p:cNvGrpSpPr/>
          <p:nvPr/>
        </p:nvGrpSpPr>
        <p:grpSpPr bwMode="auto">
          <a:xfrm>
            <a:off x="4043877" y="2362543"/>
            <a:ext cx="1074738" cy="962025"/>
            <a:chOff x="1540" y="2116"/>
            <a:chExt cx="677" cy="606"/>
          </a:xfrm>
        </p:grpSpPr>
        <p:sp>
          <p:nvSpPr>
            <p:cNvPr id="153" name="Oval 23"/>
            <p:cNvSpPr>
              <a:spLocks noChangeArrowheads="1"/>
            </p:cNvSpPr>
            <p:nvPr/>
          </p:nvSpPr>
          <p:spPr bwMode="auto">
            <a:xfrm>
              <a:off x="1565" y="2116"/>
              <a:ext cx="621" cy="606"/>
            </a:xfrm>
            <a:prstGeom prst="ellipse">
              <a:avLst/>
            </a:prstGeom>
            <a:solidFill>
              <a:srgbClr val="FFFFFF"/>
            </a:solidFill>
            <a:ln w="19050">
              <a:solidFill>
                <a:srgbClr val="000000"/>
              </a:solidFill>
              <a:round/>
            </a:ln>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54" name="Text Box 24"/>
            <p:cNvSpPr txBox="1">
              <a:spLocks noChangeArrowheads="1"/>
            </p:cNvSpPr>
            <p:nvPr/>
          </p:nvSpPr>
          <p:spPr bwMode="auto">
            <a:xfrm>
              <a:off x="1540" y="2163"/>
              <a:ext cx="67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Wait for ACK or NAK</a:t>
              </a:r>
              <a:endParaRPr kumimoji="0" lang="en-US" altLang="en-US" sz="16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grpSp>
      <p:sp>
        <p:nvSpPr>
          <p:cNvPr id="155" name="Freeform 25"/>
          <p:cNvSpPr/>
          <p:nvPr/>
        </p:nvSpPr>
        <p:spPr bwMode="auto">
          <a:xfrm>
            <a:off x="8423790" y="3288056"/>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56" name="Oval 26"/>
          <p:cNvSpPr>
            <a:spLocks noChangeArrowheads="1"/>
          </p:cNvSpPr>
          <p:nvPr/>
        </p:nvSpPr>
        <p:spPr bwMode="auto">
          <a:xfrm>
            <a:off x="8515865" y="3708743"/>
            <a:ext cx="985837" cy="962025"/>
          </a:xfrm>
          <a:prstGeom prst="ellipse">
            <a:avLst/>
          </a:prstGeom>
          <a:solidFill>
            <a:srgbClr val="FFFFFF"/>
          </a:solidFill>
          <a:ln w="19050">
            <a:solidFill>
              <a:srgbClr val="000000"/>
            </a:solidFill>
            <a:round/>
          </a:ln>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57" name="Text Box 27"/>
          <p:cNvSpPr txBox="1">
            <a:spLocks noChangeArrowheads="1"/>
          </p:cNvSpPr>
          <p:nvPr/>
        </p:nvSpPr>
        <p:spPr bwMode="auto">
          <a:xfrm>
            <a:off x="8428552" y="37928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Wait for call from below</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58" name="Freeform 28"/>
          <p:cNvSpPr/>
          <p:nvPr/>
        </p:nvSpPr>
        <p:spPr bwMode="auto">
          <a:xfrm flipV="1">
            <a:off x="8436490" y="4591214"/>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grpSp>
        <p:nvGrpSpPr>
          <p:cNvPr id="159" name="Group 29"/>
          <p:cNvGrpSpPr/>
          <p:nvPr/>
        </p:nvGrpSpPr>
        <p:grpSpPr bwMode="auto">
          <a:xfrm>
            <a:off x="2100777" y="2306981"/>
            <a:ext cx="1333500" cy="1004887"/>
            <a:chOff x="220" y="1365"/>
            <a:chExt cx="840" cy="633"/>
          </a:xfrm>
        </p:grpSpPr>
        <p:sp>
          <p:nvSpPr>
            <p:cNvPr id="160" name="Line 30"/>
            <p:cNvSpPr>
              <a:spLocks noChangeShapeType="1"/>
            </p:cNvSpPr>
            <p:nvPr/>
          </p:nvSpPr>
          <p:spPr bwMode="auto">
            <a:xfrm>
              <a:off x="220" y="1365"/>
              <a:ext cx="273" cy="154"/>
            </a:xfrm>
            <a:prstGeom prst="line">
              <a:avLst/>
            </a:prstGeom>
            <a:noFill/>
            <a:ln w="28575">
              <a:solidFill>
                <a:srgbClr val="FF0000"/>
              </a:solidFill>
              <a:prstDash val="dash"/>
              <a:rou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61" name="Oval 31"/>
            <p:cNvSpPr>
              <a:spLocks noChangeArrowheads="1"/>
            </p:cNvSpPr>
            <p:nvPr/>
          </p:nvSpPr>
          <p:spPr bwMode="auto">
            <a:xfrm>
              <a:off x="439" y="1392"/>
              <a:ext cx="621" cy="606"/>
            </a:xfrm>
            <a:prstGeom prst="ellipse">
              <a:avLst/>
            </a:pr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grpSp>
      <p:grpSp>
        <p:nvGrpSpPr>
          <p:cNvPr id="162" name="Group 32"/>
          <p:cNvGrpSpPr/>
          <p:nvPr/>
        </p:nvGrpSpPr>
        <p:grpSpPr bwMode="auto">
          <a:xfrm>
            <a:off x="8085652" y="3637306"/>
            <a:ext cx="1414463" cy="1033462"/>
            <a:chOff x="3990" y="2203"/>
            <a:chExt cx="891" cy="651"/>
          </a:xfrm>
        </p:grpSpPr>
        <p:sp>
          <p:nvSpPr>
            <p:cNvPr id="163" name="Line 33"/>
            <p:cNvSpPr>
              <a:spLocks noChangeShapeType="1"/>
            </p:cNvSpPr>
            <p:nvPr/>
          </p:nvSpPr>
          <p:spPr bwMode="auto">
            <a:xfrm>
              <a:off x="3990" y="2203"/>
              <a:ext cx="273" cy="154"/>
            </a:xfrm>
            <a:prstGeom prst="line">
              <a:avLst/>
            </a:prstGeom>
            <a:noFill/>
            <a:ln w="28575">
              <a:solidFill>
                <a:srgbClr val="FF0000"/>
              </a:solidFill>
              <a:prstDash val="dash"/>
              <a:rou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64" name="Oval 34"/>
            <p:cNvSpPr>
              <a:spLocks noChangeArrowheads="1"/>
            </p:cNvSpPr>
            <p:nvPr/>
          </p:nvSpPr>
          <p:spPr bwMode="auto">
            <a:xfrm>
              <a:off x="4260" y="2248"/>
              <a:ext cx="621" cy="606"/>
            </a:xfrm>
            <a:prstGeom prst="ellipse">
              <a:avLst/>
            </a:pr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grpSp>
      <p:sp>
        <p:nvSpPr>
          <p:cNvPr id="165" name="Text Box 35"/>
          <p:cNvSpPr txBox="1">
            <a:spLocks noChangeArrowheads="1"/>
          </p:cNvSpPr>
          <p:nvPr/>
        </p:nvSpPr>
        <p:spPr bwMode="auto">
          <a:xfrm>
            <a:off x="2781815" y="1340193"/>
            <a:ext cx="22558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rdt_send(data)</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66" name="Line 36"/>
          <p:cNvSpPr>
            <a:spLocks noChangeShapeType="1"/>
          </p:cNvSpPr>
          <p:nvPr/>
        </p:nvSpPr>
        <p:spPr bwMode="auto">
          <a:xfrm>
            <a:off x="2762765" y="1429093"/>
            <a:ext cx="12700" cy="747713"/>
          </a:xfrm>
          <a:prstGeom prst="line">
            <a:avLst/>
          </a:prstGeom>
          <a:noFill/>
          <a:ln w="76200">
            <a:solidFill>
              <a:srgbClr val="FF0000"/>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67" name="Freeform 37"/>
          <p:cNvSpPr/>
          <p:nvPr/>
        </p:nvSpPr>
        <p:spPr bwMode="auto">
          <a:xfrm>
            <a:off x="2762765" y="2146643"/>
            <a:ext cx="6940550" cy="654050"/>
          </a:xfrm>
          <a:custGeom>
            <a:avLst/>
            <a:gdLst>
              <a:gd name="T0" fmla="*/ 0 w 4372"/>
              <a:gd name="T1" fmla="*/ 2147483647 h 412"/>
              <a:gd name="T2" fmla="*/ 2147483647 w 4372"/>
              <a:gd name="T3" fmla="*/ 0 h 412"/>
              <a:gd name="T4" fmla="*/ 2147483647 w 4372"/>
              <a:gd name="T5" fmla="*/ 2147483647 h 412"/>
              <a:gd name="T6" fmla="*/ 2147483647 w 4372"/>
              <a:gd name="T7" fmla="*/ 2147483647 h 4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72" h="412">
                <a:moveTo>
                  <a:pt x="0" y="10"/>
                </a:moveTo>
                <a:lnTo>
                  <a:pt x="1003" y="0"/>
                </a:lnTo>
                <a:lnTo>
                  <a:pt x="3508" y="412"/>
                </a:lnTo>
                <a:lnTo>
                  <a:pt x="4372" y="412"/>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grpSp>
        <p:nvGrpSpPr>
          <p:cNvPr id="168" name="Group 38"/>
          <p:cNvGrpSpPr/>
          <p:nvPr/>
        </p:nvGrpSpPr>
        <p:grpSpPr bwMode="auto">
          <a:xfrm>
            <a:off x="2099190" y="2306981"/>
            <a:ext cx="1333500" cy="1004887"/>
            <a:chOff x="220" y="1365"/>
            <a:chExt cx="840" cy="633"/>
          </a:xfrm>
        </p:grpSpPr>
        <p:sp>
          <p:nvSpPr>
            <p:cNvPr id="169" name="Line 39"/>
            <p:cNvSpPr>
              <a:spLocks noChangeShapeType="1"/>
            </p:cNvSpPr>
            <p:nvPr/>
          </p:nvSpPr>
          <p:spPr bwMode="auto">
            <a:xfrm>
              <a:off x="220" y="1365"/>
              <a:ext cx="273" cy="154"/>
            </a:xfrm>
            <a:prstGeom prst="line">
              <a:avLst/>
            </a:prstGeom>
            <a:noFill/>
            <a:ln w="28575">
              <a:solidFill>
                <a:srgbClr val="000000"/>
              </a:solidFill>
              <a:prstDash val="dash"/>
              <a:rou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70" name="Oval 40"/>
            <p:cNvSpPr>
              <a:spLocks noChangeArrowheads="1"/>
            </p:cNvSpPr>
            <p:nvPr/>
          </p:nvSpPr>
          <p:spPr bwMode="auto">
            <a:xfrm>
              <a:off x="439" y="1392"/>
              <a:ext cx="621" cy="60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grpSp>
      <p:sp>
        <p:nvSpPr>
          <p:cNvPr id="171" name="Oval 41"/>
          <p:cNvSpPr>
            <a:spLocks noChangeArrowheads="1"/>
          </p:cNvSpPr>
          <p:nvPr/>
        </p:nvSpPr>
        <p:spPr bwMode="auto">
          <a:xfrm>
            <a:off x="4083565" y="2362543"/>
            <a:ext cx="985837" cy="962025"/>
          </a:xfrm>
          <a:prstGeom prst="ellipse">
            <a:avLst/>
          </a:pr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72" name="Line 42"/>
          <p:cNvSpPr>
            <a:spLocks noChangeShapeType="1"/>
          </p:cNvSpPr>
          <p:nvPr/>
        </p:nvSpPr>
        <p:spPr bwMode="auto">
          <a:xfrm flipH="1">
            <a:off x="8012627" y="5042243"/>
            <a:ext cx="12700" cy="1193800"/>
          </a:xfrm>
          <a:prstGeom prst="line">
            <a:avLst/>
          </a:prstGeom>
          <a:noFill/>
          <a:ln w="76200">
            <a:solidFill>
              <a:srgbClr val="FF0000"/>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73" name="Freeform 43"/>
          <p:cNvSpPr/>
          <p:nvPr/>
        </p:nvSpPr>
        <p:spPr bwMode="auto">
          <a:xfrm>
            <a:off x="2353297" y="3858893"/>
            <a:ext cx="7272844" cy="2363522"/>
          </a:xfrm>
          <a:custGeom>
            <a:avLst/>
            <a:gdLst>
              <a:gd name="T0" fmla="*/ 2147483647 w 4200"/>
              <a:gd name="T1" fmla="*/ 2147483647 h 1424"/>
              <a:gd name="T2" fmla="*/ 2147483647 w 4200"/>
              <a:gd name="T3" fmla="*/ 2147483647 h 1424"/>
              <a:gd name="T4" fmla="*/ 2147483647 w 4200"/>
              <a:gd name="T5" fmla="*/ 0 h 1424"/>
              <a:gd name="T6" fmla="*/ 0 w 4200"/>
              <a:gd name="T7" fmla="*/ 0 h 1424"/>
              <a:gd name="T8" fmla="*/ 0 60000 65536"/>
              <a:gd name="T9" fmla="*/ 0 60000 65536"/>
              <a:gd name="T10" fmla="*/ 0 60000 65536"/>
              <a:gd name="T11" fmla="*/ 0 60000 65536"/>
              <a:gd name="connsiteX0" fmla="*/ 10000 w 10000"/>
              <a:gd name="connsiteY0" fmla="*/ 10000 h 10000"/>
              <a:gd name="connsiteX1" fmla="*/ 7637 w 10000"/>
              <a:gd name="connsiteY1" fmla="*/ 9715 h 10000"/>
              <a:gd name="connsiteX2" fmla="*/ 4476 w 10000"/>
              <a:gd name="connsiteY2" fmla="*/ 0 h 10000"/>
              <a:gd name="connsiteX3" fmla="*/ 0 w 10000"/>
              <a:gd name="connsiteY3" fmla="*/ 0 h 10000"/>
              <a:gd name="connsiteX0-1" fmla="*/ 10058 w 10058"/>
              <a:gd name="connsiteY0-2" fmla="*/ 9601 h 9715"/>
              <a:gd name="connsiteX1-3" fmla="*/ 7637 w 10058"/>
              <a:gd name="connsiteY1-4" fmla="*/ 9715 h 9715"/>
              <a:gd name="connsiteX2-5" fmla="*/ 4476 w 10058"/>
              <a:gd name="connsiteY2-6" fmla="*/ 0 h 9715"/>
              <a:gd name="connsiteX3-7" fmla="*/ 0 w 10058"/>
              <a:gd name="connsiteY3-8" fmla="*/ 0 h 9715"/>
              <a:gd name="connsiteX0-9" fmla="*/ 10000 w 10000"/>
              <a:gd name="connsiteY0-10" fmla="*/ 10059 h 10059"/>
              <a:gd name="connsiteX1-11" fmla="*/ 7593 w 10000"/>
              <a:gd name="connsiteY1-12" fmla="*/ 10000 h 10059"/>
              <a:gd name="connsiteX2-13" fmla="*/ 4450 w 10000"/>
              <a:gd name="connsiteY2-14" fmla="*/ 0 h 10059"/>
              <a:gd name="connsiteX3-15" fmla="*/ 0 w 10000"/>
              <a:gd name="connsiteY3-16" fmla="*/ 0 h 10059"/>
              <a:gd name="connsiteX0-17" fmla="*/ 10019 w 10019"/>
              <a:gd name="connsiteY0-18" fmla="*/ 10000 h 10000"/>
              <a:gd name="connsiteX1-19" fmla="*/ 7593 w 10019"/>
              <a:gd name="connsiteY1-20" fmla="*/ 10000 h 10000"/>
              <a:gd name="connsiteX2-21" fmla="*/ 4450 w 10019"/>
              <a:gd name="connsiteY2-22" fmla="*/ 0 h 10000"/>
              <a:gd name="connsiteX3-23" fmla="*/ 0 w 10019"/>
              <a:gd name="connsiteY3-24" fmla="*/ 0 h 10000"/>
              <a:gd name="connsiteX0-25" fmla="*/ 10019 w 10019"/>
              <a:gd name="connsiteY0-26" fmla="*/ 10586 h 10586"/>
              <a:gd name="connsiteX1-27" fmla="*/ 7593 w 10019"/>
              <a:gd name="connsiteY1-28" fmla="*/ 10586 h 10586"/>
              <a:gd name="connsiteX2-29" fmla="*/ 3989 w 10019"/>
              <a:gd name="connsiteY2-30" fmla="*/ 0 h 10586"/>
              <a:gd name="connsiteX3-31" fmla="*/ 0 w 10019"/>
              <a:gd name="connsiteY3-32" fmla="*/ 586 h 10586"/>
              <a:gd name="connsiteX0-33" fmla="*/ 10845 w 10845"/>
              <a:gd name="connsiteY0-34" fmla="*/ 10762 h 10762"/>
              <a:gd name="connsiteX1-35" fmla="*/ 8419 w 10845"/>
              <a:gd name="connsiteY1-36" fmla="*/ 10762 h 10762"/>
              <a:gd name="connsiteX2-37" fmla="*/ 4815 w 10845"/>
              <a:gd name="connsiteY2-38" fmla="*/ 176 h 10762"/>
              <a:gd name="connsiteX3-39" fmla="*/ 0 w 10845"/>
              <a:gd name="connsiteY3-40" fmla="*/ 0 h 10762"/>
              <a:gd name="connsiteX0-41" fmla="*/ 10845 w 10845"/>
              <a:gd name="connsiteY0-42" fmla="*/ 10762 h 10762"/>
              <a:gd name="connsiteX1-43" fmla="*/ 8419 w 10845"/>
              <a:gd name="connsiteY1-44" fmla="*/ 10762 h 10762"/>
              <a:gd name="connsiteX2-45" fmla="*/ 4911 w 10845"/>
              <a:gd name="connsiteY2-46" fmla="*/ 0 h 10762"/>
              <a:gd name="connsiteX3-47" fmla="*/ 0 w 10845"/>
              <a:gd name="connsiteY3-48" fmla="*/ 0 h 10762"/>
            </a:gdLst>
            <a:ahLst/>
            <a:cxnLst>
              <a:cxn ang="0">
                <a:pos x="connsiteX0-1" y="connsiteY0-2"/>
              </a:cxn>
              <a:cxn ang="0">
                <a:pos x="connsiteX1-3" y="connsiteY1-4"/>
              </a:cxn>
              <a:cxn ang="0">
                <a:pos x="connsiteX2-5" y="connsiteY2-6"/>
              </a:cxn>
              <a:cxn ang="0">
                <a:pos x="connsiteX3-7" y="connsiteY3-8"/>
              </a:cxn>
            </a:cxnLst>
            <a:rect l="l" t="t" r="r" b="b"/>
            <a:pathLst>
              <a:path w="10845" h="10762">
                <a:moveTo>
                  <a:pt x="10845" y="10762"/>
                </a:moveTo>
                <a:lnTo>
                  <a:pt x="8419" y="10762"/>
                </a:lnTo>
                <a:lnTo>
                  <a:pt x="4911" y="0"/>
                </a:lnTo>
                <a:lnTo>
                  <a:pt x="0" y="0"/>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grpSp>
        <p:nvGrpSpPr>
          <p:cNvPr id="174" name="Group 44"/>
          <p:cNvGrpSpPr/>
          <p:nvPr/>
        </p:nvGrpSpPr>
        <p:grpSpPr bwMode="auto">
          <a:xfrm>
            <a:off x="2099190" y="2306981"/>
            <a:ext cx="1333500" cy="1004887"/>
            <a:chOff x="220" y="1365"/>
            <a:chExt cx="840" cy="633"/>
          </a:xfrm>
        </p:grpSpPr>
        <p:sp>
          <p:nvSpPr>
            <p:cNvPr id="175" name="Line 45"/>
            <p:cNvSpPr>
              <a:spLocks noChangeShapeType="1"/>
            </p:cNvSpPr>
            <p:nvPr/>
          </p:nvSpPr>
          <p:spPr bwMode="auto">
            <a:xfrm>
              <a:off x="220" y="1365"/>
              <a:ext cx="273" cy="154"/>
            </a:xfrm>
            <a:prstGeom prst="line">
              <a:avLst/>
            </a:prstGeom>
            <a:noFill/>
            <a:ln w="28575">
              <a:solidFill>
                <a:srgbClr val="000000"/>
              </a:solidFill>
              <a:prstDash val="dash"/>
              <a:rou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76" name="Oval 46"/>
            <p:cNvSpPr>
              <a:spLocks noChangeArrowheads="1"/>
            </p:cNvSpPr>
            <p:nvPr/>
          </p:nvSpPr>
          <p:spPr bwMode="auto">
            <a:xfrm>
              <a:off x="439" y="1392"/>
              <a:ext cx="621" cy="606"/>
            </a:xfrm>
            <a:prstGeom prst="ellipse">
              <a:avLst/>
            </a:pr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grpSp>
      <p:sp>
        <p:nvSpPr>
          <p:cNvPr id="177" name="Oval 47"/>
          <p:cNvSpPr>
            <a:spLocks noChangeArrowheads="1"/>
          </p:cNvSpPr>
          <p:nvPr/>
        </p:nvSpPr>
        <p:spPr bwMode="auto">
          <a:xfrm>
            <a:off x="4080390" y="2367306"/>
            <a:ext cx="985837" cy="962025"/>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78" name="Line 48"/>
          <p:cNvSpPr>
            <a:spLocks noChangeShapeType="1"/>
          </p:cNvSpPr>
          <p:nvPr/>
        </p:nvSpPr>
        <p:spPr bwMode="auto">
          <a:xfrm>
            <a:off x="8304727" y="2634006"/>
            <a:ext cx="0" cy="817562"/>
          </a:xfrm>
          <a:prstGeom prst="line">
            <a:avLst/>
          </a:prstGeom>
          <a:noFill/>
          <a:ln w="76200">
            <a:solidFill>
              <a:srgbClr val="FF0000"/>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79" name="Freeform 49"/>
          <p:cNvSpPr/>
          <p:nvPr/>
        </p:nvSpPr>
        <p:spPr bwMode="auto">
          <a:xfrm>
            <a:off x="5407660" y="2167890"/>
            <a:ext cx="4378325" cy="1217930"/>
          </a:xfrm>
          <a:custGeom>
            <a:avLst/>
            <a:gdLst>
              <a:gd name="T0" fmla="*/ 2147483647 w 2758"/>
              <a:gd name="T1" fmla="*/ 2147483647 h 646"/>
              <a:gd name="T2" fmla="*/ 2147483647 w 2758"/>
              <a:gd name="T3" fmla="*/ 2147483647 h 646"/>
              <a:gd name="T4" fmla="*/ 2147483647 w 2758"/>
              <a:gd name="T5" fmla="*/ 0 h 646"/>
              <a:gd name="T6" fmla="*/ 0 w 2758"/>
              <a:gd name="T7" fmla="*/ 0 h 6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58" h="646">
                <a:moveTo>
                  <a:pt x="2758" y="646"/>
                </a:moveTo>
                <a:lnTo>
                  <a:pt x="1763" y="629"/>
                </a:lnTo>
                <a:lnTo>
                  <a:pt x="1039" y="0"/>
                </a:lnTo>
                <a:lnTo>
                  <a:pt x="0" y="0"/>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80" name="Line 50"/>
          <p:cNvSpPr>
            <a:spLocks noChangeShapeType="1"/>
          </p:cNvSpPr>
          <p:nvPr/>
        </p:nvSpPr>
        <p:spPr bwMode="auto">
          <a:xfrm>
            <a:off x="5299590" y="2230781"/>
            <a:ext cx="0" cy="846137"/>
          </a:xfrm>
          <a:prstGeom prst="line">
            <a:avLst/>
          </a:prstGeom>
          <a:noFill/>
          <a:ln w="76200">
            <a:solidFill>
              <a:srgbClr val="FF0000"/>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81" name="Freeform 51"/>
          <p:cNvSpPr/>
          <p:nvPr/>
        </p:nvSpPr>
        <p:spPr bwMode="auto">
          <a:xfrm>
            <a:off x="5394840" y="3091206"/>
            <a:ext cx="5464750" cy="1966367"/>
          </a:xfrm>
          <a:custGeom>
            <a:avLst/>
            <a:gdLst>
              <a:gd name="T0" fmla="*/ 0 w 2566"/>
              <a:gd name="T1" fmla="*/ 0 h 1344"/>
              <a:gd name="T2" fmla="*/ 2147483647 w 2566"/>
              <a:gd name="T3" fmla="*/ 0 h 1344"/>
              <a:gd name="T4" fmla="*/ 2147483647 w 2566"/>
              <a:gd name="T5" fmla="*/ 2147483647 h 1344"/>
              <a:gd name="T6" fmla="*/ 2147483647 w 2566"/>
              <a:gd name="T7" fmla="*/ 2147483647 h 1344"/>
              <a:gd name="T8" fmla="*/ 0 60000 65536"/>
              <a:gd name="T9" fmla="*/ 0 60000 65536"/>
              <a:gd name="T10" fmla="*/ 0 60000 65536"/>
              <a:gd name="T11" fmla="*/ 0 60000 65536"/>
              <a:gd name="connsiteX0" fmla="*/ 0 w 10000"/>
              <a:gd name="connsiteY0" fmla="*/ 0 h 10000"/>
              <a:gd name="connsiteX1" fmla="*/ 3948 w 10000"/>
              <a:gd name="connsiteY1" fmla="*/ 0 h 10000"/>
              <a:gd name="connsiteX2" fmla="*/ 6367 w 10000"/>
              <a:gd name="connsiteY2" fmla="*/ 9215 h 10000"/>
              <a:gd name="connsiteX3" fmla="*/ 10000 w 10000"/>
              <a:gd name="connsiteY3" fmla="*/ 10000 h 10000"/>
              <a:gd name="connsiteX0-1" fmla="*/ 0 w 13541"/>
              <a:gd name="connsiteY0-2" fmla="*/ 0 h 9215"/>
              <a:gd name="connsiteX1-3" fmla="*/ 3948 w 13541"/>
              <a:gd name="connsiteY1-4" fmla="*/ 0 h 9215"/>
              <a:gd name="connsiteX2-5" fmla="*/ 6367 w 13541"/>
              <a:gd name="connsiteY2-6" fmla="*/ 9215 h 9215"/>
              <a:gd name="connsiteX3-7" fmla="*/ 13541 w 13541"/>
              <a:gd name="connsiteY3-8" fmla="*/ 9155 h 9215"/>
              <a:gd name="connsiteX0-9" fmla="*/ 0 w 9977"/>
              <a:gd name="connsiteY0-10" fmla="*/ 0 h 10132"/>
              <a:gd name="connsiteX1-11" fmla="*/ 2916 w 9977"/>
              <a:gd name="connsiteY1-12" fmla="*/ 0 h 10132"/>
              <a:gd name="connsiteX2-13" fmla="*/ 4702 w 9977"/>
              <a:gd name="connsiteY2-14" fmla="*/ 10000 h 10132"/>
              <a:gd name="connsiteX3-15" fmla="*/ 9977 w 9977"/>
              <a:gd name="connsiteY3-16" fmla="*/ 10132 h 10132"/>
              <a:gd name="connsiteX0-17" fmla="*/ 0 w 9930"/>
              <a:gd name="connsiteY0-18" fmla="*/ 0 h 9871"/>
              <a:gd name="connsiteX1-19" fmla="*/ 2923 w 9930"/>
              <a:gd name="connsiteY1-20" fmla="*/ 0 h 9871"/>
              <a:gd name="connsiteX2-21" fmla="*/ 4713 w 9930"/>
              <a:gd name="connsiteY2-22" fmla="*/ 9870 h 9871"/>
              <a:gd name="connsiteX3-23" fmla="*/ 9930 w 9930"/>
              <a:gd name="connsiteY3-24" fmla="*/ 9871 h 9871"/>
            </a:gdLst>
            <a:ahLst/>
            <a:cxnLst>
              <a:cxn ang="0">
                <a:pos x="connsiteX0-1" y="connsiteY0-2"/>
              </a:cxn>
              <a:cxn ang="0">
                <a:pos x="connsiteX1-3" y="connsiteY1-4"/>
              </a:cxn>
              <a:cxn ang="0">
                <a:pos x="connsiteX2-5" y="connsiteY2-6"/>
              </a:cxn>
              <a:cxn ang="0">
                <a:pos x="connsiteX3-7" y="connsiteY3-8"/>
              </a:cxn>
            </a:cxnLst>
            <a:rect l="l" t="t" r="r" b="b"/>
            <a:pathLst>
              <a:path w="9930" h="9871">
                <a:moveTo>
                  <a:pt x="0" y="0"/>
                </a:moveTo>
                <a:lnTo>
                  <a:pt x="2923" y="0"/>
                </a:lnTo>
                <a:lnTo>
                  <a:pt x="4713" y="9870"/>
                </a:lnTo>
                <a:lnTo>
                  <a:pt x="9930" y="9871"/>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grpSp>
        <p:nvGrpSpPr>
          <p:cNvPr id="183" name="Group 18"/>
          <p:cNvGrpSpPr/>
          <p:nvPr/>
        </p:nvGrpSpPr>
        <p:grpSpPr bwMode="auto">
          <a:xfrm>
            <a:off x="8325876" y="3094378"/>
            <a:ext cx="1828800" cy="257175"/>
            <a:chOff x="2222" y="3039"/>
            <a:chExt cx="1152" cy="162"/>
          </a:xfrm>
        </p:grpSpPr>
        <p:sp>
          <p:nvSpPr>
            <p:cNvPr id="184" name="Text Box 19"/>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udt_send</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(NAK)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85" name="Line 21"/>
            <p:cNvSpPr>
              <a:spLocks noChangeShapeType="1"/>
            </p:cNvSpPr>
            <p:nvPr/>
          </p:nvSpPr>
          <p:spPr bwMode="auto">
            <a:xfrm>
              <a:off x="2285" y="3040"/>
              <a:ext cx="624"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86" name="Text Box 20"/>
          <p:cNvSpPr txBox="1">
            <a:spLocks noChangeArrowheads="1"/>
          </p:cNvSpPr>
          <p:nvPr/>
        </p:nvSpPr>
        <p:spPr bwMode="auto">
          <a:xfrm>
            <a:off x="8327563" y="2720534"/>
            <a:ext cx="3389313"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 &amp;&amp; corrupt(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grpSp>
        <p:nvGrpSpPr>
          <p:cNvPr id="187" name="Group 186"/>
          <p:cNvGrpSpPr/>
          <p:nvPr/>
        </p:nvGrpSpPr>
        <p:grpSpPr>
          <a:xfrm>
            <a:off x="8049650" y="5037504"/>
            <a:ext cx="4142349" cy="933582"/>
            <a:chOff x="8049650" y="5037504"/>
            <a:chExt cx="4142349" cy="933582"/>
          </a:xfrm>
        </p:grpSpPr>
        <p:sp>
          <p:nvSpPr>
            <p:cNvPr id="188" name="Text Box 7"/>
            <p:cNvSpPr txBox="1">
              <a:spLocks noChangeArrowheads="1"/>
            </p:cNvSpPr>
            <p:nvPr/>
          </p:nvSpPr>
          <p:spPr bwMode="auto">
            <a:xfrm>
              <a:off x="8071876" y="5351961"/>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extract(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rcvpkt,data</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deliver_data</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(data)</a:t>
              </a:r>
              <a:endPar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udt_send</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(ACK)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89" name="Text Box 8"/>
            <p:cNvSpPr txBox="1">
              <a:spLocks noChangeArrowheads="1"/>
            </p:cNvSpPr>
            <p:nvPr/>
          </p:nvSpPr>
          <p:spPr bwMode="auto">
            <a:xfrm>
              <a:off x="8049650" y="5037504"/>
              <a:ext cx="4142349"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 &amp;&amp;  </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notcorrupt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90" name="Line 9"/>
            <p:cNvSpPr>
              <a:spLocks noChangeShapeType="1"/>
            </p:cNvSpPr>
            <p:nvPr/>
          </p:nvSpPr>
          <p:spPr bwMode="auto">
            <a:xfrm>
              <a:off x="8171888" y="5407524"/>
              <a:ext cx="1489075"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2" name="Group 191"/>
          <p:cNvGrpSpPr/>
          <p:nvPr/>
        </p:nvGrpSpPr>
        <p:grpSpPr>
          <a:xfrm>
            <a:off x="2271408" y="3285357"/>
            <a:ext cx="3548062" cy="636281"/>
            <a:chOff x="2270357" y="3283338"/>
            <a:chExt cx="3548062" cy="636281"/>
          </a:xfrm>
        </p:grpSpPr>
        <p:sp>
          <p:nvSpPr>
            <p:cNvPr id="193" name="Freeform 11"/>
            <p:cNvSpPr/>
            <p:nvPr/>
          </p:nvSpPr>
          <p:spPr bwMode="auto">
            <a:xfrm>
              <a:off x="2882338" y="3283338"/>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94" name="Group 193"/>
            <p:cNvGrpSpPr/>
            <p:nvPr/>
          </p:nvGrpSpPr>
          <p:grpSpPr>
            <a:xfrm>
              <a:off x="2270357" y="3545923"/>
              <a:ext cx="3548062" cy="373696"/>
              <a:chOff x="2270357" y="3545923"/>
              <a:chExt cx="3548062" cy="373696"/>
            </a:xfrm>
          </p:grpSpPr>
          <p:sp>
            <p:nvSpPr>
              <p:cNvPr id="195" name="Text Box 12"/>
              <p:cNvSpPr txBox="1">
                <a:spLocks noChangeArrowheads="1"/>
              </p:cNvSpPr>
              <p:nvPr/>
            </p:nvSpPr>
            <p:spPr bwMode="auto">
              <a:xfrm>
                <a:off x="2270357" y="3545923"/>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 &amp;&amp; </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isACK</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96" name="Line 13"/>
              <p:cNvSpPr>
                <a:spLocks noChangeShapeType="1"/>
              </p:cNvSpPr>
              <p:nvPr/>
            </p:nvSpPr>
            <p:spPr bwMode="auto">
              <a:xfrm>
                <a:off x="3330476" y="3919619"/>
                <a:ext cx="99060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198" name="Text Box 19"/>
          <p:cNvSpPr txBox="1">
            <a:spLocks noChangeArrowheads="1"/>
          </p:cNvSpPr>
          <p:nvPr/>
        </p:nvSpPr>
        <p:spPr bwMode="auto">
          <a:xfrm>
            <a:off x="1085914" y="2517724"/>
            <a:ext cx="1243330" cy="521970"/>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800" b="1" i="0" u="none" strike="noStrike" kern="0" cap="none" spc="0" normalizeH="0" baseline="0" noProof="0" dirty="0">
                <a:ln>
                  <a:noFill/>
                </a:ln>
                <a:solidFill>
                  <a:srgbClr val="FF0000"/>
                </a:solidFill>
                <a:effectLst/>
                <a:uLnTx/>
                <a:uFillTx/>
                <a:latin typeface="Tahoma Bold" panose="020B0604030504040204" charset="0"/>
                <a:ea typeface="MS PGothic" charset="0"/>
                <a:cs typeface="Tahoma Bold" panose="020B0604030504040204" charset="0"/>
              </a:rPr>
              <a:t>sender</a:t>
            </a:r>
            <a:endParaRPr kumimoji="0" lang="en-US" sz="2800" b="1" i="0" u="none" strike="noStrike" kern="0" cap="none" spc="0" normalizeH="0" baseline="0" noProof="0" dirty="0">
              <a:ln>
                <a:noFill/>
              </a:ln>
              <a:solidFill>
                <a:srgbClr val="FF0000"/>
              </a:solidFill>
              <a:effectLst/>
              <a:uLnTx/>
              <a:uFillTx/>
              <a:latin typeface="Tahoma Bold" panose="020B0604030504040204" charset="0"/>
              <a:ea typeface="MS PGothic" charset="0"/>
              <a:cs typeface="Tahoma Bold" panose="020B0604030504040204" charset="0"/>
            </a:endParaRPr>
          </a:p>
        </p:txBody>
      </p:sp>
      <p:sp>
        <p:nvSpPr>
          <p:cNvPr id="199" name="Text Box 20"/>
          <p:cNvSpPr txBox="1">
            <a:spLocks noChangeArrowheads="1"/>
          </p:cNvSpPr>
          <p:nvPr/>
        </p:nvSpPr>
        <p:spPr bwMode="auto">
          <a:xfrm>
            <a:off x="9570476" y="3961155"/>
            <a:ext cx="1428750" cy="521970"/>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800" b="1" i="0" u="none" strike="noStrike" kern="0" cap="none" spc="0" normalizeH="0" baseline="0" noProof="0" dirty="0">
                <a:ln>
                  <a:noFill/>
                </a:ln>
                <a:solidFill>
                  <a:srgbClr val="FF0000"/>
                </a:solidFill>
                <a:effectLst/>
                <a:uLnTx/>
                <a:uFillTx/>
                <a:latin typeface="Tahoma Bold" panose="020B0604030504040204" charset="0"/>
                <a:ea typeface="MS PGothic" charset="0"/>
                <a:cs typeface="Tahoma Bold" panose="020B0604030504040204" charset="0"/>
              </a:rPr>
              <a:t>receiver</a:t>
            </a:r>
            <a:endParaRPr kumimoji="0" lang="en-US" sz="2800" b="1" i="0" u="none" strike="noStrike" kern="0" cap="none" spc="0" normalizeH="0" baseline="0" noProof="0" dirty="0">
              <a:ln>
                <a:noFill/>
              </a:ln>
              <a:solidFill>
                <a:srgbClr val="FF0000"/>
              </a:solidFill>
              <a:effectLst/>
              <a:uLnTx/>
              <a:uFillTx/>
              <a:latin typeface="Tahoma Bold" panose="020B0604030504040204" charset="0"/>
              <a:ea typeface="MS PGothic" charset="0"/>
              <a:cs typeface="Tahoma Bold" panose="020B0604030504040204" charset="0"/>
            </a:endParaRPr>
          </a:p>
        </p:txBody>
      </p:sp>
      <p:sp>
        <p:nvSpPr>
          <p:cNvPr id="3" name="日期占位符 2"/>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4" name="灯片编号占位符 3"/>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5" name="页脚占位符 4"/>
          <p:cNvSpPr>
            <a:spLocks noGrp="1"/>
          </p:cNvSpPr>
          <p:nvPr>
            <p:ph type="ftr" sz="quarter" idx="11"/>
          </p:nvPr>
        </p:nvSpPr>
        <p:spPr/>
        <p:txBody>
          <a:bodyPr/>
          <a:p>
            <a:r>
              <a:rPr kumimoji="1" lang="zh-SG" altLang="en-US"/>
              <a:t>Principle of Computer Networks Experiment - Lesson 2</a:t>
            </a:r>
            <a:endParaRPr kumimoji="1" lang="zh-SG" altLang="en-US"/>
          </a:p>
        </p:txBody>
      </p:sp>
      <mc:AlternateContent xmlns:mc="http://schemas.openxmlformats.org/markup-compatibility/2006" xmlns:p14="http://schemas.microsoft.com/office/powerpoint/2010/main">
        <mc:Choice Requires="p14">
          <p:contentPart r:id="rId1" p14:bwMode="auto">
            <p14:nvContentPartPr>
              <p14:cNvPr id="6" name="墨迹 5"/>
              <p14:cNvContentPartPr/>
              <p14:nvPr/>
            </p14:nvContentPartPr>
            <p14:xfrm>
              <a:off x="8534400" y="3069590"/>
              <a:ext cx="1365885" cy="429895"/>
            </p14:xfrm>
          </p:contentPart>
        </mc:Choice>
        <mc:Fallback xmlns="">
          <p:pic>
            <p:nvPicPr>
              <p:cNvPr id="6" name="墨迹 5"/>
            </p:nvPicPr>
            <p:blipFill>
              <a:blip r:embed="rId2"/>
            </p:blipFill>
            <p:spPr>
              <a:xfrm>
                <a:off x="8534400" y="3069590"/>
                <a:ext cx="1365885" cy="429895"/>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7" name="墨迹 6"/>
              <p14:cNvContentPartPr/>
              <p14:nvPr/>
            </p14:nvContentPartPr>
            <p14:xfrm>
              <a:off x="5420995" y="2743200"/>
              <a:ext cx="2035175" cy="358775"/>
            </p14:xfrm>
          </p:contentPart>
        </mc:Choice>
        <mc:Fallback xmlns="">
          <p:pic>
            <p:nvPicPr>
              <p:cNvPr id="7" name="墨迹 6"/>
            </p:nvPicPr>
            <p:blipFill>
              <a:blip r:embed="rId4"/>
            </p:blipFill>
            <p:spPr>
              <a:xfrm>
                <a:off x="5420995" y="2743200"/>
                <a:ext cx="2035175" cy="35877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8" name="墨迹 7"/>
              <p14:cNvContentPartPr/>
              <p14:nvPr/>
            </p14:nvContentPartPr>
            <p14:xfrm>
              <a:off x="8387080" y="6155690"/>
              <a:ext cx="1186815" cy="168910"/>
            </p14:xfrm>
          </p:contentPart>
        </mc:Choice>
        <mc:Fallback xmlns="">
          <p:pic>
            <p:nvPicPr>
              <p:cNvPr id="8" name="墨迹 7"/>
            </p:nvPicPr>
            <p:blipFill>
              <a:blip r:embed="rId6"/>
            </p:blipFill>
            <p:spPr>
              <a:xfrm>
                <a:off x="8387080" y="6155690"/>
                <a:ext cx="1186815" cy="16891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9" name="墨迹 8"/>
              <p14:cNvContentPartPr/>
              <p14:nvPr/>
            </p14:nvContentPartPr>
            <p14:xfrm>
              <a:off x="2726690" y="2682875"/>
              <a:ext cx="304800" cy="22225"/>
            </p14:xfrm>
          </p:contentPart>
        </mc:Choice>
        <mc:Fallback xmlns="">
          <p:pic>
            <p:nvPicPr>
              <p:cNvPr id="9" name="墨迹 8"/>
            </p:nvPicPr>
            <p:blipFill>
              <a:blip r:embed="rId8"/>
            </p:blipFill>
            <p:spPr>
              <a:xfrm>
                <a:off x="2726690" y="2682875"/>
                <a:ext cx="304800" cy="2222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0" name="墨迹 9"/>
              <p14:cNvContentPartPr/>
              <p14:nvPr/>
            </p14:nvContentPartPr>
            <p14:xfrm>
              <a:off x="8822690" y="5867400"/>
              <a:ext cx="859790" cy="358775"/>
            </p14:xfrm>
          </p:contentPart>
        </mc:Choice>
        <mc:Fallback xmlns="">
          <p:pic>
            <p:nvPicPr>
              <p:cNvPr id="10" name="墨迹 9"/>
            </p:nvPicPr>
            <p:blipFill>
              <a:blip r:embed="rId10"/>
            </p:blipFill>
            <p:spPr>
              <a:xfrm>
                <a:off x="8822690" y="5867400"/>
                <a:ext cx="859790" cy="358775"/>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1" name="墨迹 10"/>
              <p14:cNvContentPartPr/>
              <p14:nvPr/>
            </p14:nvContentPartPr>
            <p14:xfrm>
              <a:off x="8839200" y="3020695"/>
              <a:ext cx="1093470" cy="495300"/>
            </p14:xfrm>
          </p:contentPart>
        </mc:Choice>
        <mc:Fallback xmlns="">
          <p:pic>
            <p:nvPicPr>
              <p:cNvPr id="11" name="墨迹 10"/>
            </p:nvPicPr>
            <p:blipFill>
              <a:blip r:embed="rId12"/>
            </p:blipFill>
            <p:spPr>
              <a:xfrm>
                <a:off x="8839200" y="3020695"/>
                <a:ext cx="1093470" cy="49530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2" name="墨迹 11"/>
              <p14:cNvContentPartPr/>
              <p14:nvPr/>
            </p14:nvContentPartPr>
            <p14:xfrm>
              <a:off x="1219200" y="3194685"/>
              <a:ext cx="723900" cy="10795"/>
            </p14:xfrm>
          </p:contentPart>
        </mc:Choice>
        <mc:Fallback xmlns="">
          <p:pic>
            <p:nvPicPr>
              <p:cNvPr id="12" name="墨迹 11"/>
            </p:nvPicPr>
            <p:blipFill>
              <a:blip r:embed="rId14"/>
            </p:blipFill>
            <p:spPr>
              <a:xfrm>
                <a:off x="1219200" y="3194685"/>
                <a:ext cx="723900" cy="10795"/>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dissolve">
                                      <p:cBhvr>
                                        <p:cTn id="7" dur="500"/>
                                        <p:tgtEl>
                                          <p:spTgt spid="15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2"/>
                                        </p:tgtEl>
                                        <p:attrNameLst>
                                          <p:attrName>style.visibility</p:attrName>
                                        </p:attrNameLst>
                                      </p:cBhvr>
                                      <p:to>
                                        <p:strVal val="visible"/>
                                      </p:to>
                                    </p:set>
                                    <p:animEffect transition="in" filter="dissolve">
                                      <p:cBhvr>
                                        <p:cTn id="12" dur="500"/>
                                        <p:tgtEl>
                                          <p:spTgt spid="16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66"/>
                                        </p:tgtEl>
                                        <p:attrNameLst>
                                          <p:attrName>style.visibility</p:attrName>
                                        </p:attrNameLst>
                                      </p:cBhvr>
                                      <p:to>
                                        <p:strVal val="visible"/>
                                      </p:to>
                                    </p:set>
                                    <p:animEffect transition="in" filter="wipe(up)">
                                      <p:cBhvr>
                                        <p:cTn id="17" dur="1000"/>
                                        <p:tgtEl>
                                          <p:spTgt spid="166"/>
                                        </p:tgtEl>
                                      </p:cBhvr>
                                    </p:animEffect>
                                  </p:childTnLst>
                                  <p:subTnLst>
                                    <p:set>
                                      <p:cBhvr override="childStyle">
                                        <p:cTn dur="1" fill="hold" display="0" masterRel="nextClick" afterEffect="1"/>
                                        <p:tgtEl>
                                          <p:spTgt spid="166"/>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67"/>
                                        </p:tgtEl>
                                        <p:attrNameLst>
                                          <p:attrName>style.visibility</p:attrName>
                                        </p:attrNameLst>
                                      </p:cBhvr>
                                      <p:to>
                                        <p:strVal val="visible"/>
                                      </p:to>
                                    </p:set>
                                    <p:animEffect transition="in" filter="wipe(left)">
                                      <p:cBhvr>
                                        <p:cTn id="22" dur="1000"/>
                                        <p:tgtEl>
                                          <p:spTgt spid="167"/>
                                        </p:tgtEl>
                                      </p:cBhvr>
                                    </p:animEffect>
                                  </p:childTnLst>
                                  <p:subTnLst>
                                    <p:set>
                                      <p:cBhvr override="childStyle">
                                        <p:cTn dur="1" fill="hold" display="0" masterRel="nextClick" afterEffect="1"/>
                                        <p:tgtEl>
                                          <p:spTgt spid="167"/>
                                        </p:tgtEl>
                                        <p:attrNameLst>
                                          <p:attrName>style.visibility</p:attrName>
                                        </p:attrNameLst>
                                      </p:cBhvr>
                                      <p:to>
                                        <p:strVal val="hidden"/>
                                      </p:to>
                                    </p:set>
                                  </p:subTnLst>
                                </p:cTn>
                              </p:par>
                              <p:par>
                                <p:cTn id="23" presetID="1" presetClass="entr" presetSubtype="0" fill="hold" nodeType="withEffect">
                                  <p:stCondLst>
                                    <p:cond delay="0"/>
                                  </p:stCondLst>
                                  <p:childTnLst>
                                    <p:set>
                                      <p:cBhvr>
                                        <p:cTn id="24" dur="1" fill="hold">
                                          <p:stCondLst>
                                            <p:cond delay="0"/>
                                          </p:stCondLst>
                                        </p:cTn>
                                        <p:tgtEl>
                                          <p:spTgt spid="16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78"/>
                                        </p:tgtEl>
                                        <p:attrNameLst>
                                          <p:attrName>style.visibility</p:attrName>
                                        </p:attrNameLst>
                                      </p:cBhvr>
                                      <p:to>
                                        <p:strVal val="visible"/>
                                      </p:to>
                                    </p:set>
                                    <p:animEffect transition="in" filter="wipe(up)">
                                      <p:cBhvr>
                                        <p:cTn id="31" dur="1000"/>
                                        <p:tgtEl>
                                          <p:spTgt spid="178"/>
                                        </p:tgtEl>
                                      </p:cBhvr>
                                    </p:animEffect>
                                  </p:childTnLst>
                                  <p:subTnLst>
                                    <p:set>
                                      <p:cBhvr override="childStyle">
                                        <p:cTn dur="1" fill="hold" display="0" masterRel="nextClick" afterEffect="1"/>
                                        <p:tgtEl>
                                          <p:spTgt spid="178"/>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179"/>
                                        </p:tgtEl>
                                        <p:attrNameLst>
                                          <p:attrName>style.visibility</p:attrName>
                                        </p:attrNameLst>
                                      </p:cBhvr>
                                      <p:to>
                                        <p:strVal val="visible"/>
                                      </p:to>
                                    </p:set>
                                    <p:animEffect transition="in" filter="wipe(right)">
                                      <p:cBhvr>
                                        <p:cTn id="36" dur="1000"/>
                                        <p:tgtEl>
                                          <p:spTgt spid="179"/>
                                        </p:tgtEl>
                                      </p:cBhvr>
                                    </p:animEffect>
                                  </p:childTnLst>
                                  <p:subTnLst>
                                    <p:set>
                                      <p:cBhvr override="childStyle">
                                        <p:cTn dur="1" fill="hold" display="0" masterRel="nextClick" afterEffect="1"/>
                                        <p:tgtEl>
                                          <p:spTgt spid="179"/>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180"/>
                                        </p:tgtEl>
                                        <p:attrNameLst>
                                          <p:attrName>style.visibility</p:attrName>
                                        </p:attrNameLst>
                                      </p:cBhvr>
                                      <p:to>
                                        <p:strVal val="visible"/>
                                      </p:to>
                                    </p:set>
                                    <p:animEffect transition="in" filter="wipe(up)">
                                      <p:cBhvr>
                                        <p:cTn id="41" dur="1000"/>
                                        <p:tgtEl>
                                          <p:spTgt spid="180"/>
                                        </p:tgtEl>
                                      </p:cBhvr>
                                    </p:animEffect>
                                  </p:childTnLst>
                                  <p:subTnLst>
                                    <p:set>
                                      <p:cBhvr override="childStyle">
                                        <p:cTn dur="1" fill="hold" display="0" masterRel="nextClick" afterEffect="1"/>
                                        <p:tgtEl>
                                          <p:spTgt spid="180"/>
                                        </p:tgtEl>
                                        <p:attrNameLst>
                                          <p:attrName>style.visibility</p:attrName>
                                        </p:attrNameLst>
                                      </p:cBhvr>
                                      <p:to>
                                        <p:strVal val="hidden"/>
                                      </p:to>
                                    </p:set>
                                  </p:sub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81"/>
                                        </p:tgtEl>
                                        <p:attrNameLst>
                                          <p:attrName>style.visibility</p:attrName>
                                        </p:attrNameLst>
                                      </p:cBhvr>
                                      <p:to>
                                        <p:strVal val="visible"/>
                                      </p:to>
                                    </p:set>
                                    <p:animEffect transition="in" filter="wipe(left)">
                                      <p:cBhvr>
                                        <p:cTn id="46" dur="2000"/>
                                        <p:tgtEl>
                                          <p:spTgt spid="181"/>
                                        </p:tgtEl>
                                      </p:cBhvr>
                                    </p:animEffect>
                                  </p:childTnLst>
                                  <p:subTnLst>
                                    <p:set>
                                      <p:cBhvr override="childStyle">
                                        <p:cTn dur="1" fill="hold" display="0" masterRel="nextClick" afterEffect="1"/>
                                        <p:tgtEl>
                                          <p:spTgt spid="181"/>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172"/>
                                        </p:tgtEl>
                                        <p:attrNameLst>
                                          <p:attrName>style.visibility</p:attrName>
                                        </p:attrNameLst>
                                      </p:cBhvr>
                                      <p:to>
                                        <p:strVal val="visible"/>
                                      </p:to>
                                    </p:set>
                                    <p:animEffect transition="in" filter="wipe(up)">
                                      <p:cBhvr>
                                        <p:cTn id="51" dur="1000"/>
                                        <p:tgtEl>
                                          <p:spTgt spid="172"/>
                                        </p:tgtEl>
                                      </p:cBhvr>
                                    </p:animEffect>
                                  </p:childTnLst>
                                  <p:subTnLst>
                                    <p:set>
                                      <p:cBhvr override="childStyle">
                                        <p:cTn dur="1" fill="hold" display="0" masterRel="nextClick" afterEffect="1"/>
                                        <p:tgtEl>
                                          <p:spTgt spid="172"/>
                                        </p:tgtEl>
                                        <p:attrNameLst>
                                          <p:attrName>style.visibility</p:attrName>
                                        </p:attrNameLst>
                                      </p:cBhvr>
                                      <p:to>
                                        <p:strVal val="hidden"/>
                                      </p:to>
                                    </p:set>
                                  </p:sub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173"/>
                                        </p:tgtEl>
                                        <p:attrNameLst>
                                          <p:attrName>style.visibility</p:attrName>
                                        </p:attrNameLst>
                                      </p:cBhvr>
                                      <p:to>
                                        <p:strVal val="visible"/>
                                      </p:to>
                                    </p:set>
                                    <p:animEffect transition="in" filter="wipe(down)">
                                      <p:cBhvr>
                                        <p:cTn id="56" dur="1000"/>
                                        <p:tgtEl>
                                          <p:spTgt spid="173"/>
                                        </p:tgtEl>
                                      </p:cBhvr>
                                    </p:animEffect>
                                  </p:childTnLst>
                                </p:cTn>
                              </p:par>
                            </p:childTnLst>
                          </p:cTn>
                        </p:par>
                        <p:par>
                          <p:cTn id="57" fill="hold">
                            <p:stCondLst>
                              <p:cond delay="1000"/>
                            </p:stCondLst>
                            <p:childTnLst>
                              <p:par>
                                <p:cTn id="58" presetID="1" presetClass="entr" presetSubtype="0" fill="hold" nodeType="afterEffect">
                                  <p:stCondLst>
                                    <p:cond delay="0"/>
                                  </p:stCondLst>
                                  <p:childTnLst>
                                    <p:set>
                                      <p:cBhvr>
                                        <p:cTn id="59" dur="1" fill="hold">
                                          <p:stCondLst>
                                            <p:cond delay="0"/>
                                          </p:stCondLst>
                                        </p:cTn>
                                        <p:tgtEl>
                                          <p:spTgt spid="174"/>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177"/>
                                        </p:tgtEl>
                                        <p:attrNameLst>
                                          <p:attrName>style.visibility</p:attrName>
                                        </p:attrNameLst>
                                      </p:cBhvr>
                                      <p:to>
                                        <p:strVal val="visible"/>
                                      </p:to>
                                    </p:set>
                                  </p:childTnLst>
                                </p:cTn>
                              </p:par>
                              <p:par>
                                <p:cTn id="62" presetID="1" presetClass="entr" presetSubtype="0" fill="hold" grpId="1" nodeType="withEffect">
                                  <p:stCondLst>
                                    <p:cond delay="0"/>
                                  </p:stCondLst>
                                  <p:childTnLst>
                                    <p:set>
                                      <p:cBhvr>
                                        <p:cTn id="63" dur="1" fill="hold">
                                          <p:stCondLst>
                                            <p:cond delay="0"/>
                                          </p:stCondLst>
                                        </p:cTn>
                                        <p:tgtEl>
                                          <p:spTgt spid="1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bldLvl="0" animBg="1"/>
      <p:bldP spid="177" grpId="0" bldLvl="0" animBg="1"/>
      <p:bldP spid="177" grpId="1"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a:bodyPr>
          <a:lstStyle/>
          <a:p>
            <a:r>
              <a:rPr lang="en-US" sz="4800" dirty="0"/>
              <a:t>A fatal flaw!</a:t>
            </a:r>
            <a:endParaRPr lang="en-US" sz="4400" dirty="0"/>
          </a:p>
        </p:txBody>
      </p:sp>
      <p:sp>
        <p:nvSpPr>
          <p:cNvPr id="54" name="Rectangle 3"/>
          <p:cNvSpPr txBox="1">
            <a:spLocks noChangeArrowheads="1"/>
          </p:cNvSpPr>
          <p:nvPr/>
        </p:nvSpPr>
        <p:spPr>
          <a:xfrm>
            <a:off x="691480" y="1384568"/>
            <a:ext cx="5825230"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80000"/>
              </a:lnSpc>
              <a:spcBef>
                <a:spcPts val="1000"/>
              </a:spcBef>
              <a:spcAft>
                <a:spcPts val="0"/>
              </a:spcAft>
              <a:buClr>
                <a:srgbClr val="0000A3"/>
              </a:buClr>
              <a:buSzTx/>
              <a:buFont typeface="Wingdings" panose="05000000000000000000" pitchFamily="2" charset="2"/>
              <a:buNone/>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what happens if ACK/NAK corrupted</a:t>
            </a:r>
            <a:r>
              <a:rPr kumimoji="0" lang="en-US" altLang="en-US" sz="2800" b="0" i="0"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a:t>
            </a: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endParaRPr>
          </a:p>
          <a:p>
            <a:pPr marL="460375" marR="0" lvl="0" indent="-217805" algn="l" defTabSz="914400" rtl="0" eaLnBrk="1" fontAlgn="auto" latinLnBrk="0" hangingPunct="1">
              <a:lnSpc>
                <a:spcPct val="80000"/>
              </a:lnSpc>
              <a:spcBef>
                <a:spcPts val="1000"/>
              </a:spcBef>
              <a:spcAft>
                <a:spcPts val="0"/>
              </a:spcAft>
              <a:buClr>
                <a:srgbClr val="0000A3"/>
              </a:buClr>
              <a:buSzTx/>
              <a:buFont typeface="Wingdings" panose="05000000000000000000" pitchFamily="2" charset="2"/>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sender doesn’</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t know what happened at receiver!</a:t>
            </a:r>
            <a:endParaRPr kumimoji="0" lang="en-US" altLang="ja-JP"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460375" marR="0" lvl="0" indent="-217805" algn="l" defTabSz="914400" rtl="0" eaLnBrk="1" fontAlgn="auto" latinLnBrk="0" hangingPunct="1">
              <a:lnSpc>
                <a:spcPct val="80000"/>
              </a:lnSpc>
              <a:spcBef>
                <a:spcPts val="1000"/>
              </a:spcBef>
              <a:spcAft>
                <a:spcPts val="0"/>
              </a:spcAft>
              <a:buClr>
                <a:srgbClr val="0000A3"/>
              </a:buClr>
              <a:buSzTx/>
              <a:buFont typeface="Wingdings" panose="05000000000000000000" pitchFamily="2" charset="2"/>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can’</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t just retransmit: possible duplicate</a:t>
            </a:r>
            <a:endParaRPr kumimoji="0" lang="en-US" altLang="ja-JP"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52425" marR="0" lvl="0" indent="-222250" algn="l" defTabSz="914400" rtl="0" eaLnBrk="1" fontAlgn="auto" latinLnBrk="0" hangingPunct="1">
              <a:lnSpc>
                <a:spcPct val="80000"/>
              </a:lnSpc>
              <a:spcBef>
                <a:spcPct val="60000"/>
              </a:spcBef>
              <a:spcAft>
                <a:spcPts val="0"/>
              </a:spcAft>
              <a:buClr>
                <a:srgbClr val="0000A3"/>
              </a:buClr>
              <a:buSzTx/>
              <a:buFont typeface="Wingdings" panose="05000000000000000000" pitchFamily="2" charset="2"/>
              <a:buNone/>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52425" marR="0" lvl="0" indent="-222250" algn="l" defTabSz="914400" rtl="0" eaLnBrk="1" fontAlgn="auto" latinLnBrk="0" hangingPunct="1">
              <a:lnSpc>
                <a:spcPct val="70000"/>
              </a:lnSpc>
              <a:spcBef>
                <a:spcPts val="1000"/>
              </a:spcBef>
              <a:spcAft>
                <a:spcPts val="0"/>
              </a:spcAft>
              <a:buClr>
                <a:srgbClr val="0000A3"/>
              </a:buClr>
              <a:buSzTx/>
              <a:buFont typeface="Wingdings" panose="05000000000000000000" pitchFamily="2" charset="2"/>
              <a:buNone/>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52425" marR="0" lvl="0" indent="-222250" algn="l" defTabSz="914400" rtl="0" eaLnBrk="1" fontAlgn="auto" latinLnBrk="0" hangingPunct="1">
              <a:lnSpc>
                <a:spcPct val="70000"/>
              </a:lnSpc>
              <a:spcBef>
                <a:spcPts val="1000"/>
              </a:spcBef>
              <a:spcAft>
                <a:spcPts val="0"/>
              </a:spcAft>
              <a:buClr>
                <a:srgbClr val="0000A3"/>
              </a:buClr>
              <a:buSzTx/>
              <a:buFont typeface="Wingdings" panose="05000000000000000000" pitchFamily="2" charset="2"/>
              <a:buNone/>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55" name="Rectangle 4"/>
          <p:cNvSpPr txBox="1">
            <a:spLocks noChangeArrowheads="1"/>
          </p:cNvSpPr>
          <p:nvPr/>
        </p:nvSpPr>
        <p:spPr>
          <a:xfrm>
            <a:off x="6207334" y="1371689"/>
            <a:ext cx="5293186" cy="3063891"/>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None/>
              <a:defRPr/>
            </a:pPr>
            <a:r>
              <a:rPr kumimoji="0" lang="en-US" altLang="en-US" sz="3500" b="0" i="0"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handling duplicates</a:t>
            </a:r>
            <a:r>
              <a:rPr kumimoji="0" lang="en-US" altLang="en-US" sz="3500" b="0" i="0" u="none" strike="noStrike" kern="1200" cap="none" spc="0" normalizeH="0" baseline="0" noProof="0" dirty="0">
                <a:ln>
                  <a:noFill/>
                </a:ln>
                <a:solidFill>
                  <a:srgbClr val="FF0000"/>
                </a:solidFill>
                <a:effectLst/>
                <a:uLnTx/>
                <a:uFillTx/>
                <a:latin typeface="Calibri" panose="020F0502020204030204"/>
                <a:ea typeface="MS PGothic" panose="020B0600070205080204" pitchFamily="34" charset="-128"/>
                <a:cs typeface="+mn-cs"/>
              </a:rPr>
              <a:t>: </a:t>
            </a:r>
            <a:endParaRPr kumimoji="0" lang="en-US" altLang="en-US" sz="3500" b="0" i="0" u="none" strike="noStrike" kern="1200" cap="none" spc="0" normalizeH="0" baseline="0" noProof="0" dirty="0">
              <a:ln>
                <a:noFill/>
              </a:ln>
              <a:solidFill>
                <a:srgbClr val="FF0000"/>
              </a:solidFill>
              <a:effectLst/>
              <a:uLnTx/>
              <a:uFillTx/>
              <a:latin typeface="Calibri" panose="020F0502020204030204"/>
              <a:ea typeface="MS PGothic" panose="020B0600070205080204" pitchFamily="34" charset="-128"/>
              <a:cs typeface="+mn-cs"/>
            </a:endParaRPr>
          </a:p>
          <a:p>
            <a:pPr marL="460375" marR="0" lvl="0" indent="-217805"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sender retransmits current pkt if ACK/NAK corrupted</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460375" marR="0" lvl="0" indent="-217805"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sender adds </a:t>
            </a:r>
            <a:r>
              <a:rPr kumimoji="0" lang="en-US" altLang="en-US" sz="2800" b="0" i="1" u="none" strike="noStrike" kern="1200" cap="none" spc="0" normalizeH="0" baseline="0" noProof="0" dirty="0">
                <a:ln>
                  <a:noFill/>
                </a:ln>
                <a:solidFill>
                  <a:srgbClr val="000099"/>
                </a:solidFill>
                <a:effectLst/>
                <a:uLnTx/>
                <a:uFillTx/>
                <a:latin typeface="Calibri" panose="020F0502020204030204"/>
                <a:ea typeface="MS PGothic" panose="020B0600070205080204" pitchFamily="34" charset="-128"/>
                <a:cs typeface="+mn-cs"/>
              </a:rPr>
              <a:t>sequence number</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to each pkt</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460375" marR="0" lvl="0" indent="-217805"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receiver discards (doesn’</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t deliver up) duplicate pkt</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grpSp>
        <p:nvGrpSpPr>
          <p:cNvPr id="56" name="Group 13"/>
          <p:cNvGrpSpPr/>
          <p:nvPr/>
        </p:nvGrpSpPr>
        <p:grpSpPr bwMode="auto">
          <a:xfrm>
            <a:off x="3103880" y="4578350"/>
            <a:ext cx="6973570" cy="1603375"/>
            <a:chOff x="1552" y="2800"/>
            <a:chExt cx="2578" cy="1010"/>
          </a:xfrm>
        </p:grpSpPr>
        <p:sp>
          <p:nvSpPr>
            <p:cNvPr id="57" name="Rectangle 7"/>
            <p:cNvSpPr>
              <a:spLocks noChangeArrowheads="1"/>
            </p:cNvSpPr>
            <p:nvPr/>
          </p:nvSpPr>
          <p:spPr bwMode="auto">
            <a:xfrm>
              <a:off x="1552" y="2974"/>
              <a:ext cx="2578" cy="836"/>
            </a:xfrm>
            <a:prstGeom prst="rect">
              <a:avLst/>
            </a:prstGeom>
            <a:noFill/>
            <a:ln w="19050">
              <a:solidFill>
                <a:srgbClr val="CC0000"/>
              </a:solidFill>
              <a:miter lim="800000"/>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pitchFamily="34" charset="0"/>
                <a:ea typeface="MS PGothic" charset="0"/>
                <a:cs typeface="+mn-cs"/>
              </a:endParaRPr>
            </a:p>
          </p:txBody>
        </p:sp>
        <p:sp>
          <p:nvSpPr>
            <p:cNvPr id="58" name="Rectangle 9"/>
            <p:cNvSpPr>
              <a:spLocks noChangeArrowheads="1"/>
            </p:cNvSpPr>
            <p:nvPr/>
          </p:nvSpPr>
          <p:spPr bwMode="auto">
            <a:xfrm>
              <a:off x="2226" y="2864"/>
              <a:ext cx="596" cy="223"/>
            </a:xfrm>
            <a:prstGeom prst="rect">
              <a:avLst/>
            </a:prstGeom>
            <a:solidFill>
              <a:schemeClr val="bg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pitchFamily="34" charset="0"/>
                <a:ea typeface="MS PGothic" charset="0"/>
                <a:cs typeface="+mn-cs"/>
              </a:endParaRPr>
            </a:p>
          </p:txBody>
        </p:sp>
        <p:sp>
          <p:nvSpPr>
            <p:cNvPr id="59" name="Text Box 10"/>
            <p:cNvSpPr txBox="1">
              <a:spLocks noChangeArrowheads="1"/>
            </p:cNvSpPr>
            <p:nvPr/>
          </p:nvSpPr>
          <p:spPr bwMode="auto">
            <a:xfrm>
              <a:off x="1724" y="2800"/>
              <a:ext cx="1052" cy="368"/>
            </a:xfrm>
            <a:prstGeom prst="rect">
              <a:avLst/>
            </a:prstGeom>
            <a:solidFill>
              <a:schemeClr val="bg1"/>
            </a:solidFill>
            <a:ln>
              <a:noFill/>
            </a:ln>
            <a:effectLst/>
          </p:spPr>
          <p:txBody>
            <a:bodyPr wrap="squar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0" i="0" u="none" strike="noStrike" kern="1200" cap="none" spc="0" normalizeH="0" baseline="0" noProof="0" dirty="0">
                  <a:ln>
                    <a:noFill/>
                  </a:ln>
                  <a:solidFill>
                    <a:srgbClr val="CC0000"/>
                  </a:solidFill>
                  <a:effectLst/>
                  <a:uLnTx/>
                  <a:uFillTx/>
                  <a:latin typeface="Calibri" panose="020F0502020204030204"/>
                  <a:ea typeface="MS PGothic" charset="0"/>
                  <a:cs typeface="+mn-cs"/>
                </a:rPr>
                <a:t>stop and wait</a:t>
              </a:r>
              <a:endParaRPr kumimoji="0" lang="en-US" sz="3200" b="0" i="0" u="none" strike="noStrike" kern="1200" cap="none" spc="0" normalizeH="0" baseline="0" noProof="0" dirty="0">
                <a:ln>
                  <a:noFill/>
                </a:ln>
                <a:solidFill>
                  <a:srgbClr val="CC0000"/>
                </a:solidFill>
                <a:effectLst/>
                <a:uLnTx/>
                <a:uFillTx/>
                <a:latin typeface="Calibri" panose="020F0502020204030204"/>
                <a:ea typeface="MS PGothic" charset="0"/>
                <a:cs typeface="+mn-cs"/>
              </a:endParaRPr>
            </a:p>
          </p:txBody>
        </p:sp>
        <p:sp>
          <p:nvSpPr>
            <p:cNvPr id="60" name="Text Box 6"/>
            <p:cNvSpPr txBox="1">
              <a:spLocks noChangeArrowheads="1"/>
            </p:cNvSpPr>
            <p:nvPr/>
          </p:nvSpPr>
          <p:spPr bwMode="auto">
            <a:xfrm>
              <a:off x="1678" y="3136"/>
              <a:ext cx="2452" cy="584"/>
            </a:xfrm>
            <a:prstGeom prst="rect">
              <a:avLst/>
            </a:prstGeom>
            <a:noFill/>
            <a:ln>
              <a:noFill/>
            </a:ln>
            <a:effectLst/>
          </p:spPr>
          <p:txBody>
            <a:bodyPr>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l" defTabSz="914400" rtl="0" eaLnBrk="1" fontAlgn="auto" latinLnBrk="0" hangingPunct="1">
                <a:lnSpc>
                  <a:spcPct val="85000"/>
                </a:lnSpc>
                <a:spcBef>
                  <a:spcPts val="0"/>
                </a:spcBef>
                <a:spcAft>
                  <a:spcPts val="0"/>
                </a:spcAft>
                <a:buClrTx/>
                <a:buSzTx/>
                <a:buFontTx/>
                <a:buNone/>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S PGothic" charset="0"/>
                  <a:cs typeface="+mn-cs"/>
                </a:rPr>
                <a:t>sender sends one packet,  then waits for receiver’s response!</a:t>
              </a:r>
              <a:endParaRPr kumimoji="0" lang="en-US" sz="3200" b="0" i="0" u="none" strike="noStrike" kern="1200" cap="none" spc="0" normalizeH="0" baseline="0" noProof="0" dirty="0">
                <a:ln>
                  <a:noFill/>
                </a:ln>
                <a:solidFill>
                  <a:prstClr val="black"/>
                </a:solidFill>
                <a:effectLst/>
                <a:uLnTx/>
                <a:uFillTx/>
                <a:latin typeface="Calibri" panose="020F0502020204030204"/>
                <a:ea typeface="MS PGothic" charset="0"/>
                <a:cs typeface="+mn-cs"/>
              </a:endParaRPr>
            </a:p>
          </p:txBody>
        </p:sp>
      </p:grpSp>
      <p:sp>
        <p:nvSpPr>
          <p:cNvPr id="3" name="日期占位符 2"/>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4" name="灯片编号占位符 3"/>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5" name="页脚占位符 4"/>
          <p:cNvSpPr>
            <a:spLocks noGrp="1"/>
          </p:cNvSpPr>
          <p:nvPr>
            <p:ph type="ftr" sz="quarter" idx="11"/>
          </p:nvPr>
        </p:nvSpPr>
        <p:spPr/>
        <p:txBody>
          <a:bodyPr/>
          <a:p>
            <a:r>
              <a:rPr kumimoji="1" lang="zh-SG" altLang="en-US"/>
              <a:t>Principle of Computer Networks Experiment - Lesson 2</a:t>
            </a:r>
            <a:endParaRPr kumimoji="1" lang="zh-SG"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dissolv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dissolve">
                                      <p:cBhvr>
                                        <p:cTn id="1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a:bodyPr>
          <a:lstStyle/>
          <a:p>
            <a:r>
              <a:rPr lang="en-US" dirty="0"/>
              <a:t>Channels with errors </a:t>
            </a:r>
            <a:r>
              <a:rPr lang="en-US" i="1" dirty="0"/>
              <a:t>and</a:t>
            </a:r>
            <a:r>
              <a:rPr lang="en-US" dirty="0"/>
              <a:t> loss</a:t>
            </a:r>
            <a:endParaRPr lang="en-US" sz="4000" dirty="0"/>
          </a:p>
        </p:txBody>
      </p:sp>
      <p:sp>
        <p:nvSpPr>
          <p:cNvPr id="41" name="Rectangle 3"/>
          <p:cNvSpPr txBox="1">
            <a:spLocks noChangeArrowheads="1"/>
          </p:cNvSpPr>
          <p:nvPr/>
        </p:nvSpPr>
        <p:spPr>
          <a:xfrm>
            <a:off x="700825" y="1291107"/>
            <a:ext cx="10533232"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0" marR="0" lvl="0" indent="-1270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None/>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New channel assumption:</a:t>
            </a:r>
            <a:r>
              <a:rPr kumimoji="0" lang="en-US" altLang="en-US" sz="3200" b="0" i="1"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underlying channel can also </a:t>
            </a:r>
            <a:r>
              <a:rPr kumimoji="0" lang="en-US" altLang="en-US" sz="3200" b="0" i="1"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lose</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packets (data, ACKs)</a:t>
            </a: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checksum, sequence #s, ACKs, will be of help … but not quite enough</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4" name="TextBox 3"/>
          <p:cNvSpPr txBox="1"/>
          <p:nvPr/>
        </p:nvSpPr>
        <p:spPr>
          <a:xfrm>
            <a:off x="1351723" y="4023238"/>
            <a:ext cx="9435547" cy="1323439"/>
          </a:xfrm>
          <a:prstGeom prst="rect">
            <a:avLst/>
          </a:prstGeom>
          <a:noFill/>
        </p:spPr>
        <p:txBody>
          <a:bodyPr wrap="square" rtlCol="0">
            <a:spAutoFit/>
          </a:bodyPr>
          <a:lstStyle/>
          <a:p>
            <a:pPr marL="581025" marR="0" lvl="0" indent="-568325" algn="ctr" defTabSz="914400" rtl="0" eaLnBrk="1" fontAlgn="auto" latinLnBrk="0" hangingPunct="1">
              <a:lnSpc>
                <a:spcPct val="100000"/>
              </a:lnSpc>
              <a:spcBef>
                <a:spcPts val="0"/>
              </a:spcBef>
              <a:spcAft>
                <a:spcPts val="0"/>
              </a:spcAft>
              <a:buClrTx/>
              <a:buSzTx/>
              <a:buFontTx/>
              <a:buNone/>
              <a:defRPr/>
            </a:pPr>
            <a:r>
              <a:rPr kumimoji="0" lang="en-US" sz="4000" b="0" i="1" u="none" strike="noStrike" kern="1200" cap="none" spc="0" normalizeH="0" baseline="0" noProof="0" dirty="0">
                <a:ln>
                  <a:noFill/>
                </a:ln>
                <a:solidFill>
                  <a:srgbClr val="C00000"/>
                </a:solidFill>
                <a:effectLst/>
                <a:uLnTx/>
                <a:uFillTx/>
                <a:latin typeface="Calibri" panose="020F0502020204030204"/>
                <a:ea typeface="+mn-ea"/>
                <a:cs typeface="+mn-cs"/>
              </a:rPr>
              <a:t>Q: </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How do </a:t>
            </a:r>
            <a:r>
              <a:rPr kumimoji="0" lang="en-US" sz="4000" b="0" i="1" u="none" strike="noStrike" kern="1200" cap="none" spc="0" normalizeH="0" baseline="0" noProof="0" dirty="0">
                <a:ln>
                  <a:noFill/>
                </a:ln>
                <a:solidFill>
                  <a:prstClr val="black"/>
                </a:solidFill>
                <a:effectLst/>
                <a:uLnTx/>
                <a:uFillTx/>
                <a:latin typeface="Calibri" panose="020F0502020204030204"/>
                <a:ea typeface="+mn-ea"/>
                <a:cs typeface="+mn-cs"/>
              </a:rPr>
              <a:t>humans</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 handle lost sender-to-receiver words in conversation?</a:t>
            </a:r>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5" name="灯片编号占位符 4"/>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6" name="页脚占位符 5"/>
          <p:cNvSpPr>
            <a:spLocks noGrp="1"/>
          </p:cNvSpPr>
          <p:nvPr>
            <p:ph type="ftr" sz="quarter" idx="11"/>
          </p:nvPr>
        </p:nvSpPr>
        <p:spPr/>
        <p:txBody>
          <a:bodyPr/>
          <a:p>
            <a:r>
              <a:rPr kumimoji="1" lang="zh-SG" altLang="en-US"/>
              <a:t>Principle of Computer Networks Experiment - Lesson 2</a:t>
            </a:r>
            <a:endParaRPr kumimoji="1" lang="zh-SG"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a:bodyPr>
          <a:lstStyle/>
          <a:p>
            <a:r>
              <a:rPr lang="en-US" dirty="0"/>
              <a:t>Channels with errors </a:t>
            </a:r>
            <a:r>
              <a:rPr lang="en-US" i="1" dirty="0"/>
              <a:t>and</a:t>
            </a:r>
            <a:r>
              <a:rPr lang="en-US" dirty="0"/>
              <a:t> loss</a:t>
            </a:r>
            <a:endParaRPr lang="en-US" sz="4000" dirty="0"/>
          </a:p>
        </p:txBody>
      </p:sp>
      <p:sp>
        <p:nvSpPr>
          <p:cNvPr id="42" name="Rectangle 4"/>
          <p:cNvSpPr txBox="1">
            <a:spLocks noChangeArrowheads="1"/>
          </p:cNvSpPr>
          <p:nvPr/>
        </p:nvSpPr>
        <p:spPr>
          <a:xfrm>
            <a:off x="735965" y="1368425"/>
            <a:ext cx="11294745" cy="507492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None/>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Approach:</a:t>
            </a:r>
            <a:r>
              <a:rPr kumimoji="0" lang="en-US" altLang="en-US" sz="3200" b="0" i="1"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sender waits </a:t>
            </a: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“reasonable” amount of time for ACK </a:t>
            </a:r>
            <a:endParaRPr kumimoji="0" lang="en-US" altLang="ja-JP"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406400" marR="0" lvl="0" indent="-341630" algn="l" defTabSz="914400" rtl="0" eaLnBrk="1" fontAlgn="auto" latinLnBrk="0" hangingPunct="1">
              <a:lnSpc>
                <a:spcPct val="80000"/>
              </a:lnSpc>
              <a:spcBef>
                <a:spcPts val="1200"/>
              </a:spcBef>
              <a:spcAft>
                <a:spcPts val="0"/>
              </a:spcAft>
              <a:buClr>
                <a:srgbClr val="0000A3"/>
              </a:buClr>
              <a:buSzTx/>
              <a:buFont typeface="Wingdings" panose="05000000000000000000" pitchFamily="2" charset="2"/>
              <a:buChar char="§"/>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retransmits if no ACK received in this time</a:t>
            </a: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406400" marR="0" lvl="0" indent="-341630" algn="l" defTabSz="914400" rtl="0" eaLnBrk="1" fontAlgn="auto" latinLnBrk="0" hangingPunct="1">
              <a:lnSpc>
                <a:spcPct val="70000"/>
              </a:lnSpc>
              <a:spcBef>
                <a:spcPts val="1200"/>
              </a:spcBef>
              <a:spcAft>
                <a:spcPts val="0"/>
              </a:spcAft>
              <a:buClr>
                <a:srgbClr val="0000A3"/>
              </a:buClr>
              <a:buSzTx/>
              <a:buFont typeface="Wingdings" panose="05000000000000000000" pitchFamily="2" charset="2"/>
              <a:buChar char="§"/>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if pkt (or ACK) just delayed (not lost):</a:t>
            </a: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748030" marR="0" lvl="2" indent="-374650" algn="l" defTabSz="914400" rtl="0" eaLnBrk="1" fontAlgn="auto" latinLnBrk="0" hangingPunct="1">
              <a:lnSpc>
                <a:spcPct val="90000"/>
              </a:lnSpc>
              <a:spcBef>
                <a:spcPts val="1200"/>
              </a:spcBef>
              <a:spcAft>
                <a:spcPts val="0"/>
              </a:spcAft>
              <a:buClr>
                <a:srgbClr val="0000A8"/>
              </a:buClr>
              <a:buSzTx/>
              <a:buFont typeface="Arial" panose="020B0604020202020204" pitchFamily="34" charset="0"/>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retransmission will be duplicated, but seq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s already handles this!</a:t>
            </a:r>
            <a:endParaRPr kumimoji="0" lang="en-US" altLang="ja-JP"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748030" marR="0" lvl="2" indent="-374650" algn="l" defTabSz="914400" rtl="0" eaLnBrk="1" fontAlgn="auto" latinLnBrk="0" hangingPunct="1">
              <a:lnSpc>
                <a:spcPct val="90000"/>
              </a:lnSpc>
              <a:spcBef>
                <a:spcPts val="1200"/>
              </a:spcBef>
              <a:spcAft>
                <a:spcPts val="0"/>
              </a:spcAft>
              <a:buClr>
                <a:srgbClr val="0000A8"/>
              </a:buClr>
              <a:buSzTx/>
              <a:buFont typeface="Arial" panose="020B0604020202020204" pitchFamily="34" charset="0"/>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receiver must specify seq # of packet being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MS PGothic" panose="020B0600070205080204" pitchFamily="34" charset="-128"/>
                <a:cs typeface="+mn-cs"/>
              </a:rPr>
              <a:t>ACKed</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grpSp>
        <p:nvGrpSpPr>
          <p:cNvPr id="3" name="Group 2"/>
          <p:cNvGrpSpPr/>
          <p:nvPr/>
        </p:nvGrpSpPr>
        <p:grpSpPr>
          <a:xfrm>
            <a:off x="4719955" y="5100955"/>
            <a:ext cx="3047365" cy="1523365"/>
            <a:chOff x="3667124" y="4359729"/>
            <a:chExt cx="3484723" cy="1905000"/>
          </a:xfrm>
        </p:grpSpPr>
        <p:pic>
          <p:nvPicPr>
            <p:cNvPr id="7170" name="Picture 2" descr="Image result for red alarm clock"/>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67124" y="4359729"/>
              <a:ext cx="3381375" cy="1905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91"/>
            <p:cNvSpPr txBox="1">
              <a:spLocks noChangeArrowheads="1"/>
            </p:cNvSpPr>
            <p:nvPr/>
          </p:nvSpPr>
          <p:spPr bwMode="auto">
            <a:xfrm>
              <a:off x="5932303" y="4757575"/>
              <a:ext cx="1219544" cy="402599"/>
            </a:xfrm>
            <a:prstGeom prst="rect">
              <a:avLst/>
            </a:prstGeom>
            <a:noFill/>
            <a:ln>
              <a:noFill/>
            </a:ln>
            <a:effectLst/>
          </p:spPr>
          <p:txBody>
            <a:bodyPr wrap="squar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l" defTabSz="914400" rtl="0" eaLnBrk="0" fontAlgn="base" latinLnBrk="0" hangingPunct="0">
                <a:lnSpc>
                  <a:spcPct val="75000"/>
                </a:lnSpc>
                <a:spcBef>
                  <a:spcPct val="0"/>
                </a:spcBef>
                <a:spcAft>
                  <a:spcPct val="0"/>
                </a:spcAft>
                <a:buClrTx/>
                <a:buSzTx/>
                <a:buFontTx/>
                <a:buNone/>
                <a:defRPr/>
              </a:pPr>
              <a:r>
                <a:rPr kumimoji="0" lang="en-US" sz="2000" b="0" i="1" u="none" strike="noStrike" kern="0" cap="none" spc="0" normalizeH="0" baseline="0" noProof="0" dirty="0">
                  <a:ln>
                    <a:noFill/>
                  </a:ln>
                  <a:solidFill>
                    <a:srgbClr val="C00000"/>
                  </a:solidFill>
                  <a:effectLst/>
                  <a:uLnTx/>
                  <a:uFillTx/>
                  <a:latin typeface="Tahoma" panose="020B0604030504040204" pitchFamily="34" charset="0"/>
                  <a:ea typeface="MS PGothic" charset="0"/>
                  <a:cs typeface="+mn-cs"/>
                </a:rPr>
                <a:t>timeout</a:t>
              </a:r>
              <a:endParaRPr kumimoji="0" lang="en-US" sz="2000" b="0" i="1" u="none" strike="noStrike" kern="0" cap="none" spc="0" normalizeH="0" baseline="0" noProof="0" dirty="0">
                <a:ln>
                  <a:noFill/>
                </a:ln>
                <a:solidFill>
                  <a:srgbClr val="C00000"/>
                </a:solidFill>
                <a:effectLst/>
                <a:uLnTx/>
                <a:uFillTx/>
                <a:latin typeface="Tahoma" panose="020B0604030504040204" pitchFamily="34" charset="0"/>
                <a:ea typeface="MS PGothic" charset="0"/>
                <a:cs typeface="+mn-cs"/>
              </a:endParaRPr>
            </a:p>
          </p:txBody>
        </p:sp>
      </p:grpSp>
      <p:sp>
        <p:nvSpPr>
          <p:cNvPr id="10" name="Rectangle 4"/>
          <p:cNvSpPr txBox="1">
            <a:spLocks noChangeArrowheads="1"/>
          </p:cNvSpPr>
          <p:nvPr/>
        </p:nvSpPr>
        <p:spPr>
          <a:xfrm>
            <a:off x="736229" y="4427481"/>
            <a:ext cx="10924659" cy="1016402"/>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6400" marR="0" lvl="0" indent="-341630" algn="l" defTabSz="914400" rtl="0" eaLnBrk="1" fontAlgn="auto" latinLnBrk="0" hangingPunct="1">
              <a:lnSpc>
                <a:spcPct val="100000"/>
              </a:lnSpc>
              <a:spcBef>
                <a:spcPts val="1200"/>
              </a:spcBef>
              <a:spcAft>
                <a:spcPts val="0"/>
              </a:spcAft>
              <a:buClr>
                <a:srgbClr val="0000A3"/>
              </a:buClr>
              <a:buSzTx/>
              <a:buFont typeface="Wingdings" panose="05000000000000000000" pitchFamily="2" charset="2"/>
              <a:buChar char="§"/>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use countdown timer to interrupt after “reasonable” amount of time</a:t>
            </a: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4" name="日期占位符 3"/>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5" name="灯片编号占位符 4"/>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6" name="页脚占位符 5"/>
          <p:cNvSpPr>
            <a:spLocks noGrp="1"/>
          </p:cNvSpPr>
          <p:nvPr>
            <p:ph type="ftr" sz="quarter" idx="11"/>
          </p:nvPr>
        </p:nvSpPr>
        <p:spPr/>
        <p:txBody>
          <a:bodyPr/>
          <a:p>
            <a:r>
              <a:rPr kumimoji="1" lang="zh-SG" altLang="en-US"/>
              <a:t>Principle of Computer Networks Experiment - Lesson 2</a:t>
            </a:r>
            <a:endParaRPr kumimoji="1" lang="zh-SG"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42">
                                            <p:txEl>
                                              <p:pRg st="1" end="1"/>
                                            </p:txEl>
                                          </p:spTgt>
                                        </p:tgtEl>
                                        <p:attrNameLst>
                                          <p:attrName>style.visibility</p:attrName>
                                        </p:attrNameLst>
                                      </p:cBhvr>
                                      <p:to>
                                        <p:strVal val="visible"/>
                                      </p:to>
                                    </p:set>
                                    <p:animEffect transition="in" filter="dissolve">
                                      <p:cBhvr>
                                        <p:cTn id="11" dur="500"/>
                                        <p:tgtEl>
                                          <p:spTgt spid="42">
                                            <p:txEl>
                                              <p:pRg st="1" end="1"/>
                                            </p:txEl>
                                          </p:spTgt>
                                        </p:tgtEl>
                                      </p:cBhvr>
                                    </p:animEffect>
                                  </p:childTnLst>
                                </p:cTn>
                              </p:par>
                              <p:par>
                                <p:cTn id="12" presetID="9" presetClass="entr" presetSubtype="0" fill="hold" nodeType="withEffect">
                                  <p:stCondLst>
                                    <p:cond delay="0"/>
                                  </p:stCondLst>
                                  <p:childTnLst>
                                    <p:set>
                                      <p:cBhvr>
                                        <p:cTn id="13" dur="1" fill="hold">
                                          <p:stCondLst>
                                            <p:cond delay="0"/>
                                          </p:stCondLst>
                                        </p:cTn>
                                        <p:tgtEl>
                                          <p:spTgt spid="42">
                                            <p:txEl>
                                              <p:pRg st="2" end="2"/>
                                            </p:txEl>
                                          </p:spTgt>
                                        </p:tgtEl>
                                        <p:attrNameLst>
                                          <p:attrName>style.visibility</p:attrName>
                                        </p:attrNameLst>
                                      </p:cBhvr>
                                      <p:to>
                                        <p:strVal val="visible"/>
                                      </p:to>
                                    </p:set>
                                    <p:animEffect transition="in" filter="dissolve">
                                      <p:cBhvr>
                                        <p:cTn id="14" dur="500"/>
                                        <p:tgtEl>
                                          <p:spTgt spid="42">
                                            <p:txEl>
                                              <p:pRg st="2" end="2"/>
                                            </p:txEl>
                                          </p:spTgt>
                                        </p:tgtEl>
                                      </p:cBhvr>
                                    </p:animEffect>
                                  </p:childTnLst>
                                </p:cTn>
                              </p:par>
                              <p:par>
                                <p:cTn id="15" presetID="9" presetClass="entr" presetSubtype="0" fill="hold" nodeType="withEffect">
                                  <p:stCondLst>
                                    <p:cond delay="0"/>
                                  </p:stCondLst>
                                  <p:childTnLst>
                                    <p:set>
                                      <p:cBhvr>
                                        <p:cTn id="16" dur="1" fill="hold">
                                          <p:stCondLst>
                                            <p:cond delay="0"/>
                                          </p:stCondLst>
                                        </p:cTn>
                                        <p:tgtEl>
                                          <p:spTgt spid="42">
                                            <p:txEl>
                                              <p:pRg st="3" end="3"/>
                                            </p:txEl>
                                          </p:spTgt>
                                        </p:tgtEl>
                                        <p:attrNameLst>
                                          <p:attrName>style.visibility</p:attrName>
                                        </p:attrNameLst>
                                      </p:cBhvr>
                                      <p:to>
                                        <p:strVal val="visible"/>
                                      </p:to>
                                    </p:set>
                                    <p:animEffect transition="in" filter="dissolve">
                                      <p:cBhvr>
                                        <p:cTn id="17" dur="500"/>
                                        <p:tgtEl>
                                          <p:spTgt spid="42">
                                            <p:txEl>
                                              <p:pRg st="3" end="3"/>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42">
                                            <p:txEl>
                                              <p:pRg st="4" end="4"/>
                                            </p:txEl>
                                          </p:spTgt>
                                        </p:tgtEl>
                                        <p:attrNameLst>
                                          <p:attrName>style.visibility</p:attrName>
                                        </p:attrNameLst>
                                      </p:cBhvr>
                                      <p:to>
                                        <p:strVal val="visible"/>
                                      </p:to>
                                    </p:set>
                                    <p:animEffect transition="in" filter="dissolve">
                                      <p:cBhvr>
                                        <p:cTn id="20" dur="500"/>
                                        <p:tgtEl>
                                          <p:spTgt spid="42">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9" presetClass="entr" presetSubtype="0" fill="hold" nodeType="with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dissolve">
                                      <p:cBhvr>
                                        <p:cTn id="27" dur="500"/>
                                        <p:tgtEl>
                                          <p:spTgt spid="10">
                                            <p:txEl>
                                              <p:pRg st="0" end="0"/>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dissolve">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Electronics protoboard"/>
          <p:cNvPicPr>
            <a:picLocks noChangeAspect="1"/>
          </p:cNvPicPr>
          <p:nvPr/>
        </p:nvPicPr>
        <p:blipFill rotWithShape="1">
          <a:blip r:embed="rId1"/>
          <a:srcRect r="5882" b="-1"/>
          <a:stretch>
            <a:fillRect/>
          </a:stretch>
        </p:blipFill>
        <p:spPr>
          <a:xfrm>
            <a:off x="0" y="0"/>
            <a:ext cx="8169275" cy="6858000"/>
          </a:xfrm>
          <a:prstGeom prst="rect">
            <a:avLst/>
          </a:prstGeom>
        </p:spPr>
      </p:pic>
      <p:sp>
        <p:nvSpPr>
          <p:cNvPr id="11" name="Rectangle 10"/>
          <p:cNvSpPr>
            <a:spLocks noGrp="1" noRot="1" noChangeAspect="1" noMove="1" noResize="1" noEditPoints="1" noAdjustHandles="1" noChangeArrowheads="1" noChangeShapeType="1" noTextEdit="1"/>
          </p:cNvSpPr>
          <p:nvPr/>
        </p:nvSpPr>
        <p:spPr>
          <a:xfrm>
            <a:off x="8168640" y="2200275"/>
            <a:ext cx="4023360" cy="2635250"/>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400">
                <a:solidFill>
                  <a:schemeClr val="tx1"/>
                </a:solidFill>
              </a:rPr>
              <a:t>1. TCP Communications</a:t>
            </a:r>
            <a:endParaRPr lang="en-US" sz="2400">
              <a:solidFill>
                <a:schemeClr val="tx1"/>
              </a:solidFill>
            </a:endParaRPr>
          </a:p>
          <a:p>
            <a:pPr algn="l"/>
            <a:r>
              <a:rPr lang="en-US" sz="2400">
                <a:solidFill>
                  <a:schemeClr val="tx1"/>
                </a:solidFill>
              </a:rPr>
              <a:t>2. Socket API</a:t>
            </a:r>
            <a:endParaRPr lang="en-US" sz="2400">
              <a:solidFill>
                <a:schemeClr val="tx1"/>
              </a:solidFill>
            </a:endParaRPr>
          </a:p>
          <a:p>
            <a:pPr algn="l"/>
            <a:r>
              <a:rPr lang="en-US" sz="2400">
                <a:solidFill>
                  <a:schemeClr val="tx1"/>
                </a:solidFill>
              </a:rPr>
              <a:t>3. TCP via socket API </a:t>
            </a:r>
            <a:endParaRPr lang="en-US" sz="2400">
              <a:solidFill>
                <a:schemeClr val="tx1"/>
              </a:solidFill>
            </a:endParaRPr>
          </a:p>
        </p:txBody>
      </p:sp>
      <p:sp>
        <p:nvSpPr>
          <p:cNvPr id="2" name="标题 1"/>
          <p:cNvSpPr>
            <a:spLocks noGrp="1"/>
          </p:cNvSpPr>
          <p:nvPr>
            <p:ph type="ctrTitle"/>
          </p:nvPr>
        </p:nvSpPr>
        <p:spPr>
          <a:xfrm>
            <a:off x="8332470" y="977900"/>
            <a:ext cx="3300095" cy="1538605"/>
          </a:xfrm>
          <a:effectLst>
            <a:outerShdw blurRad="50800" dist="38100" dir="2700000" algn="tl" rotWithShape="0">
              <a:prstClr val="black">
                <a:alpha val="40000"/>
              </a:prstClr>
            </a:outerShdw>
          </a:effectLst>
        </p:spPr>
        <p:txBody>
          <a:bodyPr>
            <a:normAutofit/>
            <a:scene3d>
              <a:camera prst="orthographicFront"/>
              <a:lightRig rig="soft" dir="t">
                <a:rot lat="0" lon="0" rev="15600000"/>
              </a:lightRig>
            </a:scene3d>
            <a:sp3d extrusionH="57150" prstMaterial="softEdge">
              <a:bevelT w="25400" h="38100"/>
            </a:sp3d>
          </a:bodyPr>
          <a:lstStyle/>
          <a:p>
            <a:r>
              <a:rPr kumimoji="1" lang="en-US" altLang="zh-SG" sz="5200" dirty="0">
                <a:latin typeface="Arial Unicode MS" panose="020B0604020202020204" charset="-122"/>
                <a:ea typeface="Arial Unicode MS" panose="020B0604020202020204" charset="-122"/>
                <a:sym typeface="+mn-ea"/>
              </a:rPr>
              <a:t>Goals </a:t>
            </a:r>
            <a:endParaRPr kumimoji="1" lang="en-US" altLang="zh-SG" sz="5200" b="1" dirty="0">
              <a:solidFill>
                <a:schemeClr val="accent4"/>
              </a:solidFill>
              <a:effectLst/>
              <a:latin typeface="Arial Unicode MS" panose="020B0604020202020204" charset="-122"/>
              <a:ea typeface="Arial Unicode MS" panose="020B0604020202020204" charset="-122"/>
              <a:sym typeface="+mn-ea"/>
            </a:endParaRPr>
          </a:p>
        </p:txBody>
      </p:sp>
      <p:sp>
        <p:nvSpPr>
          <p:cNvPr id="7" name="日期占位符 6"/>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8" name="灯片编号占位符 7"/>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4" name="页脚占位符 3"/>
          <p:cNvSpPr>
            <a:spLocks noGrp="1"/>
          </p:cNvSpPr>
          <p:nvPr>
            <p:ph type="ftr" sz="quarter" idx="11"/>
          </p:nvPr>
        </p:nvSpPr>
        <p:spPr/>
        <p:txBody>
          <a:bodyPr/>
          <a:p>
            <a:r>
              <a:rPr kumimoji="1" lang="zh-SG" altLang="en-US"/>
              <a:t>Principle of Computer Networks Experiment - Lesson 2</a:t>
            </a:r>
            <a:endParaRPr kumimoji="1" lang="zh-SG"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ctangle 124"/>
          <p:cNvSpPr/>
          <p:nvPr/>
        </p:nvSpPr>
        <p:spPr>
          <a:xfrm>
            <a:off x="2666162" y="3735852"/>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p:cNvSpPr/>
          <p:nvPr/>
        </p:nvSpPr>
        <p:spPr>
          <a:xfrm>
            <a:off x="5108911" y="5798809"/>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p:cNvSpPr/>
          <p:nvPr/>
        </p:nvSpPr>
        <p:spPr>
          <a:xfrm>
            <a:off x="8105934" y="3949220"/>
            <a:ext cx="944562"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p:cNvSpPr/>
          <p:nvPr/>
        </p:nvSpPr>
        <p:spPr>
          <a:xfrm>
            <a:off x="4772033" y="1955144"/>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798690" y="289325"/>
            <a:ext cx="11100625" cy="894622"/>
          </a:xfrm>
        </p:spPr>
        <p:txBody>
          <a:bodyPr>
            <a:normAutofit/>
          </a:bodyPr>
          <a:lstStyle/>
          <a:p>
            <a:r>
              <a:rPr lang="en-US" sz="4800" dirty="0"/>
              <a:t>Sender FSM</a:t>
            </a:r>
            <a:endParaRPr lang="en-US" sz="4400" dirty="0"/>
          </a:p>
        </p:txBody>
      </p:sp>
      <p:sp>
        <p:nvSpPr>
          <p:cNvPr id="64" name="Line 6"/>
          <p:cNvSpPr>
            <a:spLocks noChangeShapeType="1"/>
          </p:cNvSpPr>
          <p:nvPr/>
        </p:nvSpPr>
        <p:spPr bwMode="auto">
          <a:xfrm>
            <a:off x="4488198" y="1637972"/>
            <a:ext cx="157163" cy="576262"/>
          </a:xfrm>
          <a:prstGeom prst="line">
            <a:avLst/>
          </a:prstGeom>
          <a:noFill/>
          <a:ln w="28575">
            <a:solidFill>
              <a:srgbClr val="000000"/>
            </a:solidFill>
            <a:prstDash val="dash"/>
            <a:rou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grpSp>
        <p:nvGrpSpPr>
          <p:cNvPr id="65" name="Group 7"/>
          <p:cNvGrpSpPr/>
          <p:nvPr/>
        </p:nvGrpSpPr>
        <p:grpSpPr bwMode="auto">
          <a:xfrm>
            <a:off x="7099636" y="2184072"/>
            <a:ext cx="889000" cy="865187"/>
            <a:chOff x="445" y="1273"/>
            <a:chExt cx="560" cy="545"/>
          </a:xfrm>
        </p:grpSpPr>
        <p:sp>
          <p:nvSpPr>
            <p:cNvPr id="66" name="Oval 8"/>
            <p:cNvSpPr>
              <a:spLocks noChangeArrowheads="1"/>
            </p:cNvSpPr>
            <p:nvPr/>
          </p:nvSpPr>
          <p:spPr bwMode="auto">
            <a:xfrm>
              <a:off x="445" y="1273"/>
              <a:ext cx="560" cy="545"/>
            </a:xfrm>
            <a:prstGeom prst="ellipse">
              <a:avLst/>
            </a:prstGeom>
            <a:solidFill>
              <a:srgbClr val="FFFFFF"/>
            </a:solidFill>
            <a:ln w="19050">
              <a:solidFill>
                <a:srgbClr val="000000"/>
              </a:solidFill>
              <a:round/>
            </a:ln>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67" name="Text Box 9"/>
            <p:cNvSpPr txBox="1">
              <a:spLocks noChangeArrowheads="1"/>
            </p:cNvSpPr>
            <p:nvPr/>
          </p:nvSpPr>
          <p:spPr bwMode="auto">
            <a:xfrm>
              <a:off x="499" y="1309"/>
              <a:ext cx="45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Wait for ACK0</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grpSp>
      <p:grpSp>
        <p:nvGrpSpPr>
          <p:cNvPr id="4" name="Group 3"/>
          <p:cNvGrpSpPr/>
          <p:nvPr/>
        </p:nvGrpSpPr>
        <p:grpSpPr>
          <a:xfrm>
            <a:off x="4758073" y="1183947"/>
            <a:ext cx="3860800" cy="1144587"/>
            <a:chOff x="4758073" y="1183947"/>
            <a:chExt cx="3860800" cy="1144587"/>
          </a:xfrm>
        </p:grpSpPr>
        <p:sp>
          <p:nvSpPr>
            <p:cNvPr id="61" name="Text Box 3"/>
            <p:cNvSpPr txBox="1">
              <a:spLocks noChangeArrowheads="1"/>
            </p:cNvSpPr>
            <p:nvPr/>
          </p:nvSpPr>
          <p:spPr bwMode="auto">
            <a:xfrm>
              <a:off x="4758073" y="1477634"/>
              <a:ext cx="38608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make_pkt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(0, data, checksum)</a:t>
              </a:r>
              <a:endPar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udt_send</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endPar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start_timer</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2" name="Text Box 4"/>
            <p:cNvSpPr txBox="1">
              <a:spLocks noChangeArrowheads="1"/>
            </p:cNvSpPr>
            <p:nvPr/>
          </p:nvSpPr>
          <p:spPr bwMode="auto">
            <a:xfrm>
              <a:off x="4799348" y="1183947"/>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rdt_send(data)</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3" name="Line 5"/>
            <p:cNvSpPr>
              <a:spLocks noChangeShapeType="1"/>
            </p:cNvSpPr>
            <p:nvPr/>
          </p:nvSpPr>
          <p:spPr bwMode="auto">
            <a:xfrm>
              <a:off x="4900948" y="1522084"/>
              <a:ext cx="99060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68" name="Freeform 10"/>
            <p:cNvSpPr/>
            <p:nvPr/>
          </p:nvSpPr>
          <p:spPr bwMode="auto">
            <a:xfrm flipV="1">
              <a:off x="5123198" y="2165022"/>
              <a:ext cx="2090738" cy="163512"/>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grpSp>
      <p:grpSp>
        <p:nvGrpSpPr>
          <p:cNvPr id="72" name="Group 14"/>
          <p:cNvGrpSpPr/>
          <p:nvPr/>
        </p:nvGrpSpPr>
        <p:grpSpPr bwMode="auto">
          <a:xfrm>
            <a:off x="7191711" y="4098597"/>
            <a:ext cx="1189037" cy="850900"/>
            <a:chOff x="4090" y="3230"/>
            <a:chExt cx="749" cy="536"/>
          </a:xfrm>
        </p:grpSpPr>
        <p:sp>
          <p:nvSpPr>
            <p:cNvPr id="73" name="Oval 15"/>
            <p:cNvSpPr>
              <a:spLocks noChangeArrowheads="1"/>
            </p:cNvSpPr>
            <p:nvPr/>
          </p:nvSpPr>
          <p:spPr bwMode="auto">
            <a:xfrm>
              <a:off x="4159" y="3230"/>
              <a:ext cx="595" cy="536"/>
            </a:xfrm>
            <a:prstGeom prst="ellipse">
              <a:avLst/>
            </a:prstGeom>
            <a:solidFill>
              <a:srgbClr val="FFFFFF"/>
            </a:solidFill>
            <a:ln w="19050">
              <a:solidFill>
                <a:srgbClr val="000000"/>
              </a:solidFill>
              <a:round/>
            </a:ln>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74" name="Text Box 16"/>
            <p:cNvSpPr txBox="1">
              <a:spLocks noChangeArrowheads="1"/>
            </p:cNvSpPr>
            <p:nvPr/>
          </p:nvSpPr>
          <p:spPr bwMode="auto">
            <a:xfrm>
              <a:off x="4090" y="3270"/>
              <a:ext cx="7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Wait for </a:t>
              </a:r>
              <a:endPar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call 1 from above</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grpSp>
      <p:grpSp>
        <p:nvGrpSpPr>
          <p:cNvPr id="114" name="Group 113"/>
          <p:cNvGrpSpPr/>
          <p:nvPr/>
        </p:nvGrpSpPr>
        <p:grpSpPr>
          <a:xfrm>
            <a:off x="5054936" y="4832022"/>
            <a:ext cx="3444875" cy="1038225"/>
            <a:chOff x="5054936" y="4832022"/>
            <a:chExt cx="3444875" cy="1038225"/>
          </a:xfrm>
        </p:grpSpPr>
        <p:sp>
          <p:nvSpPr>
            <p:cNvPr id="76" name="Freeform 18"/>
            <p:cNvSpPr/>
            <p:nvPr/>
          </p:nvSpPr>
          <p:spPr bwMode="auto">
            <a:xfrm>
              <a:off x="5108911" y="4832022"/>
              <a:ext cx="2312987" cy="274637"/>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78" name="Text Box 20"/>
            <p:cNvSpPr txBox="1">
              <a:spLocks noChangeArrowheads="1"/>
            </p:cNvSpPr>
            <p:nvPr/>
          </p:nvSpPr>
          <p:spPr bwMode="auto">
            <a:xfrm>
              <a:off x="5054936" y="5317797"/>
              <a:ext cx="34448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sndpkt = make_pkt(1, data, checksum)</a:t>
              </a: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udt_send(sndpkt)</a:t>
              </a: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start_timer</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9" name="Text Box 21"/>
            <p:cNvSpPr txBox="1">
              <a:spLocks noChangeArrowheads="1"/>
            </p:cNvSpPr>
            <p:nvPr/>
          </p:nvSpPr>
          <p:spPr bwMode="auto">
            <a:xfrm>
              <a:off x="5054936" y="5035222"/>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rdt_send(data)</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0" name="Line 22"/>
            <p:cNvSpPr>
              <a:spLocks noChangeShapeType="1"/>
            </p:cNvSpPr>
            <p:nvPr/>
          </p:nvSpPr>
          <p:spPr bwMode="auto">
            <a:xfrm>
              <a:off x="5173998" y="5346372"/>
              <a:ext cx="2598738"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grpSp>
      <p:grpSp>
        <p:nvGrpSpPr>
          <p:cNvPr id="5" name="Group 4"/>
          <p:cNvGrpSpPr/>
          <p:nvPr/>
        </p:nvGrpSpPr>
        <p:grpSpPr>
          <a:xfrm>
            <a:off x="7858461" y="2912734"/>
            <a:ext cx="2309812" cy="1184275"/>
            <a:chOff x="7858461" y="2912734"/>
            <a:chExt cx="2309812" cy="1184275"/>
          </a:xfrm>
        </p:grpSpPr>
        <p:sp>
          <p:nvSpPr>
            <p:cNvPr id="77" name="Freeform 19"/>
            <p:cNvSpPr/>
            <p:nvPr/>
          </p:nvSpPr>
          <p:spPr bwMode="auto">
            <a:xfrm rot="5400000" flipH="1" flipV="1">
              <a:off x="7349667" y="3421528"/>
              <a:ext cx="1184275" cy="166687"/>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81" name="Text Box 23"/>
            <p:cNvSpPr txBox="1">
              <a:spLocks noChangeArrowheads="1"/>
            </p:cNvSpPr>
            <p:nvPr/>
          </p:nvSpPr>
          <p:spPr bwMode="auto">
            <a:xfrm>
              <a:off x="8018798" y="3200072"/>
              <a:ext cx="21494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rdt_rcv(rcvpkt)   </a:t>
              </a: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&amp;&amp; notcorrupt(rcvpkt) </a:t>
              </a: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&amp;&amp; isACK(rcvpkt,0)</a:t>
              </a: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2" name="Line 24"/>
            <p:cNvSpPr>
              <a:spLocks noChangeShapeType="1"/>
            </p:cNvSpPr>
            <p:nvPr/>
          </p:nvSpPr>
          <p:spPr bwMode="auto">
            <a:xfrm>
              <a:off x="8134686" y="3911272"/>
              <a:ext cx="1419225"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87" name="Text Box 29"/>
            <p:cNvSpPr txBox="1">
              <a:spLocks noChangeArrowheads="1"/>
            </p:cNvSpPr>
            <p:nvPr/>
          </p:nvSpPr>
          <p:spPr bwMode="auto">
            <a:xfrm>
              <a:off x="8039436" y="3892222"/>
              <a:ext cx="1514475"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stop_timer</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grpSp>
      <p:grpSp>
        <p:nvGrpSpPr>
          <p:cNvPr id="115" name="Group 114"/>
          <p:cNvGrpSpPr/>
          <p:nvPr/>
        </p:nvGrpSpPr>
        <p:grpSpPr>
          <a:xfrm>
            <a:off x="2638761" y="2958772"/>
            <a:ext cx="1933239" cy="1239836"/>
            <a:chOff x="2638761" y="2958772"/>
            <a:chExt cx="1933239" cy="1239836"/>
          </a:xfrm>
        </p:grpSpPr>
        <p:sp>
          <p:nvSpPr>
            <p:cNvPr id="75" name="Freeform 17"/>
            <p:cNvSpPr/>
            <p:nvPr/>
          </p:nvSpPr>
          <p:spPr bwMode="auto">
            <a:xfrm rot="16200000" flipV="1">
              <a:off x="3932569" y="3559178"/>
              <a:ext cx="1137909" cy="140952"/>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85" name="Text Box 27"/>
            <p:cNvSpPr txBox="1">
              <a:spLocks noChangeArrowheads="1"/>
            </p:cNvSpPr>
            <p:nvPr/>
          </p:nvSpPr>
          <p:spPr bwMode="auto">
            <a:xfrm>
              <a:off x="2646698" y="2958772"/>
              <a:ext cx="191293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rdt_rcv</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rcvpkt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a:t>
              </a:r>
              <a:endPar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&amp;&amp;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notcorrupt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rcvpkt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a:t>
              </a:r>
              <a:endPar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&amp;&amp;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isACK</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(rcvpkt,1)</a:t>
              </a: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a:t>
              </a: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6" name="Line 28"/>
            <p:cNvSpPr>
              <a:spLocks noChangeShapeType="1"/>
            </p:cNvSpPr>
            <p:nvPr/>
          </p:nvSpPr>
          <p:spPr bwMode="auto">
            <a:xfrm>
              <a:off x="2773698" y="3698547"/>
              <a:ext cx="151765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88" name="Text Box 30"/>
            <p:cNvSpPr txBox="1">
              <a:spLocks noChangeArrowheads="1"/>
            </p:cNvSpPr>
            <p:nvPr/>
          </p:nvSpPr>
          <p:spPr bwMode="auto">
            <a:xfrm>
              <a:off x="2638761" y="3671559"/>
              <a:ext cx="1514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stop_timer</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grpSp>
      <p:grpSp>
        <p:nvGrpSpPr>
          <p:cNvPr id="100" name="Group 42"/>
          <p:cNvGrpSpPr/>
          <p:nvPr/>
        </p:nvGrpSpPr>
        <p:grpSpPr bwMode="auto">
          <a:xfrm>
            <a:off x="4157998" y="2228522"/>
            <a:ext cx="1189038" cy="850900"/>
            <a:chOff x="4090" y="3230"/>
            <a:chExt cx="749" cy="536"/>
          </a:xfrm>
        </p:grpSpPr>
        <p:sp>
          <p:nvSpPr>
            <p:cNvPr id="101" name="Oval 43"/>
            <p:cNvSpPr>
              <a:spLocks noChangeArrowheads="1"/>
            </p:cNvSpPr>
            <p:nvPr/>
          </p:nvSpPr>
          <p:spPr bwMode="auto">
            <a:xfrm>
              <a:off x="4159" y="3230"/>
              <a:ext cx="595" cy="536"/>
            </a:xfrm>
            <a:prstGeom prst="ellipse">
              <a:avLst/>
            </a:prstGeom>
            <a:solidFill>
              <a:srgbClr val="FFFFFF"/>
            </a:solidFill>
            <a:ln w="19050">
              <a:solidFill>
                <a:srgbClr val="000000"/>
              </a:solidFill>
              <a:round/>
            </a:ln>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02" name="Text Box 44"/>
            <p:cNvSpPr txBox="1">
              <a:spLocks noChangeArrowheads="1"/>
            </p:cNvSpPr>
            <p:nvPr/>
          </p:nvSpPr>
          <p:spPr bwMode="auto">
            <a:xfrm>
              <a:off x="4090" y="3270"/>
              <a:ext cx="7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Wait for </a:t>
              </a:r>
              <a:endPar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call 0 from above</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grpSp>
      <p:grpSp>
        <p:nvGrpSpPr>
          <p:cNvPr id="104" name="Group 46"/>
          <p:cNvGrpSpPr/>
          <p:nvPr/>
        </p:nvGrpSpPr>
        <p:grpSpPr bwMode="auto">
          <a:xfrm>
            <a:off x="4369136" y="4082722"/>
            <a:ext cx="889000" cy="865187"/>
            <a:chOff x="445" y="1273"/>
            <a:chExt cx="560" cy="545"/>
          </a:xfrm>
        </p:grpSpPr>
        <p:sp>
          <p:nvSpPr>
            <p:cNvPr id="105" name="Oval 47"/>
            <p:cNvSpPr>
              <a:spLocks noChangeArrowheads="1"/>
            </p:cNvSpPr>
            <p:nvPr/>
          </p:nvSpPr>
          <p:spPr bwMode="auto">
            <a:xfrm>
              <a:off x="445" y="1273"/>
              <a:ext cx="560" cy="545"/>
            </a:xfrm>
            <a:prstGeom prst="ellipse">
              <a:avLst/>
            </a:prstGeom>
            <a:solidFill>
              <a:srgbClr val="FFFFFF"/>
            </a:solidFill>
            <a:ln w="19050">
              <a:solidFill>
                <a:srgbClr val="000000"/>
              </a:solidFill>
              <a:round/>
            </a:ln>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06" name="Text Box 48"/>
            <p:cNvSpPr txBox="1">
              <a:spLocks noChangeArrowheads="1"/>
            </p:cNvSpPr>
            <p:nvPr/>
          </p:nvSpPr>
          <p:spPr bwMode="auto">
            <a:xfrm>
              <a:off x="499" y="1309"/>
              <a:ext cx="45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Wait for ACK1</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grpSp>
      <p:sp>
        <p:nvSpPr>
          <p:cNvPr id="3" name="Oval 2"/>
          <p:cNvSpPr/>
          <p:nvPr/>
        </p:nvSpPr>
        <p:spPr>
          <a:xfrm>
            <a:off x="3771900" y="1861459"/>
            <a:ext cx="4800600" cy="1534886"/>
          </a:xfrm>
          <a:prstGeom prst="ellipse">
            <a:avLst/>
          </a:prstGeom>
          <a:noFill/>
          <a:ln w="412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Oval 121"/>
          <p:cNvSpPr/>
          <p:nvPr/>
        </p:nvSpPr>
        <p:spPr>
          <a:xfrm>
            <a:off x="3858986" y="3777345"/>
            <a:ext cx="4800600" cy="1534886"/>
          </a:xfrm>
          <a:prstGeom prst="ellipse">
            <a:avLst/>
          </a:prstGeom>
          <a:noFill/>
          <a:ln w="412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p:cNvSpPr/>
          <p:nvPr/>
        </p:nvSpPr>
        <p:spPr>
          <a:xfrm>
            <a:off x="4254500" y="2216171"/>
            <a:ext cx="952500" cy="871123"/>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Oval 129"/>
          <p:cNvSpPr/>
          <p:nvPr/>
        </p:nvSpPr>
        <p:spPr>
          <a:xfrm>
            <a:off x="7086600" y="2184400"/>
            <a:ext cx="914400" cy="86784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Oval 130"/>
          <p:cNvSpPr/>
          <p:nvPr/>
        </p:nvSpPr>
        <p:spPr>
          <a:xfrm>
            <a:off x="7302500" y="4102100"/>
            <a:ext cx="936658" cy="8509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Oval 131"/>
          <p:cNvSpPr/>
          <p:nvPr/>
        </p:nvSpPr>
        <p:spPr>
          <a:xfrm>
            <a:off x="4356100" y="4070372"/>
            <a:ext cx="914400" cy="8763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Oval 132"/>
          <p:cNvSpPr/>
          <p:nvPr/>
        </p:nvSpPr>
        <p:spPr>
          <a:xfrm>
            <a:off x="4251325" y="2212996"/>
            <a:ext cx="952500" cy="871123"/>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日期占位符 6"/>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8" name="灯片编号占位符 7"/>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9" name="页脚占位符 8"/>
          <p:cNvSpPr>
            <a:spLocks noGrp="1"/>
          </p:cNvSpPr>
          <p:nvPr>
            <p:ph type="ftr" sz="quarter" idx="11"/>
          </p:nvPr>
        </p:nvSpPr>
        <p:spPr/>
        <p:txBody>
          <a:bodyPr/>
          <a:p>
            <a:r>
              <a:rPr kumimoji="1" lang="zh-SG" altLang="en-US"/>
              <a:t>Principle of Computer Networks Experiment - Lesson 2</a:t>
            </a:r>
            <a:endParaRPr kumimoji="1" lang="zh-SG" altLang="en-US"/>
          </a:p>
        </p:txBody>
      </p:sp>
      <mc:AlternateContent xmlns:mc="http://schemas.openxmlformats.org/markup-compatibility/2006" xmlns:p14="http://schemas.microsoft.com/office/powerpoint/2010/main">
        <mc:Choice Requires="p14">
          <p:contentPart r:id="rId1" p14:bwMode="auto">
            <p14:nvContentPartPr>
              <p14:cNvPr id="10" name="墨迹 9"/>
              <p14:cNvContentPartPr/>
              <p14:nvPr/>
            </p14:nvContentPartPr>
            <p14:xfrm>
              <a:off x="4691380" y="1915795"/>
              <a:ext cx="1028700" cy="260985"/>
            </p14:xfrm>
          </p:contentPart>
        </mc:Choice>
        <mc:Fallback xmlns="">
          <p:pic>
            <p:nvPicPr>
              <p:cNvPr id="10" name="墨迹 9"/>
            </p:nvPicPr>
            <p:blipFill>
              <a:blip r:embed="rId2"/>
            </p:blipFill>
            <p:spPr>
              <a:xfrm>
                <a:off x="4691380" y="1915795"/>
                <a:ext cx="1028700" cy="260985"/>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11" name="墨迹 10"/>
              <p14:cNvContentPartPr/>
              <p14:nvPr/>
            </p14:nvContentPartPr>
            <p14:xfrm>
              <a:off x="7880985" y="3896995"/>
              <a:ext cx="1388110" cy="332105"/>
            </p14:xfrm>
          </p:contentPart>
        </mc:Choice>
        <mc:Fallback xmlns="">
          <p:pic>
            <p:nvPicPr>
              <p:cNvPr id="11" name="墨迹 10"/>
            </p:nvPicPr>
            <p:blipFill>
              <a:blip r:embed="rId4"/>
            </p:blipFill>
            <p:spPr>
              <a:xfrm>
                <a:off x="7880985" y="3896995"/>
                <a:ext cx="1388110" cy="33210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2" name="墨迹 11"/>
              <p14:cNvContentPartPr/>
              <p14:nvPr/>
            </p14:nvContentPartPr>
            <p14:xfrm>
              <a:off x="5175885" y="5709285"/>
              <a:ext cx="979805" cy="429895"/>
            </p14:xfrm>
          </p:contentPart>
        </mc:Choice>
        <mc:Fallback xmlns="">
          <p:pic>
            <p:nvPicPr>
              <p:cNvPr id="12" name="墨迹 11"/>
            </p:nvPicPr>
            <p:blipFill>
              <a:blip r:embed="rId6"/>
            </p:blipFill>
            <p:spPr>
              <a:xfrm>
                <a:off x="5175885" y="5709285"/>
                <a:ext cx="979805" cy="429895"/>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3" name="墨迹 12"/>
              <p14:cNvContentPartPr/>
              <p14:nvPr/>
            </p14:nvContentPartPr>
            <p14:xfrm>
              <a:off x="2667000" y="3689985"/>
              <a:ext cx="941070" cy="315595"/>
            </p14:xfrm>
          </p:contentPart>
        </mc:Choice>
        <mc:Fallback xmlns="">
          <p:pic>
            <p:nvPicPr>
              <p:cNvPr id="13" name="墨迹 12"/>
            </p:nvPicPr>
            <p:blipFill>
              <a:blip r:embed="rId8"/>
            </p:blipFill>
            <p:spPr>
              <a:xfrm>
                <a:off x="2667000" y="3689985"/>
                <a:ext cx="941070" cy="315595"/>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1" nodeType="clickEffect">
                                  <p:stCondLst>
                                    <p:cond delay="0"/>
                                  </p:stCondLst>
                                  <p:childTnLst>
                                    <p:animEffect transition="out" filter="dissolv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par>
                                <p:cTn id="13" presetID="9" presetClass="entr" presetSubtype="0" fill="hold" grpId="0" nodeType="withEffect">
                                  <p:stCondLst>
                                    <p:cond delay="0"/>
                                  </p:stCondLst>
                                  <p:childTnLst>
                                    <p:set>
                                      <p:cBhvr>
                                        <p:cTn id="14" dur="1" fill="hold">
                                          <p:stCondLst>
                                            <p:cond delay="0"/>
                                          </p:stCondLst>
                                        </p:cTn>
                                        <p:tgtEl>
                                          <p:spTgt spid="122"/>
                                        </p:tgtEl>
                                        <p:attrNameLst>
                                          <p:attrName>style.visibility</p:attrName>
                                        </p:attrNameLst>
                                      </p:cBhvr>
                                      <p:to>
                                        <p:strVal val="visible"/>
                                      </p:to>
                                    </p:set>
                                    <p:animEffect transition="in" filter="dissolve">
                                      <p:cBhvr>
                                        <p:cTn id="15" dur="500"/>
                                        <p:tgtEl>
                                          <p:spTgt spid="12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par>
                                <p:cTn id="21" presetID="9" presetClass="exit" presetSubtype="0" fill="hold" grpId="1" nodeType="withEffect">
                                  <p:stCondLst>
                                    <p:cond delay="0"/>
                                  </p:stCondLst>
                                  <p:childTnLst>
                                    <p:animEffect transition="out" filter="dissolve">
                                      <p:cBhvr>
                                        <p:cTn id="22" dur="500"/>
                                        <p:tgtEl>
                                          <p:spTgt spid="122"/>
                                        </p:tgtEl>
                                      </p:cBhvr>
                                    </p:animEffect>
                                    <p:set>
                                      <p:cBhvr>
                                        <p:cTn id="23" dur="1" fill="hold">
                                          <p:stCondLst>
                                            <p:cond delay="499"/>
                                          </p:stCondLst>
                                        </p:cTn>
                                        <p:tgtEl>
                                          <p:spTgt spid="12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left)">
                                      <p:cBhvr>
                                        <p:cTn id="28" dur="500"/>
                                        <p:tgtEl>
                                          <p:spTgt spid="4"/>
                                        </p:tgtEl>
                                      </p:cBhvr>
                                    </p:animEffect>
                                  </p:childTnLst>
                                </p:cTn>
                              </p:par>
                              <p:par>
                                <p:cTn id="29" presetID="9" presetClass="exit" presetSubtype="0" fill="hold" grpId="1" nodeType="withEffect">
                                  <p:stCondLst>
                                    <p:cond delay="0"/>
                                  </p:stCondLst>
                                  <p:childTnLst>
                                    <p:animEffect transition="out" filter="dissolve">
                                      <p:cBhvr>
                                        <p:cTn id="30" dur="500"/>
                                        <p:tgtEl>
                                          <p:spTgt spid="6"/>
                                        </p:tgtEl>
                                      </p:cBhvr>
                                    </p:animEffect>
                                    <p:set>
                                      <p:cBhvr>
                                        <p:cTn id="31" dur="1" fill="hold">
                                          <p:stCondLst>
                                            <p:cond delay="499"/>
                                          </p:stCondLst>
                                        </p:cTn>
                                        <p:tgtEl>
                                          <p:spTgt spid="6"/>
                                        </p:tgtEl>
                                        <p:attrNameLst>
                                          <p:attrName>style.visibility</p:attrName>
                                        </p:attrNameLst>
                                      </p:cBhvr>
                                      <p:to>
                                        <p:strVal val="hidden"/>
                                      </p:to>
                                    </p:set>
                                  </p:childTnLst>
                                </p:cTn>
                              </p:par>
                              <p:par>
                                <p:cTn id="32" presetID="9" presetClass="entr" presetSubtype="0" fill="hold" grpId="0" nodeType="withEffect">
                                  <p:stCondLst>
                                    <p:cond delay="0"/>
                                  </p:stCondLst>
                                  <p:childTnLst>
                                    <p:set>
                                      <p:cBhvr>
                                        <p:cTn id="33" dur="1" fill="hold">
                                          <p:stCondLst>
                                            <p:cond delay="0"/>
                                          </p:stCondLst>
                                        </p:cTn>
                                        <p:tgtEl>
                                          <p:spTgt spid="121"/>
                                        </p:tgtEl>
                                        <p:attrNameLst>
                                          <p:attrName>style.visibility</p:attrName>
                                        </p:attrNameLst>
                                      </p:cBhvr>
                                      <p:to>
                                        <p:strVal val="visible"/>
                                      </p:to>
                                    </p:set>
                                    <p:animEffect transition="in" filter="dissolve">
                                      <p:cBhvr>
                                        <p:cTn id="34" dur="500"/>
                                        <p:tgtEl>
                                          <p:spTgt spid="121"/>
                                        </p:tgtEl>
                                      </p:cBhvr>
                                    </p:animEffect>
                                  </p:childTnLst>
                                </p:cTn>
                              </p:par>
                            </p:childTnLst>
                          </p:cTn>
                        </p:par>
                        <p:par>
                          <p:cTn id="35" fill="hold">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130"/>
                                        </p:tgtEl>
                                        <p:attrNameLst>
                                          <p:attrName>style.visibility</p:attrName>
                                        </p:attrNameLst>
                                      </p:cBhvr>
                                      <p:to>
                                        <p:strVal val="visible"/>
                                      </p:to>
                                    </p:set>
                                    <p:animEffect transition="in" filter="dissolve">
                                      <p:cBhvr>
                                        <p:cTn id="38" dur="500"/>
                                        <p:tgtEl>
                                          <p:spTgt spid="13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up)">
                                      <p:cBhvr>
                                        <p:cTn id="43" dur="500"/>
                                        <p:tgtEl>
                                          <p:spTgt spid="5"/>
                                        </p:tgtEl>
                                      </p:cBhvr>
                                    </p:animEffect>
                                  </p:childTnLst>
                                </p:cTn>
                              </p:par>
                              <p:par>
                                <p:cTn id="44" presetID="9" presetClass="exit" presetSubtype="0" fill="hold" grpId="1" nodeType="withEffect">
                                  <p:stCondLst>
                                    <p:cond delay="0"/>
                                  </p:stCondLst>
                                  <p:childTnLst>
                                    <p:animEffect transition="out" filter="dissolve">
                                      <p:cBhvr>
                                        <p:cTn id="45" dur="500"/>
                                        <p:tgtEl>
                                          <p:spTgt spid="130"/>
                                        </p:tgtEl>
                                      </p:cBhvr>
                                    </p:animEffect>
                                    <p:set>
                                      <p:cBhvr>
                                        <p:cTn id="46" dur="1" fill="hold">
                                          <p:stCondLst>
                                            <p:cond delay="499"/>
                                          </p:stCondLst>
                                        </p:cTn>
                                        <p:tgtEl>
                                          <p:spTgt spid="130"/>
                                        </p:tgtEl>
                                        <p:attrNameLst>
                                          <p:attrName>style.visibility</p:attrName>
                                        </p:attrNameLst>
                                      </p:cBhvr>
                                      <p:to>
                                        <p:strVal val="hidden"/>
                                      </p:to>
                                    </p:set>
                                  </p:childTnLst>
                                </p:cTn>
                              </p:par>
                              <p:par>
                                <p:cTn id="47" presetID="9" presetClass="entr" presetSubtype="0" fill="hold" grpId="0" nodeType="withEffect">
                                  <p:stCondLst>
                                    <p:cond delay="0"/>
                                  </p:stCondLst>
                                  <p:childTnLst>
                                    <p:set>
                                      <p:cBhvr>
                                        <p:cTn id="48" dur="1" fill="hold">
                                          <p:stCondLst>
                                            <p:cond delay="0"/>
                                          </p:stCondLst>
                                        </p:cTn>
                                        <p:tgtEl>
                                          <p:spTgt spid="123"/>
                                        </p:tgtEl>
                                        <p:attrNameLst>
                                          <p:attrName>style.visibility</p:attrName>
                                        </p:attrNameLst>
                                      </p:cBhvr>
                                      <p:to>
                                        <p:strVal val="visible"/>
                                      </p:to>
                                    </p:set>
                                    <p:animEffect transition="in" filter="dissolve">
                                      <p:cBhvr>
                                        <p:cTn id="49" dur="500"/>
                                        <p:tgtEl>
                                          <p:spTgt spid="123"/>
                                        </p:tgtEl>
                                      </p:cBhvr>
                                    </p:animEffect>
                                  </p:childTnLst>
                                </p:cTn>
                              </p:par>
                            </p:childTnLst>
                          </p:cTn>
                        </p:par>
                        <p:par>
                          <p:cTn id="50" fill="hold">
                            <p:stCondLst>
                              <p:cond delay="500"/>
                            </p:stCondLst>
                            <p:childTnLst>
                              <p:par>
                                <p:cTn id="51" presetID="9" presetClass="entr" presetSubtype="0" fill="hold" grpId="0" nodeType="afterEffect">
                                  <p:stCondLst>
                                    <p:cond delay="0"/>
                                  </p:stCondLst>
                                  <p:childTnLst>
                                    <p:set>
                                      <p:cBhvr>
                                        <p:cTn id="52" dur="1" fill="hold">
                                          <p:stCondLst>
                                            <p:cond delay="0"/>
                                          </p:stCondLst>
                                        </p:cTn>
                                        <p:tgtEl>
                                          <p:spTgt spid="131"/>
                                        </p:tgtEl>
                                        <p:attrNameLst>
                                          <p:attrName>style.visibility</p:attrName>
                                        </p:attrNameLst>
                                      </p:cBhvr>
                                      <p:to>
                                        <p:strVal val="visible"/>
                                      </p:to>
                                    </p:set>
                                    <p:animEffect transition="in" filter="dissolve">
                                      <p:cBhvr>
                                        <p:cTn id="53" dur="500"/>
                                        <p:tgtEl>
                                          <p:spTgt spid="13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114"/>
                                        </p:tgtEl>
                                        <p:attrNameLst>
                                          <p:attrName>style.visibility</p:attrName>
                                        </p:attrNameLst>
                                      </p:cBhvr>
                                      <p:to>
                                        <p:strVal val="visible"/>
                                      </p:to>
                                    </p:set>
                                    <p:animEffect transition="in" filter="wipe(right)">
                                      <p:cBhvr>
                                        <p:cTn id="58" dur="500"/>
                                        <p:tgtEl>
                                          <p:spTgt spid="114"/>
                                        </p:tgtEl>
                                      </p:cBhvr>
                                    </p:animEffect>
                                  </p:childTnLst>
                                </p:cTn>
                              </p:par>
                              <p:par>
                                <p:cTn id="59" presetID="9" presetClass="exit" presetSubtype="0" fill="hold" grpId="1" nodeType="withEffect">
                                  <p:stCondLst>
                                    <p:cond delay="0"/>
                                  </p:stCondLst>
                                  <p:childTnLst>
                                    <p:animEffect transition="out" filter="dissolve">
                                      <p:cBhvr>
                                        <p:cTn id="60" dur="500"/>
                                        <p:tgtEl>
                                          <p:spTgt spid="131"/>
                                        </p:tgtEl>
                                      </p:cBhvr>
                                    </p:animEffect>
                                    <p:set>
                                      <p:cBhvr>
                                        <p:cTn id="61" dur="1" fill="hold">
                                          <p:stCondLst>
                                            <p:cond delay="499"/>
                                          </p:stCondLst>
                                        </p:cTn>
                                        <p:tgtEl>
                                          <p:spTgt spid="131"/>
                                        </p:tgtEl>
                                        <p:attrNameLst>
                                          <p:attrName>style.visibility</p:attrName>
                                        </p:attrNameLst>
                                      </p:cBhvr>
                                      <p:to>
                                        <p:strVal val="hidden"/>
                                      </p:to>
                                    </p:set>
                                  </p:childTnLst>
                                </p:cTn>
                              </p:par>
                              <p:par>
                                <p:cTn id="62" presetID="9" presetClass="entr" presetSubtype="0" fill="hold" grpId="0" nodeType="withEffect">
                                  <p:stCondLst>
                                    <p:cond delay="0"/>
                                  </p:stCondLst>
                                  <p:childTnLst>
                                    <p:set>
                                      <p:cBhvr>
                                        <p:cTn id="63" dur="1" fill="hold">
                                          <p:stCondLst>
                                            <p:cond delay="0"/>
                                          </p:stCondLst>
                                        </p:cTn>
                                        <p:tgtEl>
                                          <p:spTgt spid="124"/>
                                        </p:tgtEl>
                                        <p:attrNameLst>
                                          <p:attrName>style.visibility</p:attrName>
                                        </p:attrNameLst>
                                      </p:cBhvr>
                                      <p:to>
                                        <p:strVal val="visible"/>
                                      </p:to>
                                    </p:set>
                                    <p:animEffect transition="in" filter="dissolve">
                                      <p:cBhvr>
                                        <p:cTn id="64" dur="500"/>
                                        <p:tgtEl>
                                          <p:spTgt spid="124"/>
                                        </p:tgtEl>
                                      </p:cBhvr>
                                    </p:animEffect>
                                  </p:childTnLst>
                                </p:cTn>
                              </p:par>
                            </p:childTnLst>
                          </p:cTn>
                        </p:par>
                        <p:par>
                          <p:cTn id="65" fill="hold">
                            <p:stCondLst>
                              <p:cond delay="500"/>
                            </p:stCondLst>
                            <p:childTnLst>
                              <p:par>
                                <p:cTn id="66" presetID="9" presetClass="entr" presetSubtype="0" fill="hold" grpId="0" nodeType="afterEffect">
                                  <p:stCondLst>
                                    <p:cond delay="0"/>
                                  </p:stCondLst>
                                  <p:childTnLst>
                                    <p:set>
                                      <p:cBhvr>
                                        <p:cTn id="67" dur="1" fill="hold">
                                          <p:stCondLst>
                                            <p:cond delay="0"/>
                                          </p:stCondLst>
                                        </p:cTn>
                                        <p:tgtEl>
                                          <p:spTgt spid="132"/>
                                        </p:tgtEl>
                                        <p:attrNameLst>
                                          <p:attrName>style.visibility</p:attrName>
                                        </p:attrNameLst>
                                      </p:cBhvr>
                                      <p:to>
                                        <p:strVal val="visible"/>
                                      </p:to>
                                    </p:set>
                                    <p:animEffect transition="in" filter="dissolve">
                                      <p:cBhvr>
                                        <p:cTn id="68" dur="500"/>
                                        <p:tgtEl>
                                          <p:spTgt spid="132"/>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115"/>
                                        </p:tgtEl>
                                        <p:attrNameLst>
                                          <p:attrName>style.visibility</p:attrName>
                                        </p:attrNameLst>
                                      </p:cBhvr>
                                      <p:to>
                                        <p:strVal val="visible"/>
                                      </p:to>
                                    </p:set>
                                    <p:animEffect transition="in" filter="wipe(down)">
                                      <p:cBhvr>
                                        <p:cTn id="73" dur="500"/>
                                        <p:tgtEl>
                                          <p:spTgt spid="115"/>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125"/>
                                        </p:tgtEl>
                                        <p:attrNameLst>
                                          <p:attrName>style.visibility</p:attrName>
                                        </p:attrNameLst>
                                      </p:cBhvr>
                                      <p:to>
                                        <p:strVal val="visible"/>
                                      </p:to>
                                    </p:set>
                                    <p:animEffect transition="in" filter="dissolve">
                                      <p:cBhvr>
                                        <p:cTn id="76" dur="500"/>
                                        <p:tgtEl>
                                          <p:spTgt spid="125"/>
                                        </p:tgtEl>
                                      </p:cBhvr>
                                    </p:animEffect>
                                  </p:childTnLst>
                                </p:cTn>
                              </p:par>
                              <p:par>
                                <p:cTn id="77" presetID="9" presetClass="exit" presetSubtype="0" fill="hold" grpId="1" nodeType="withEffect">
                                  <p:stCondLst>
                                    <p:cond delay="0"/>
                                  </p:stCondLst>
                                  <p:childTnLst>
                                    <p:animEffect transition="out" filter="dissolve">
                                      <p:cBhvr>
                                        <p:cTn id="78" dur="500"/>
                                        <p:tgtEl>
                                          <p:spTgt spid="132"/>
                                        </p:tgtEl>
                                      </p:cBhvr>
                                    </p:animEffect>
                                    <p:set>
                                      <p:cBhvr>
                                        <p:cTn id="79" dur="1" fill="hold">
                                          <p:stCondLst>
                                            <p:cond delay="499"/>
                                          </p:stCondLst>
                                        </p:cTn>
                                        <p:tgtEl>
                                          <p:spTgt spid="132"/>
                                        </p:tgtEl>
                                        <p:attrNameLst>
                                          <p:attrName>style.visibility</p:attrName>
                                        </p:attrNameLst>
                                      </p:cBhvr>
                                      <p:to>
                                        <p:strVal val="hidden"/>
                                      </p:to>
                                    </p:set>
                                  </p:childTnLst>
                                </p:cTn>
                              </p:par>
                            </p:childTnLst>
                          </p:cTn>
                        </p:par>
                        <p:par>
                          <p:cTn id="80" fill="hold">
                            <p:stCondLst>
                              <p:cond delay="500"/>
                            </p:stCondLst>
                            <p:childTnLst>
                              <p:par>
                                <p:cTn id="81" presetID="9" presetClass="entr" presetSubtype="0" fill="hold" grpId="0" nodeType="afterEffect">
                                  <p:stCondLst>
                                    <p:cond delay="0"/>
                                  </p:stCondLst>
                                  <p:childTnLst>
                                    <p:set>
                                      <p:cBhvr>
                                        <p:cTn id="82" dur="1" fill="hold">
                                          <p:stCondLst>
                                            <p:cond delay="0"/>
                                          </p:stCondLst>
                                        </p:cTn>
                                        <p:tgtEl>
                                          <p:spTgt spid="133"/>
                                        </p:tgtEl>
                                        <p:attrNameLst>
                                          <p:attrName>style.visibility</p:attrName>
                                        </p:attrNameLst>
                                      </p:cBhvr>
                                      <p:to>
                                        <p:strVal val="visible"/>
                                      </p:to>
                                    </p:set>
                                    <p:animEffect transition="in" filter="dissolve">
                                      <p:cBhvr>
                                        <p:cTn id="83"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bldLvl="0" animBg="1"/>
      <p:bldP spid="124" grpId="0" bldLvl="0" animBg="1"/>
      <p:bldP spid="123" grpId="0" bldLvl="0" animBg="1"/>
      <p:bldP spid="121" grpId="0" bldLvl="0" animBg="1"/>
      <p:bldP spid="3" grpId="0" bldLvl="0" animBg="1"/>
      <p:bldP spid="3" grpId="1" bldLvl="0" animBg="1"/>
      <p:bldP spid="122" grpId="0" bldLvl="0" animBg="1"/>
      <p:bldP spid="122" grpId="1" bldLvl="0" animBg="1"/>
      <p:bldP spid="6" grpId="0" bldLvl="0" animBg="1"/>
      <p:bldP spid="6" grpId="1" bldLvl="0" animBg="1"/>
      <p:bldP spid="130" grpId="0" bldLvl="0" animBg="1"/>
      <p:bldP spid="130" grpId="1" bldLvl="0" animBg="1"/>
      <p:bldP spid="131" grpId="0" bldLvl="0" animBg="1"/>
      <p:bldP spid="131" grpId="1" bldLvl="0" animBg="1"/>
      <p:bldP spid="132" grpId="0" bldLvl="0" animBg="1"/>
      <p:bldP spid="132" grpId="1" bldLvl="0" animBg="1"/>
      <p:bldP spid="133"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a:bodyPr>
          <a:lstStyle/>
          <a:p>
            <a:r>
              <a:rPr lang="en-US" sz="4800" dirty="0"/>
              <a:t>In action</a:t>
            </a:r>
            <a:endParaRPr lang="en-US" sz="4400" dirty="0"/>
          </a:p>
        </p:txBody>
      </p:sp>
      <p:sp>
        <p:nvSpPr>
          <p:cNvPr id="197" name="Text Box 5"/>
          <p:cNvSpPr txBox="1">
            <a:spLocks noChangeArrowheads="1"/>
          </p:cNvSpPr>
          <p:nvPr/>
        </p:nvSpPr>
        <p:spPr bwMode="auto">
          <a:xfrm>
            <a:off x="1363148" y="1512487"/>
            <a:ext cx="936625" cy="396875"/>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1" u="sng" strike="noStrike" kern="0" cap="none" spc="0" normalizeH="0" baseline="0" noProof="0">
                <a:ln>
                  <a:noFill/>
                </a:ln>
                <a:solidFill>
                  <a:srgbClr val="000099"/>
                </a:solidFill>
                <a:effectLst/>
                <a:uLnTx/>
                <a:uFillTx/>
                <a:latin typeface="Tahoma" panose="020B0604030504040204" pitchFamily="34" charset="0"/>
                <a:ea typeface="MS PGothic" charset="0"/>
                <a:cs typeface="+mn-cs"/>
              </a:rPr>
              <a:t>sender</a:t>
            </a:r>
            <a:endParaRPr kumimoji="0" lang="en-US" sz="2000" b="0" i="1" u="sng" strike="noStrike" kern="0" cap="none" spc="0" normalizeH="0" baseline="0" noProof="0">
              <a:ln>
                <a:noFill/>
              </a:ln>
              <a:solidFill>
                <a:srgbClr val="000099"/>
              </a:solidFill>
              <a:effectLst/>
              <a:uLnTx/>
              <a:uFillTx/>
              <a:latin typeface="Tahoma" panose="020B0604030504040204" pitchFamily="34" charset="0"/>
              <a:ea typeface="MS PGothic" charset="0"/>
              <a:cs typeface="+mn-cs"/>
            </a:endParaRPr>
          </a:p>
        </p:txBody>
      </p:sp>
      <p:sp>
        <p:nvSpPr>
          <p:cNvPr id="198" name="Text Box 6"/>
          <p:cNvSpPr txBox="1">
            <a:spLocks noChangeArrowheads="1"/>
          </p:cNvSpPr>
          <p:nvPr/>
        </p:nvSpPr>
        <p:spPr bwMode="auto">
          <a:xfrm>
            <a:off x="3803136" y="1507725"/>
            <a:ext cx="1071562" cy="396875"/>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1" u="sng" strike="noStrike" kern="0" cap="none" spc="0" normalizeH="0" baseline="0" noProof="0">
                <a:ln>
                  <a:noFill/>
                </a:ln>
                <a:solidFill>
                  <a:srgbClr val="008000"/>
                </a:solidFill>
                <a:effectLst/>
                <a:uLnTx/>
                <a:uFillTx/>
                <a:latin typeface="Tahoma" panose="020B0604030504040204" pitchFamily="34" charset="0"/>
                <a:ea typeface="MS PGothic" charset="0"/>
                <a:cs typeface="+mn-cs"/>
              </a:rPr>
              <a:t>receiver</a:t>
            </a:r>
            <a:endParaRPr kumimoji="0" lang="en-US" sz="2000" b="0" i="1" u="sng" strike="noStrike" kern="0" cap="none" spc="0" normalizeH="0" baseline="0" noProof="0">
              <a:ln>
                <a:noFill/>
              </a:ln>
              <a:solidFill>
                <a:srgbClr val="008000"/>
              </a:solidFill>
              <a:effectLst/>
              <a:uLnTx/>
              <a:uFillTx/>
              <a:latin typeface="Tahoma" panose="020B0604030504040204" pitchFamily="34" charset="0"/>
              <a:ea typeface="MS PGothic" charset="0"/>
              <a:cs typeface="+mn-cs"/>
            </a:endParaRPr>
          </a:p>
        </p:txBody>
      </p:sp>
      <p:sp>
        <p:nvSpPr>
          <p:cNvPr id="199" name="Text Box 8"/>
          <p:cNvSpPr txBox="1">
            <a:spLocks noChangeArrowheads="1"/>
          </p:cNvSpPr>
          <p:nvPr/>
        </p:nvSpPr>
        <p:spPr bwMode="auto">
          <a:xfrm>
            <a:off x="3806311" y="3131737"/>
            <a:ext cx="1000125" cy="366713"/>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rcv pkt1</a:t>
            </a: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00" name="Text Box 10"/>
          <p:cNvSpPr txBox="1">
            <a:spLocks noChangeArrowheads="1"/>
          </p:cNvSpPr>
          <p:nvPr/>
        </p:nvSpPr>
        <p:spPr bwMode="auto">
          <a:xfrm>
            <a:off x="3812661" y="3987400"/>
            <a:ext cx="1000125" cy="36671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rcv pkt0</a:t>
            </a: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01" name="Text Box 11"/>
          <p:cNvSpPr txBox="1">
            <a:spLocks noChangeArrowheads="1"/>
          </p:cNvSpPr>
          <p:nvPr/>
        </p:nvSpPr>
        <p:spPr bwMode="auto">
          <a:xfrm>
            <a:off x="3809486" y="2445937"/>
            <a:ext cx="1196975" cy="366713"/>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send ack0</a:t>
            </a: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02" name="Text Box 12"/>
          <p:cNvSpPr txBox="1">
            <a:spLocks noChangeArrowheads="1"/>
          </p:cNvSpPr>
          <p:nvPr/>
        </p:nvSpPr>
        <p:spPr bwMode="auto">
          <a:xfrm>
            <a:off x="3806311" y="3357162"/>
            <a:ext cx="1196975" cy="366713"/>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send ack1</a:t>
            </a: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03" name="Text Box 13"/>
          <p:cNvSpPr txBox="1">
            <a:spLocks noChangeArrowheads="1"/>
          </p:cNvSpPr>
          <p:nvPr/>
        </p:nvSpPr>
        <p:spPr bwMode="auto">
          <a:xfrm>
            <a:off x="3806311" y="4182662"/>
            <a:ext cx="1196975" cy="366713"/>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send ack0</a:t>
            </a: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04" name="Text Box 14"/>
          <p:cNvSpPr txBox="1">
            <a:spLocks noChangeArrowheads="1"/>
          </p:cNvSpPr>
          <p:nvPr/>
        </p:nvSpPr>
        <p:spPr bwMode="auto">
          <a:xfrm>
            <a:off x="1291711" y="2695175"/>
            <a:ext cx="1022350" cy="36671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rcv ack0</a:t>
            </a: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05" name="Text Box 15"/>
          <p:cNvSpPr txBox="1">
            <a:spLocks noChangeArrowheads="1"/>
          </p:cNvSpPr>
          <p:nvPr/>
        </p:nvSpPr>
        <p:spPr bwMode="auto">
          <a:xfrm>
            <a:off x="1136136" y="3788962"/>
            <a:ext cx="1174750" cy="366713"/>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send pkt0</a:t>
            </a: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06" name="Text Box 17"/>
          <p:cNvSpPr txBox="1">
            <a:spLocks noChangeArrowheads="1"/>
          </p:cNvSpPr>
          <p:nvPr/>
        </p:nvSpPr>
        <p:spPr bwMode="auto">
          <a:xfrm>
            <a:off x="1136136" y="2914250"/>
            <a:ext cx="1174750" cy="36671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send pkt1</a:t>
            </a: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07" name="Text Box 18"/>
          <p:cNvSpPr txBox="1">
            <a:spLocks noChangeArrowheads="1"/>
          </p:cNvSpPr>
          <p:nvPr/>
        </p:nvSpPr>
        <p:spPr bwMode="auto">
          <a:xfrm>
            <a:off x="1280598" y="3549250"/>
            <a:ext cx="1022350" cy="36671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rcv ack1</a:t>
            </a: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08" name="Text Box 7"/>
          <p:cNvSpPr txBox="1">
            <a:spLocks noChangeArrowheads="1"/>
          </p:cNvSpPr>
          <p:nvPr/>
        </p:nvSpPr>
        <p:spPr bwMode="auto">
          <a:xfrm>
            <a:off x="1125023" y="1952225"/>
            <a:ext cx="1174750" cy="36671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send pkt0</a:t>
            </a: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09" name="Text Box 9"/>
          <p:cNvSpPr txBox="1">
            <a:spLocks noChangeArrowheads="1"/>
          </p:cNvSpPr>
          <p:nvPr/>
        </p:nvSpPr>
        <p:spPr bwMode="auto">
          <a:xfrm>
            <a:off x="3801548" y="2234800"/>
            <a:ext cx="1000125" cy="36671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rcv pkt0</a:t>
            </a: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nvGrpSpPr>
          <p:cNvPr id="210" name="Group 37"/>
          <p:cNvGrpSpPr/>
          <p:nvPr/>
        </p:nvGrpSpPr>
        <p:grpSpPr bwMode="auto">
          <a:xfrm>
            <a:off x="2341048" y="2022075"/>
            <a:ext cx="1471613" cy="512762"/>
            <a:chOff x="850" y="1159"/>
            <a:chExt cx="927" cy="323"/>
          </a:xfrm>
        </p:grpSpPr>
        <p:sp>
          <p:nvSpPr>
            <p:cNvPr id="211" name="Line 19"/>
            <p:cNvSpPr>
              <a:spLocks noChangeShapeType="1"/>
            </p:cNvSpPr>
            <p:nvPr/>
          </p:nvSpPr>
          <p:spPr bwMode="auto">
            <a:xfrm>
              <a:off x="850" y="1257"/>
              <a:ext cx="927" cy="225"/>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12" name="Text Box 28"/>
            <p:cNvSpPr txBox="1">
              <a:spLocks noChangeArrowheads="1"/>
            </p:cNvSpPr>
            <p:nvPr/>
          </p:nvSpPr>
          <p:spPr bwMode="auto">
            <a:xfrm>
              <a:off x="1100" y="1159"/>
              <a:ext cx="358" cy="21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a:ln>
                    <a:noFill/>
                  </a:ln>
                  <a:solidFill>
                    <a:srgbClr val="000099"/>
                  </a:solidFill>
                  <a:effectLst/>
                  <a:uLnTx/>
                  <a:uFillTx/>
                  <a:latin typeface="Arial" panose="020B0604020202020204" pitchFamily="34" charset="0"/>
                  <a:ea typeface="MS PGothic" charset="0"/>
                  <a:cs typeface="+mn-cs"/>
                </a:rPr>
                <a:t>pkt0</a:t>
              </a:r>
              <a:endParaRPr kumimoji="0" lang="en-US" sz="1600" b="0" i="0" u="none" strike="noStrike" kern="1200" cap="none" spc="0" normalizeH="0" baseline="0" noProof="0">
                <a:ln>
                  <a:noFill/>
                </a:ln>
                <a:solidFill>
                  <a:srgbClr val="000099"/>
                </a:solidFill>
                <a:effectLst/>
                <a:uLnTx/>
                <a:uFillTx/>
                <a:latin typeface="Arial" panose="020B0604020202020204" pitchFamily="34" charset="0"/>
                <a:ea typeface="MS PGothic" charset="0"/>
                <a:cs typeface="+mn-cs"/>
              </a:endParaRPr>
            </a:p>
          </p:txBody>
        </p:sp>
      </p:grpSp>
      <p:grpSp>
        <p:nvGrpSpPr>
          <p:cNvPr id="213" name="Group 43"/>
          <p:cNvGrpSpPr/>
          <p:nvPr/>
        </p:nvGrpSpPr>
        <p:grpSpPr bwMode="auto">
          <a:xfrm>
            <a:off x="2334698" y="3758800"/>
            <a:ext cx="1471613" cy="487362"/>
            <a:chOff x="846" y="2253"/>
            <a:chExt cx="927" cy="307"/>
          </a:xfrm>
        </p:grpSpPr>
        <p:sp>
          <p:nvSpPr>
            <p:cNvPr id="214" name="Line 24"/>
            <p:cNvSpPr>
              <a:spLocks noChangeShapeType="1"/>
            </p:cNvSpPr>
            <p:nvPr/>
          </p:nvSpPr>
          <p:spPr bwMode="auto">
            <a:xfrm>
              <a:off x="846" y="2335"/>
              <a:ext cx="927" cy="225"/>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15" name="Text Box 29"/>
            <p:cNvSpPr txBox="1">
              <a:spLocks noChangeArrowheads="1"/>
            </p:cNvSpPr>
            <p:nvPr/>
          </p:nvSpPr>
          <p:spPr bwMode="auto">
            <a:xfrm>
              <a:off x="1097" y="2253"/>
              <a:ext cx="358" cy="21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a:ln>
                    <a:noFill/>
                  </a:ln>
                  <a:solidFill>
                    <a:srgbClr val="000099"/>
                  </a:solidFill>
                  <a:effectLst/>
                  <a:uLnTx/>
                  <a:uFillTx/>
                  <a:latin typeface="Arial" panose="020B0604020202020204" pitchFamily="34" charset="0"/>
                  <a:ea typeface="MS PGothic" charset="0"/>
                  <a:cs typeface="+mn-cs"/>
                </a:rPr>
                <a:t>pkt0</a:t>
              </a:r>
              <a:endParaRPr kumimoji="0" lang="en-US" sz="1600" b="0" i="0" u="none" strike="noStrike" kern="1200" cap="none" spc="0" normalizeH="0" baseline="0" noProof="0">
                <a:ln>
                  <a:noFill/>
                </a:ln>
                <a:solidFill>
                  <a:srgbClr val="000099"/>
                </a:solidFill>
                <a:effectLst/>
                <a:uLnTx/>
                <a:uFillTx/>
                <a:latin typeface="Arial" panose="020B0604020202020204" pitchFamily="34" charset="0"/>
                <a:ea typeface="MS PGothic" charset="0"/>
                <a:cs typeface="+mn-cs"/>
              </a:endParaRPr>
            </a:p>
          </p:txBody>
        </p:sp>
      </p:grpSp>
      <p:grpSp>
        <p:nvGrpSpPr>
          <p:cNvPr id="216" name="Group 39"/>
          <p:cNvGrpSpPr/>
          <p:nvPr/>
        </p:nvGrpSpPr>
        <p:grpSpPr bwMode="auto">
          <a:xfrm>
            <a:off x="2348986" y="2896787"/>
            <a:ext cx="1471612" cy="504825"/>
            <a:chOff x="855" y="1710"/>
            <a:chExt cx="927" cy="318"/>
          </a:xfrm>
        </p:grpSpPr>
        <p:sp>
          <p:nvSpPr>
            <p:cNvPr id="217" name="Line 23"/>
            <p:cNvSpPr>
              <a:spLocks noChangeShapeType="1"/>
            </p:cNvSpPr>
            <p:nvPr/>
          </p:nvSpPr>
          <p:spPr bwMode="auto">
            <a:xfrm>
              <a:off x="855" y="1803"/>
              <a:ext cx="927" cy="225"/>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18" name="Text Box 30"/>
            <p:cNvSpPr txBox="1">
              <a:spLocks noChangeArrowheads="1"/>
            </p:cNvSpPr>
            <p:nvPr/>
          </p:nvSpPr>
          <p:spPr bwMode="auto">
            <a:xfrm>
              <a:off x="1094" y="1710"/>
              <a:ext cx="358" cy="21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a:ln>
                    <a:noFill/>
                  </a:ln>
                  <a:solidFill>
                    <a:srgbClr val="000099"/>
                  </a:solidFill>
                  <a:effectLst/>
                  <a:uLnTx/>
                  <a:uFillTx/>
                  <a:latin typeface="Arial" panose="020B0604020202020204" pitchFamily="34" charset="0"/>
                  <a:ea typeface="MS PGothic" charset="0"/>
                  <a:cs typeface="+mn-cs"/>
                </a:rPr>
                <a:t>pkt1</a:t>
              </a:r>
              <a:endParaRPr kumimoji="0" lang="en-US" sz="1600" b="0" i="0" u="none" strike="noStrike" kern="1200" cap="none" spc="0" normalizeH="0" baseline="0" noProof="0">
                <a:ln>
                  <a:noFill/>
                </a:ln>
                <a:solidFill>
                  <a:srgbClr val="000099"/>
                </a:solidFill>
                <a:effectLst/>
                <a:uLnTx/>
                <a:uFillTx/>
                <a:latin typeface="Arial" panose="020B0604020202020204" pitchFamily="34" charset="0"/>
                <a:ea typeface="MS PGothic" charset="0"/>
                <a:cs typeface="+mn-cs"/>
              </a:endParaRPr>
            </a:p>
          </p:txBody>
        </p:sp>
      </p:grpSp>
      <p:grpSp>
        <p:nvGrpSpPr>
          <p:cNvPr id="219" name="Group 40"/>
          <p:cNvGrpSpPr/>
          <p:nvPr/>
        </p:nvGrpSpPr>
        <p:grpSpPr bwMode="auto">
          <a:xfrm>
            <a:off x="2334698" y="3361925"/>
            <a:ext cx="1471613" cy="471487"/>
            <a:chOff x="846" y="2003"/>
            <a:chExt cx="927" cy="297"/>
          </a:xfrm>
        </p:grpSpPr>
        <p:sp>
          <p:nvSpPr>
            <p:cNvPr id="220" name="Line 26"/>
            <p:cNvSpPr>
              <a:spLocks noChangeShapeType="1"/>
            </p:cNvSpPr>
            <p:nvPr/>
          </p:nvSpPr>
          <p:spPr bwMode="auto">
            <a:xfrm flipH="1">
              <a:off x="846" y="2075"/>
              <a:ext cx="927" cy="225"/>
            </a:xfrm>
            <a:prstGeom prst="line">
              <a:avLst/>
            </a:prstGeom>
            <a:noFill/>
            <a:ln w="28575">
              <a:solidFill>
                <a:srgbClr val="008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21" name="Text Box 31"/>
            <p:cNvSpPr txBox="1">
              <a:spLocks noChangeArrowheads="1"/>
            </p:cNvSpPr>
            <p:nvPr/>
          </p:nvSpPr>
          <p:spPr bwMode="auto">
            <a:xfrm>
              <a:off x="1092" y="2003"/>
              <a:ext cx="386" cy="21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a:ln>
                    <a:noFill/>
                  </a:ln>
                  <a:solidFill>
                    <a:srgbClr val="008000"/>
                  </a:solidFill>
                  <a:effectLst/>
                  <a:uLnTx/>
                  <a:uFillTx/>
                  <a:latin typeface="Arial" panose="020B0604020202020204" pitchFamily="34" charset="0"/>
                  <a:ea typeface="MS PGothic" charset="0"/>
                  <a:cs typeface="+mn-cs"/>
                </a:rPr>
                <a:t>ack1</a:t>
              </a:r>
              <a:endParaRPr kumimoji="0" lang="en-US" sz="1600" b="0" i="0" u="none" strike="noStrike" kern="1200" cap="none" spc="0" normalizeH="0" baseline="0" noProof="0">
                <a:ln>
                  <a:noFill/>
                </a:ln>
                <a:solidFill>
                  <a:srgbClr val="008000"/>
                </a:solidFill>
                <a:effectLst/>
                <a:uLnTx/>
                <a:uFillTx/>
                <a:latin typeface="Arial" panose="020B0604020202020204" pitchFamily="34" charset="0"/>
                <a:ea typeface="MS PGothic" charset="0"/>
                <a:cs typeface="+mn-cs"/>
              </a:endParaRPr>
            </a:p>
          </p:txBody>
        </p:sp>
      </p:grpSp>
      <p:grpSp>
        <p:nvGrpSpPr>
          <p:cNvPr id="222" name="Group 38"/>
          <p:cNvGrpSpPr/>
          <p:nvPr/>
        </p:nvGrpSpPr>
        <p:grpSpPr bwMode="auto">
          <a:xfrm>
            <a:off x="2326761" y="2522137"/>
            <a:ext cx="1471612" cy="455613"/>
            <a:chOff x="841" y="1474"/>
            <a:chExt cx="927" cy="287"/>
          </a:xfrm>
        </p:grpSpPr>
        <p:sp>
          <p:nvSpPr>
            <p:cNvPr id="223" name="Line 25"/>
            <p:cNvSpPr>
              <a:spLocks noChangeShapeType="1"/>
            </p:cNvSpPr>
            <p:nvPr/>
          </p:nvSpPr>
          <p:spPr bwMode="auto">
            <a:xfrm flipH="1">
              <a:off x="841" y="1536"/>
              <a:ext cx="927" cy="225"/>
            </a:xfrm>
            <a:prstGeom prst="line">
              <a:avLst/>
            </a:prstGeom>
            <a:noFill/>
            <a:ln w="28575">
              <a:solidFill>
                <a:srgbClr val="008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24" name="Text Box 32"/>
            <p:cNvSpPr txBox="1">
              <a:spLocks noChangeArrowheads="1"/>
            </p:cNvSpPr>
            <p:nvPr/>
          </p:nvSpPr>
          <p:spPr bwMode="auto">
            <a:xfrm>
              <a:off x="1089" y="1474"/>
              <a:ext cx="386" cy="212"/>
            </a:xfrm>
            <a:prstGeom prst="rect">
              <a:avLst/>
            </a:prstGeom>
            <a:noFill/>
            <a:ln>
              <a:noFill/>
            </a:ln>
            <a:effectLst/>
          </p:spPr>
          <p:txBody>
            <a:bodyPr>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a:ln>
                    <a:noFill/>
                  </a:ln>
                  <a:solidFill>
                    <a:srgbClr val="008000"/>
                  </a:solidFill>
                  <a:effectLst/>
                  <a:uLnTx/>
                  <a:uFillTx/>
                  <a:latin typeface="Arial" panose="020B0604020202020204" pitchFamily="34" charset="0"/>
                  <a:ea typeface="MS PGothic" charset="0"/>
                  <a:cs typeface="+mn-cs"/>
                </a:rPr>
                <a:t>ack0</a:t>
              </a:r>
              <a:endParaRPr kumimoji="0" lang="en-US" sz="1600" b="0" i="0" u="none" strike="noStrike" kern="1200" cap="none" spc="0" normalizeH="0" baseline="0" noProof="0">
                <a:ln>
                  <a:noFill/>
                </a:ln>
                <a:solidFill>
                  <a:srgbClr val="008000"/>
                </a:solidFill>
                <a:effectLst/>
                <a:uLnTx/>
                <a:uFillTx/>
                <a:latin typeface="Arial" panose="020B0604020202020204" pitchFamily="34" charset="0"/>
                <a:ea typeface="MS PGothic" charset="0"/>
                <a:cs typeface="+mn-cs"/>
              </a:endParaRPr>
            </a:p>
          </p:txBody>
        </p:sp>
      </p:grpSp>
      <p:grpSp>
        <p:nvGrpSpPr>
          <p:cNvPr id="225" name="Group 44"/>
          <p:cNvGrpSpPr/>
          <p:nvPr/>
        </p:nvGrpSpPr>
        <p:grpSpPr bwMode="auto">
          <a:xfrm>
            <a:off x="2320411" y="4214412"/>
            <a:ext cx="1471612" cy="461963"/>
            <a:chOff x="837" y="2540"/>
            <a:chExt cx="927" cy="291"/>
          </a:xfrm>
        </p:grpSpPr>
        <p:sp>
          <p:nvSpPr>
            <p:cNvPr id="226" name="Line 27"/>
            <p:cNvSpPr>
              <a:spLocks noChangeShapeType="1"/>
            </p:cNvSpPr>
            <p:nvPr/>
          </p:nvSpPr>
          <p:spPr bwMode="auto">
            <a:xfrm flipH="1">
              <a:off x="837" y="2606"/>
              <a:ext cx="927" cy="225"/>
            </a:xfrm>
            <a:prstGeom prst="line">
              <a:avLst/>
            </a:prstGeom>
            <a:noFill/>
            <a:ln w="28575">
              <a:solidFill>
                <a:srgbClr val="008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27" name="Text Box 33"/>
            <p:cNvSpPr txBox="1">
              <a:spLocks noChangeArrowheads="1"/>
            </p:cNvSpPr>
            <p:nvPr/>
          </p:nvSpPr>
          <p:spPr bwMode="auto">
            <a:xfrm>
              <a:off x="1086" y="2540"/>
              <a:ext cx="386" cy="21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a:ln>
                    <a:noFill/>
                  </a:ln>
                  <a:solidFill>
                    <a:srgbClr val="008000"/>
                  </a:solidFill>
                  <a:effectLst/>
                  <a:uLnTx/>
                  <a:uFillTx/>
                  <a:latin typeface="Arial" panose="020B0604020202020204" pitchFamily="34" charset="0"/>
                  <a:ea typeface="MS PGothic" charset="0"/>
                  <a:cs typeface="+mn-cs"/>
                </a:rPr>
                <a:t>ack0</a:t>
              </a:r>
              <a:endParaRPr kumimoji="0" lang="en-US" sz="1600" b="0" i="0" u="none" strike="noStrike" kern="1200" cap="none" spc="0" normalizeH="0" baseline="0" noProof="0">
                <a:ln>
                  <a:noFill/>
                </a:ln>
                <a:solidFill>
                  <a:srgbClr val="008000"/>
                </a:solidFill>
                <a:effectLst/>
                <a:uLnTx/>
                <a:uFillTx/>
                <a:latin typeface="Arial" panose="020B0604020202020204" pitchFamily="34" charset="0"/>
                <a:ea typeface="MS PGothic" charset="0"/>
                <a:cs typeface="+mn-cs"/>
              </a:endParaRPr>
            </a:p>
          </p:txBody>
        </p:sp>
      </p:grpSp>
      <p:sp>
        <p:nvSpPr>
          <p:cNvPr id="228" name="Text Box 45"/>
          <p:cNvSpPr txBox="1">
            <a:spLocks noChangeArrowheads="1"/>
          </p:cNvSpPr>
          <p:nvPr/>
        </p:nvSpPr>
        <p:spPr bwMode="auto">
          <a:xfrm>
            <a:off x="2628386" y="5293912"/>
            <a:ext cx="1252537" cy="366713"/>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FF0000"/>
                </a:solidFill>
                <a:effectLst/>
                <a:uLnTx/>
                <a:uFillTx/>
                <a:latin typeface="Tahoma" panose="020B0604030504040204" pitchFamily="34" charset="0"/>
                <a:ea typeface="MS PGothic" charset="0"/>
                <a:cs typeface="+mn-cs"/>
              </a:rPr>
              <a:t>(a) no loss</a:t>
            </a:r>
            <a:endParaRPr kumimoji="0" lang="en-US" sz="1800" b="0" i="0" u="none" strike="noStrike" kern="0" cap="none" spc="0" normalizeH="0" baseline="0" noProof="0">
              <a:ln>
                <a:noFill/>
              </a:ln>
              <a:solidFill>
                <a:srgbClr val="FF0000"/>
              </a:solidFill>
              <a:effectLst/>
              <a:uLnTx/>
              <a:uFillTx/>
              <a:latin typeface="Tahoma" panose="020B0604030504040204" pitchFamily="34" charset="0"/>
              <a:ea typeface="MS PGothic" charset="0"/>
              <a:cs typeface="+mn-cs"/>
            </a:endParaRPr>
          </a:p>
        </p:txBody>
      </p:sp>
      <p:sp>
        <p:nvSpPr>
          <p:cNvPr id="229" name="Text Box 46"/>
          <p:cNvSpPr txBox="1">
            <a:spLocks noChangeArrowheads="1"/>
          </p:cNvSpPr>
          <p:nvPr/>
        </p:nvSpPr>
        <p:spPr bwMode="auto">
          <a:xfrm>
            <a:off x="7079959" y="1461687"/>
            <a:ext cx="936625" cy="396875"/>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1" u="sng" strike="noStrike" kern="0" cap="none" spc="0" normalizeH="0" baseline="0" noProof="0">
                <a:ln>
                  <a:noFill/>
                </a:ln>
                <a:solidFill>
                  <a:srgbClr val="000099"/>
                </a:solidFill>
                <a:effectLst/>
                <a:uLnTx/>
                <a:uFillTx/>
                <a:latin typeface="Tahoma" panose="020B0604030504040204" pitchFamily="34" charset="0"/>
                <a:ea typeface="MS PGothic" charset="0"/>
                <a:cs typeface="+mn-cs"/>
              </a:rPr>
              <a:t>sender</a:t>
            </a:r>
            <a:endParaRPr kumimoji="0" lang="en-US" sz="2000" b="0" i="1" u="sng" strike="noStrike" kern="0" cap="none" spc="0" normalizeH="0" baseline="0" noProof="0">
              <a:ln>
                <a:noFill/>
              </a:ln>
              <a:solidFill>
                <a:srgbClr val="000099"/>
              </a:solidFill>
              <a:effectLst/>
              <a:uLnTx/>
              <a:uFillTx/>
              <a:latin typeface="Tahoma" panose="020B0604030504040204" pitchFamily="34" charset="0"/>
              <a:ea typeface="MS PGothic" charset="0"/>
              <a:cs typeface="+mn-cs"/>
            </a:endParaRPr>
          </a:p>
        </p:txBody>
      </p:sp>
      <p:sp>
        <p:nvSpPr>
          <p:cNvPr id="230" name="Text Box 47"/>
          <p:cNvSpPr txBox="1">
            <a:spLocks noChangeArrowheads="1"/>
          </p:cNvSpPr>
          <p:nvPr/>
        </p:nvSpPr>
        <p:spPr bwMode="auto">
          <a:xfrm>
            <a:off x="9519946" y="1456925"/>
            <a:ext cx="1071563" cy="396875"/>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1" u="sng" strike="noStrike" kern="0" cap="none" spc="0" normalizeH="0" baseline="0" noProof="0">
                <a:ln>
                  <a:noFill/>
                </a:ln>
                <a:solidFill>
                  <a:srgbClr val="008000"/>
                </a:solidFill>
                <a:effectLst/>
                <a:uLnTx/>
                <a:uFillTx/>
                <a:latin typeface="Tahoma" panose="020B0604030504040204" pitchFamily="34" charset="0"/>
                <a:ea typeface="MS PGothic" charset="0"/>
                <a:cs typeface="+mn-cs"/>
              </a:rPr>
              <a:t>receiver</a:t>
            </a:r>
            <a:endParaRPr kumimoji="0" lang="en-US" sz="2000" b="0" i="1" u="sng" strike="noStrike" kern="0" cap="none" spc="0" normalizeH="0" baseline="0" noProof="0">
              <a:ln>
                <a:noFill/>
              </a:ln>
              <a:solidFill>
                <a:srgbClr val="008000"/>
              </a:solidFill>
              <a:effectLst/>
              <a:uLnTx/>
              <a:uFillTx/>
              <a:latin typeface="Tahoma" panose="020B0604030504040204" pitchFamily="34" charset="0"/>
              <a:ea typeface="MS PGothic" charset="0"/>
              <a:cs typeface="+mn-cs"/>
            </a:endParaRPr>
          </a:p>
        </p:txBody>
      </p:sp>
      <p:sp>
        <p:nvSpPr>
          <p:cNvPr id="231" name="Text Box 48"/>
          <p:cNvSpPr txBox="1">
            <a:spLocks noChangeArrowheads="1"/>
          </p:cNvSpPr>
          <p:nvPr/>
        </p:nvSpPr>
        <p:spPr bwMode="auto">
          <a:xfrm>
            <a:off x="9521534" y="4373162"/>
            <a:ext cx="1000125" cy="366713"/>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rcv pkt1</a:t>
            </a: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32" name="Text Box 49"/>
          <p:cNvSpPr txBox="1">
            <a:spLocks noChangeArrowheads="1"/>
          </p:cNvSpPr>
          <p:nvPr/>
        </p:nvSpPr>
        <p:spPr bwMode="auto">
          <a:xfrm>
            <a:off x="9529471" y="5214537"/>
            <a:ext cx="1000125" cy="366713"/>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rcv pkt0</a:t>
            </a: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33" name="Text Box 50"/>
          <p:cNvSpPr txBox="1">
            <a:spLocks noChangeArrowheads="1"/>
          </p:cNvSpPr>
          <p:nvPr/>
        </p:nvSpPr>
        <p:spPr bwMode="auto">
          <a:xfrm>
            <a:off x="9526296" y="2395137"/>
            <a:ext cx="1196975" cy="366713"/>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send ack0</a:t>
            </a: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34" name="Text Box 51"/>
          <p:cNvSpPr txBox="1">
            <a:spLocks noChangeArrowheads="1"/>
          </p:cNvSpPr>
          <p:nvPr/>
        </p:nvSpPr>
        <p:spPr bwMode="auto">
          <a:xfrm>
            <a:off x="9523121" y="4584300"/>
            <a:ext cx="1196975" cy="36671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send ack1</a:t>
            </a: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35" name="Text Box 52"/>
          <p:cNvSpPr txBox="1">
            <a:spLocks noChangeArrowheads="1"/>
          </p:cNvSpPr>
          <p:nvPr/>
        </p:nvSpPr>
        <p:spPr bwMode="auto">
          <a:xfrm>
            <a:off x="9523121" y="5409800"/>
            <a:ext cx="1196975" cy="36671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send ack0</a:t>
            </a: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36" name="Text Box 53"/>
          <p:cNvSpPr txBox="1">
            <a:spLocks noChangeArrowheads="1"/>
          </p:cNvSpPr>
          <p:nvPr/>
        </p:nvSpPr>
        <p:spPr bwMode="auto">
          <a:xfrm>
            <a:off x="7008521" y="2644375"/>
            <a:ext cx="1022350" cy="36671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rcv ack0</a:t>
            </a: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37" name="Text Box 54"/>
          <p:cNvSpPr txBox="1">
            <a:spLocks noChangeArrowheads="1"/>
          </p:cNvSpPr>
          <p:nvPr/>
        </p:nvSpPr>
        <p:spPr bwMode="auto">
          <a:xfrm>
            <a:off x="6852946" y="5016100"/>
            <a:ext cx="1174750" cy="36671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send pkt0</a:t>
            </a: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38" name="Text Box 55"/>
          <p:cNvSpPr txBox="1">
            <a:spLocks noChangeArrowheads="1"/>
          </p:cNvSpPr>
          <p:nvPr/>
        </p:nvSpPr>
        <p:spPr bwMode="auto">
          <a:xfrm>
            <a:off x="6852946" y="2863450"/>
            <a:ext cx="1174750" cy="36671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send pkt1</a:t>
            </a: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39" name="Text Box 56"/>
          <p:cNvSpPr txBox="1">
            <a:spLocks noChangeArrowheads="1"/>
          </p:cNvSpPr>
          <p:nvPr/>
        </p:nvSpPr>
        <p:spPr bwMode="auto">
          <a:xfrm>
            <a:off x="6997409" y="4776387"/>
            <a:ext cx="1022350" cy="366713"/>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rcv ack1</a:t>
            </a: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40" name="Text Box 57"/>
          <p:cNvSpPr txBox="1">
            <a:spLocks noChangeArrowheads="1"/>
          </p:cNvSpPr>
          <p:nvPr/>
        </p:nvSpPr>
        <p:spPr bwMode="auto">
          <a:xfrm>
            <a:off x="6841834" y="1901425"/>
            <a:ext cx="1174750" cy="36671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send pkt0</a:t>
            </a: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41" name="Text Box 58"/>
          <p:cNvSpPr txBox="1">
            <a:spLocks noChangeArrowheads="1"/>
          </p:cNvSpPr>
          <p:nvPr/>
        </p:nvSpPr>
        <p:spPr bwMode="auto">
          <a:xfrm>
            <a:off x="9518359" y="2184000"/>
            <a:ext cx="1000125" cy="36671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rcv pkt0</a:t>
            </a: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nvGrpSpPr>
          <p:cNvPr id="242" name="Group 59"/>
          <p:cNvGrpSpPr/>
          <p:nvPr/>
        </p:nvGrpSpPr>
        <p:grpSpPr bwMode="auto">
          <a:xfrm>
            <a:off x="8057859" y="1971275"/>
            <a:ext cx="1471612" cy="512762"/>
            <a:chOff x="850" y="1159"/>
            <a:chExt cx="927" cy="323"/>
          </a:xfrm>
        </p:grpSpPr>
        <p:sp>
          <p:nvSpPr>
            <p:cNvPr id="243" name="Line 60"/>
            <p:cNvSpPr>
              <a:spLocks noChangeShapeType="1"/>
            </p:cNvSpPr>
            <p:nvPr/>
          </p:nvSpPr>
          <p:spPr bwMode="auto">
            <a:xfrm>
              <a:off x="850" y="1257"/>
              <a:ext cx="927" cy="225"/>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44" name="Text Box 61"/>
            <p:cNvSpPr txBox="1">
              <a:spLocks noChangeArrowheads="1"/>
            </p:cNvSpPr>
            <p:nvPr/>
          </p:nvSpPr>
          <p:spPr bwMode="auto">
            <a:xfrm>
              <a:off x="1100" y="1159"/>
              <a:ext cx="358" cy="21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a:ln>
                    <a:noFill/>
                  </a:ln>
                  <a:solidFill>
                    <a:srgbClr val="000099"/>
                  </a:solidFill>
                  <a:effectLst/>
                  <a:uLnTx/>
                  <a:uFillTx/>
                  <a:latin typeface="Arial" panose="020B0604020202020204" pitchFamily="34" charset="0"/>
                  <a:ea typeface="MS PGothic" charset="0"/>
                  <a:cs typeface="+mn-cs"/>
                </a:rPr>
                <a:t>pkt0</a:t>
              </a:r>
              <a:endParaRPr kumimoji="0" lang="en-US" sz="1600" b="0" i="0" u="none" strike="noStrike" kern="1200" cap="none" spc="0" normalizeH="0" baseline="0" noProof="0">
                <a:ln>
                  <a:noFill/>
                </a:ln>
                <a:solidFill>
                  <a:srgbClr val="000099"/>
                </a:solidFill>
                <a:effectLst/>
                <a:uLnTx/>
                <a:uFillTx/>
                <a:latin typeface="Arial" panose="020B0604020202020204" pitchFamily="34" charset="0"/>
                <a:ea typeface="MS PGothic" charset="0"/>
                <a:cs typeface="+mn-cs"/>
              </a:endParaRPr>
            </a:p>
          </p:txBody>
        </p:sp>
      </p:grpSp>
      <p:grpSp>
        <p:nvGrpSpPr>
          <p:cNvPr id="245" name="Group 62"/>
          <p:cNvGrpSpPr/>
          <p:nvPr/>
        </p:nvGrpSpPr>
        <p:grpSpPr bwMode="auto">
          <a:xfrm>
            <a:off x="8051509" y="4985937"/>
            <a:ext cx="1471612" cy="487363"/>
            <a:chOff x="846" y="2253"/>
            <a:chExt cx="927" cy="307"/>
          </a:xfrm>
        </p:grpSpPr>
        <p:sp>
          <p:nvSpPr>
            <p:cNvPr id="246" name="Line 63"/>
            <p:cNvSpPr>
              <a:spLocks noChangeShapeType="1"/>
            </p:cNvSpPr>
            <p:nvPr/>
          </p:nvSpPr>
          <p:spPr bwMode="auto">
            <a:xfrm>
              <a:off x="846" y="2335"/>
              <a:ext cx="927" cy="225"/>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47" name="Text Box 64"/>
            <p:cNvSpPr txBox="1">
              <a:spLocks noChangeArrowheads="1"/>
            </p:cNvSpPr>
            <p:nvPr/>
          </p:nvSpPr>
          <p:spPr bwMode="auto">
            <a:xfrm>
              <a:off x="1097" y="2253"/>
              <a:ext cx="358" cy="21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a:ln>
                    <a:noFill/>
                  </a:ln>
                  <a:solidFill>
                    <a:srgbClr val="000099"/>
                  </a:solidFill>
                  <a:effectLst/>
                  <a:uLnTx/>
                  <a:uFillTx/>
                  <a:latin typeface="Arial" panose="020B0604020202020204" pitchFamily="34" charset="0"/>
                  <a:ea typeface="MS PGothic" charset="0"/>
                  <a:cs typeface="+mn-cs"/>
                </a:rPr>
                <a:t>pkt0</a:t>
              </a:r>
              <a:endParaRPr kumimoji="0" lang="en-US" sz="1600" b="0" i="0" u="none" strike="noStrike" kern="1200" cap="none" spc="0" normalizeH="0" baseline="0" noProof="0">
                <a:ln>
                  <a:noFill/>
                </a:ln>
                <a:solidFill>
                  <a:srgbClr val="000099"/>
                </a:solidFill>
                <a:effectLst/>
                <a:uLnTx/>
                <a:uFillTx/>
                <a:latin typeface="Arial" panose="020B0604020202020204" pitchFamily="34" charset="0"/>
                <a:ea typeface="MS PGothic" charset="0"/>
                <a:cs typeface="+mn-cs"/>
              </a:endParaRPr>
            </a:p>
          </p:txBody>
        </p:sp>
      </p:grpSp>
      <p:grpSp>
        <p:nvGrpSpPr>
          <p:cNvPr id="248" name="Group 68"/>
          <p:cNvGrpSpPr/>
          <p:nvPr/>
        </p:nvGrpSpPr>
        <p:grpSpPr bwMode="auto">
          <a:xfrm>
            <a:off x="8051509" y="4589062"/>
            <a:ext cx="1471612" cy="471488"/>
            <a:chOff x="846" y="2003"/>
            <a:chExt cx="927" cy="297"/>
          </a:xfrm>
        </p:grpSpPr>
        <p:sp>
          <p:nvSpPr>
            <p:cNvPr id="249" name="Line 69"/>
            <p:cNvSpPr>
              <a:spLocks noChangeShapeType="1"/>
            </p:cNvSpPr>
            <p:nvPr/>
          </p:nvSpPr>
          <p:spPr bwMode="auto">
            <a:xfrm flipH="1">
              <a:off x="846" y="2075"/>
              <a:ext cx="927" cy="225"/>
            </a:xfrm>
            <a:prstGeom prst="line">
              <a:avLst/>
            </a:prstGeom>
            <a:noFill/>
            <a:ln w="28575">
              <a:solidFill>
                <a:srgbClr val="008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50" name="Text Box 70"/>
            <p:cNvSpPr txBox="1">
              <a:spLocks noChangeArrowheads="1"/>
            </p:cNvSpPr>
            <p:nvPr/>
          </p:nvSpPr>
          <p:spPr bwMode="auto">
            <a:xfrm>
              <a:off x="1092" y="2003"/>
              <a:ext cx="386" cy="21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a:ln>
                    <a:noFill/>
                  </a:ln>
                  <a:solidFill>
                    <a:srgbClr val="008000"/>
                  </a:solidFill>
                  <a:effectLst/>
                  <a:uLnTx/>
                  <a:uFillTx/>
                  <a:latin typeface="Arial" panose="020B0604020202020204" pitchFamily="34" charset="0"/>
                  <a:ea typeface="MS PGothic" charset="0"/>
                  <a:cs typeface="+mn-cs"/>
                </a:rPr>
                <a:t>ack1</a:t>
              </a:r>
              <a:endParaRPr kumimoji="0" lang="en-US" sz="1600" b="0" i="0" u="none" strike="noStrike" kern="1200" cap="none" spc="0" normalizeH="0" baseline="0" noProof="0">
                <a:ln>
                  <a:noFill/>
                </a:ln>
                <a:solidFill>
                  <a:srgbClr val="008000"/>
                </a:solidFill>
                <a:effectLst/>
                <a:uLnTx/>
                <a:uFillTx/>
                <a:latin typeface="Arial" panose="020B0604020202020204" pitchFamily="34" charset="0"/>
                <a:ea typeface="MS PGothic" charset="0"/>
                <a:cs typeface="+mn-cs"/>
              </a:endParaRPr>
            </a:p>
          </p:txBody>
        </p:sp>
      </p:grpSp>
      <p:grpSp>
        <p:nvGrpSpPr>
          <p:cNvPr id="251" name="Group 71"/>
          <p:cNvGrpSpPr/>
          <p:nvPr/>
        </p:nvGrpSpPr>
        <p:grpSpPr bwMode="auto">
          <a:xfrm>
            <a:off x="8043571" y="2471337"/>
            <a:ext cx="1471613" cy="455613"/>
            <a:chOff x="841" y="1474"/>
            <a:chExt cx="927" cy="287"/>
          </a:xfrm>
        </p:grpSpPr>
        <p:sp>
          <p:nvSpPr>
            <p:cNvPr id="252" name="Line 72"/>
            <p:cNvSpPr>
              <a:spLocks noChangeShapeType="1"/>
            </p:cNvSpPr>
            <p:nvPr/>
          </p:nvSpPr>
          <p:spPr bwMode="auto">
            <a:xfrm flipH="1">
              <a:off x="841" y="1536"/>
              <a:ext cx="927" cy="225"/>
            </a:xfrm>
            <a:prstGeom prst="line">
              <a:avLst/>
            </a:prstGeom>
            <a:noFill/>
            <a:ln w="28575">
              <a:solidFill>
                <a:srgbClr val="008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53" name="Text Box 73"/>
            <p:cNvSpPr txBox="1">
              <a:spLocks noChangeArrowheads="1"/>
            </p:cNvSpPr>
            <p:nvPr/>
          </p:nvSpPr>
          <p:spPr bwMode="auto">
            <a:xfrm>
              <a:off x="1089" y="1474"/>
              <a:ext cx="386" cy="21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a:ln>
                    <a:noFill/>
                  </a:ln>
                  <a:solidFill>
                    <a:srgbClr val="008000"/>
                  </a:solidFill>
                  <a:effectLst/>
                  <a:uLnTx/>
                  <a:uFillTx/>
                  <a:latin typeface="Arial" panose="020B0604020202020204" pitchFamily="34" charset="0"/>
                  <a:ea typeface="MS PGothic" charset="0"/>
                  <a:cs typeface="+mn-cs"/>
                </a:rPr>
                <a:t>ack0</a:t>
              </a:r>
              <a:endParaRPr kumimoji="0" lang="en-US" sz="1600" b="0" i="0" u="none" strike="noStrike" kern="1200" cap="none" spc="0" normalizeH="0" baseline="0" noProof="0">
                <a:ln>
                  <a:noFill/>
                </a:ln>
                <a:solidFill>
                  <a:srgbClr val="008000"/>
                </a:solidFill>
                <a:effectLst/>
                <a:uLnTx/>
                <a:uFillTx/>
                <a:latin typeface="Arial" panose="020B0604020202020204" pitchFamily="34" charset="0"/>
                <a:ea typeface="MS PGothic" charset="0"/>
                <a:cs typeface="+mn-cs"/>
              </a:endParaRPr>
            </a:p>
          </p:txBody>
        </p:sp>
      </p:grpSp>
      <p:grpSp>
        <p:nvGrpSpPr>
          <p:cNvPr id="254" name="Group 74"/>
          <p:cNvGrpSpPr/>
          <p:nvPr/>
        </p:nvGrpSpPr>
        <p:grpSpPr bwMode="auto">
          <a:xfrm>
            <a:off x="8037221" y="5436787"/>
            <a:ext cx="1471613" cy="466725"/>
            <a:chOff x="837" y="2537"/>
            <a:chExt cx="927" cy="294"/>
          </a:xfrm>
        </p:grpSpPr>
        <p:sp>
          <p:nvSpPr>
            <p:cNvPr id="255" name="Line 75"/>
            <p:cNvSpPr>
              <a:spLocks noChangeShapeType="1"/>
            </p:cNvSpPr>
            <p:nvPr/>
          </p:nvSpPr>
          <p:spPr bwMode="auto">
            <a:xfrm flipH="1">
              <a:off x="837" y="2606"/>
              <a:ext cx="927" cy="225"/>
            </a:xfrm>
            <a:prstGeom prst="line">
              <a:avLst/>
            </a:prstGeom>
            <a:noFill/>
            <a:ln w="28575">
              <a:solidFill>
                <a:srgbClr val="008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56" name="Text Box 76"/>
            <p:cNvSpPr txBox="1">
              <a:spLocks noChangeArrowheads="1"/>
            </p:cNvSpPr>
            <p:nvPr/>
          </p:nvSpPr>
          <p:spPr bwMode="auto">
            <a:xfrm>
              <a:off x="1091" y="2537"/>
              <a:ext cx="376" cy="21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8000"/>
                  </a:solidFill>
                  <a:effectLst/>
                  <a:uLnTx/>
                  <a:uFillTx/>
                  <a:latin typeface="Tahoma" panose="020B0604030504040204" pitchFamily="34" charset="0"/>
                  <a:ea typeface="MS PGothic" charset="0"/>
                  <a:cs typeface="+mn-cs"/>
                </a:rPr>
                <a:t>ack0</a:t>
              </a:r>
              <a:endParaRPr kumimoji="0" lang="en-US" sz="1600" b="0" i="0" u="none" strike="noStrike" kern="0" cap="none" spc="0" normalizeH="0" baseline="0" noProof="0">
                <a:ln>
                  <a:noFill/>
                </a:ln>
                <a:solidFill>
                  <a:srgbClr val="008000"/>
                </a:solidFill>
                <a:effectLst/>
                <a:uLnTx/>
                <a:uFillTx/>
                <a:latin typeface="Tahoma" panose="020B0604030504040204" pitchFamily="34" charset="0"/>
                <a:ea typeface="MS PGothic" charset="0"/>
                <a:cs typeface="+mn-cs"/>
              </a:endParaRPr>
            </a:p>
          </p:txBody>
        </p:sp>
      </p:grpSp>
      <p:sp>
        <p:nvSpPr>
          <p:cNvPr id="257" name="Text Box 78"/>
          <p:cNvSpPr txBox="1">
            <a:spLocks noChangeArrowheads="1"/>
          </p:cNvSpPr>
          <p:nvPr/>
        </p:nvSpPr>
        <p:spPr bwMode="auto">
          <a:xfrm>
            <a:off x="8130884" y="6207345"/>
            <a:ext cx="1671637" cy="366713"/>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dirty="0">
                <a:ln>
                  <a:noFill/>
                </a:ln>
                <a:solidFill>
                  <a:srgbClr val="FF0000"/>
                </a:solidFill>
                <a:effectLst/>
                <a:uLnTx/>
                <a:uFillTx/>
                <a:latin typeface="Tahoma" panose="020B0604030504040204" pitchFamily="34" charset="0"/>
                <a:ea typeface="MS PGothic" charset="0"/>
                <a:cs typeface="+mn-cs"/>
              </a:rPr>
              <a:t>(b) packet loss</a:t>
            </a:r>
            <a:endParaRPr kumimoji="0" lang="en-US" sz="1800" b="0" i="0" u="none" strike="noStrike" kern="0" cap="none" spc="0" normalizeH="0" baseline="0" noProof="0" dirty="0">
              <a:ln>
                <a:noFill/>
              </a:ln>
              <a:solidFill>
                <a:srgbClr val="FF0000"/>
              </a:solidFill>
              <a:effectLst/>
              <a:uLnTx/>
              <a:uFillTx/>
              <a:latin typeface="Tahoma" panose="020B0604030504040204" pitchFamily="34" charset="0"/>
              <a:ea typeface="MS PGothic" charset="0"/>
              <a:cs typeface="+mn-cs"/>
            </a:endParaRPr>
          </a:p>
        </p:txBody>
      </p:sp>
      <p:grpSp>
        <p:nvGrpSpPr>
          <p:cNvPr id="258" name="Group 81"/>
          <p:cNvGrpSpPr/>
          <p:nvPr/>
        </p:nvGrpSpPr>
        <p:grpSpPr bwMode="auto">
          <a:xfrm>
            <a:off x="8065796" y="2845987"/>
            <a:ext cx="1157288" cy="738188"/>
            <a:chOff x="3726" y="1687"/>
            <a:chExt cx="729" cy="465"/>
          </a:xfrm>
        </p:grpSpPr>
        <p:sp>
          <p:nvSpPr>
            <p:cNvPr id="259" name="Line 66"/>
            <p:cNvSpPr>
              <a:spLocks noChangeShapeType="1"/>
            </p:cNvSpPr>
            <p:nvPr/>
          </p:nvSpPr>
          <p:spPr bwMode="auto">
            <a:xfrm>
              <a:off x="3726" y="1780"/>
              <a:ext cx="548" cy="148"/>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60" name="Text Box 67"/>
            <p:cNvSpPr txBox="1">
              <a:spLocks noChangeArrowheads="1"/>
            </p:cNvSpPr>
            <p:nvPr/>
          </p:nvSpPr>
          <p:spPr bwMode="auto">
            <a:xfrm>
              <a:off x="3965" y="1687"/>
              <a:ext cx="358" cy="21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99"/>
                  </a:solidFill>
                  <a:effectLst/>
                  <a:uLnTx/>
                  <a:uFillTx/>
                  <a:latin typeface="Arial" panose="020B0604020202020204" pitchFamily="34" charset="0"/>
                  <a:ea typeface="MS PGothic" charset="0"/>
                  <a:cs typeface="+mn-cs"/>
                </a:rPr>
                <a:t>pkt1</a:t>
              </a:r>
              <a:endParaRPr kumimoji="0" lang="en-US" sz="1600" b="0" i="0" u="none" strike="noStrike" kern="0" cap="none" spc="0" normalizeH="0" baseline="0" noProof="0">
                <a:ln>
                  <a:noFill/>
                </a:ln>
                <a:solidFill>
                  <a:srgbClr val="000099"/>
                </a:solidFill>
                <a:effectLst/>
                <a:uLnTx/>
                <a:uFillTx/>
                <a:latin typeface="Arial" panose="020B0604020202020204" pitchFamily="34" charset="0"/>
                <a:ea typeface="MS PGothic" charset="0"/>
                <a:cs typeface="+mn-cs"/>
              </a:endParaRPr>
            </a:p>
          </p:txBody>
        </p:sp>
        <p:sp>
          <p:nvSpPr>
            <p:cNvPr id="261" name="Text Box 79"/>
            <p:cNvSpPr txBox="1">
              <a:spLocks noChangeArrowheads="1"/>
            </p:cNvSpPr>
            <p:nvPr/>
          </p:nvSpPr>
          <p:spPr bwMode="auto">
            <a:xfrm>
              <a:off x="4185" y="1808"/>
              <a:ext cx="215" cy="231"/>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1" i="0" u="none" strike="noStrike" kern="0" cap="none" spc="0" normalizeH="0" baseline="0" noProof="0">
                  <a:ln>
                    <a:noFill/>
                  </a:ln>
                  <a:solidFill>
                    <a:srgbClr val="FF0000"/>
                  </a:solidFill>
                  <a:effectLst/>
                  <a:uLnTx/>
                  <a:uFillTx/>
                  <a:latin typeface="Tahoma" panose="020B0604030504040204" pitchFamily="34" charset="0"/>
                  <a:ea typeface="MS PGothic" charset="0"/>
                  <a:cs typeface="+mn-cs"/>
                </a:rPr>
                <a:t>X</a:t>
              </a:r>
              <a:endParaRPr kumimoji="0" lang="en-US" sz="1800" b="1" i="0" u="none" strike="noStrike" kern="0" cap="none" spc="0" normalizeH="0" baseline="0" noProof="0">
                <a:ln>
                  <a:noFill/>
                </a:ln>
                <a:solidFill>
                  <a:srgbClr val="FF0000"/>
                </a:solidFill>
                <a:effectLst/>
                <a:uLnTx/>
                <a:uFillTx/>
                <a:latin typeface="Tahoma" panose="020B0604030504040204" pitchFamily="34" charset="0"/>
                <a:ea typeface="MS PGothic" charset="0"/>
                <a:cs typeface="+mn-cs"/>
              </a:endParaRPr>
            </a:p>
          </p:txBody>
        </p:sp>
        <p:sp>
          <p:nvSpPr>
            <p:cNvPr id="262" name="Text Box 80"/>
            <p:cNvSpPr txBox="1">
              <a:spLocks noChangeArrowheads="1"/>
            </p:cNvSpPr>
            <p:nvPr/>
          </p:nvSpPr>
          <p:spPr bwMode="auto">
            <a:xfrm>
              <a:off x="4126" y="1940"/>
              <a:ext cx="329" cy="21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1" u="none" strike="noStrike" kern="0" cap="none" spc="0" normalizeH="0" baseline="0" noProof="0">
                  <a:ln>
                    <a:noFill/>
                  </a:ln>
                  <a:solidFill>
                    <a:srgbClr val="FF0000"/>
                  </a:solidFill>
                  <a:effectLst/>
                  <a:uLnTx/>
                  <a:uFillTx/>
                  <a:latin typeface="Tahoma" panose="020B0604030504040204" pitchFamily="34" charset="0"/>
                  <a:ea typeface="MS PGothic" charset="0"/>
                  <a:cs typeface="+mn-cs"/>
                </a:rPr>
                <a:t>loss</a:t>
              </a:r>
              <a:endParaRPr kumimoji="0" lang="en-US" sz="1600" b="0" i="1" u="none" strike="noStrike" kern="0" cap="none" spc="0" normalizeH="0" baseline="0" noProof="0">
                <a:ln>
                  <a:noFill/>
                </a:ln>
                <a:solidFill>
                  <a:srgbClr val="FF0000"/>
                </a:solidFill>
                <a:effectLst/>
                <a:uLnTx/>
                <a:uFillTx/>
                <a:latin typeface="Tahoma" panose="020B0604030504040204" pitchFamily="34" charset="0"/>
                <a:ea typeface="MS PGothic" charset="0"/>
                <a:cs typeface="+mn-cs"/>
              </a:endParaRPr>
            </a:p>
          </p:txBody>
        </p:sp>
      </p:grpSp>
      <p:grpSp>
        <p:nvGrpSpPr>
          <p:cNvPr id="263" name="Group 86"/>
          <p:cNvGrpSpPr/>
          <p:nvPr/>
        </p:nvGrpSpPr>
        <p:grpSpPr bwMode="auto">
          <a:xfrm>
            <a:off x="7946734" y="3149200"/>
            <a:ext cx="122237" cy="1033462"/>
            <a:chOff x="3651" y="1878"/>
            <a:chExt cx="78" cy="963"/>
          </a:xfrm>
        </p:grpSpPr>
        <p:sp>
          <p:nvSpPr>
            <p:cNvPr id="264" name="Line 82"/>
            <p:cNvSpPr>
              <a:spLocks noChangeShapeType="1"/>
            </p:cNvSpPr>
            <p:nvPr/>
          </p:nvSpPr>
          <p:spPr bwMode="auto">
            <a:xfrm>
              <a:off x="3729" y="1879"/>
              <a:ext cx="0" cy="962"/>
            </a:xfrm>
            <a:prstGeom prst="line">
              <a:avLst/>
            </a:prstGeom>
            <a:noFill/>
            <a:ln w="2857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65" name="Line 84"/>
            <p:cNvSpPr>
              <a:spLocks noChangeShapeType="1"/>
            </p:cNvSpPr>
            <p:nvPr/>
          </p:nvSpPr>
          <p:spPr bwMode="auto">
            <a:xfrm flipH="1">
              <a:off x="3651" y="1878"/>
              <a:ext cx="75" cy="0"/>
            </a:xfrm>
            <a:prstGeom prst="line">
              <a:avLst/>
            </a:prstGeom>
            <a:noFill/>
            <a:ln w="2857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66" name="Line 85"/>
            <p:cNvSpPr>
              <a:spLocks noChangeShapeType="1"/>
            </p:cNvSpPr>
            <p:nvPr/>
          </p:nvSpPr>
          <p:spPr bwMode="auto">
            <a:xfrm flipH="1">
              <a:off x="3651" y="2841"/>
              <a:ext cx="75" cy="0"/>
            </a:xfrm>
            <a:prstGeom prst="line">
              <a:avLst/>
            </a:prstGeom>
            <a:noFill/>
            <a:ln w="2857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grpSp>
        <p:nvGrpSpPr>
          <p:cNvPr id="267" name="Group 88"/>
          <p:cNvGrpSpPr/>
          <p:nvPr/>
        </p:nvGrpSpPr>
        <p:grpSpPr bwMode="auto">
          <a:xfrm>
            <a:off x="8075321" y="4138212"/>
            <a:ext cx="1471613" cy="504825"/>
            <a:chOff x="855" y="1710"/>
            <a:chExt cx="927" cy="318"/>
          </a:xfrm>
        </p:grpSpPr>
        <p:sp>
          <p:nvSpPr>
            <p:cNvPr id="268" name="Line 89"/>
            <p:cNvSpPr>
              <a:spLocks noChangeShapeType="1"/>
            </p:cNvSpPr>
            <p:nvPr/>
          </p:nvSpPr>
          <p:spPr bwMode="auto">
            <a:xfrm>
              <a:off x="855" y="1803"/>
              <a:ext cx="927" cy="225"/>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69" name="Text Box 90"/>
            <p:cNvSpPr txBox="1">
              <a:spLocks noChangeArrowheads="1"/>
            </p:cNvSpPr>
            <p:nvPr/>
          </p:nvSpPr>
          <p:spPr bwMode="auto">
            <a:xfrm>
              <a:off x="1094" y="1710"/>
              <a:ext cx="358" cy="21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a:ln>
                    <a:noFill/>
                  </a:ln>
                  <a:solidFill>
                    <a:srgbClr val="000099"/>
                  </a:solidFill>
                  <a:effectLst/>
                  <a:uLnTx/>
                  <a:uFillTx/>
                  <a:latin typeface="Arial" panose="020B0604020202020204" pitchFamily="34" charset="0"/>
                  <a:ea typeface="MS PGothic" charset="0"/>
                  <a:cs typeface="+mn-cs"/>
                </a:rPr>
                <a:t>pkt1</a:t>
              </a:r>
              <a:endParaRPr kumimoji="0" lang="en-US" sz="1600" b="0" i="0" u="none" strike="noStrike" kern="1200" cap="none" spc="0" normalizeH="0" baseline="0" noProof="0">
                <a:ln>
                  <a:noFill/>
                </a:ln>
                <a:solidFill>
                  <a:srgbClr val="000099"/>
                </a:solidFill>
                <a:effectLst/>
                <a:uLnTx/>
                <a:uFillTx/>
                <a:latin typeface="Arial" panose="020B0604020202020204" pitchFamily="34" charset="0"/>
                <a:ea typeface="MS PGothic" charset="0"/>
                <a:cs typeface="+mn-cs"/>
              </a:endParaRPr>
            </a:p>
          </p:txBody>
        </p:sp>
      </p:grpSp>
      <p:grpSp>
        <p:nvGrpSpPr>
          <p:cNvPr id="270" name="Group 92"/>
          <p:cNvGrpSpPr/>
          <p:nvPr/>
        </p:nvGrpSpPr>
        <p:grpSpPr bwMode="auto">
          <a:xfrm>
            <a:off x="6643396" y="3761975"/>
            <a:ext cx="1377950" cy="731837"/>
            <a:chOff x="2802" y="2348"/>
            <a:chExt cx="868" cy="461"/>
          </a:xfrm>
        </p:grpSpPr>
        <p:pic>
          <p:nvPicPr>
            <p:cNvPr id="271" name="Picture 87" descr="alarm_clock_ringi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46" y="2348"/>
              <a:ext cx="27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2" name="Text Box 91"/>
            <p:cNvSpPr txBox="1">
              <a:spLocks noChangeArrowheads="1"/>
            </p:cNvSpPr>
            <p:nvPr/>
          </p:nvSpPr>
          <p:spPr bwMode="auto">
            <a:xfrm>
              <a:off x="2802" y="2491"/>
              <a:ext cx="868" cy="318"/>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r" defTabSz="914400" rtl="0" eaLnBrk="0" fontAlgn="base" latinLnBrk="0" hangingPunct="0">
                <a:lnSpc>
                  <a:spcPct val="75000"/>
                </a:lnSpc>
                <a:spcBef>
                  <a:spcPct val="0"/>
                </a:spcBef>
                <a:spcAft>
                  <a:spcPct val="0"/>
                </a:spcAft>
                <a:buClrTx/>
                <a:buSzTx/>
                <a:buFontTx/>
                <a:buNone/>
                <a:defRPr/>
              </a:pPr>
              <a:r>
                <a:rPr kumimoji="0" lang="en-US" sz="1800" b="0" i="1" u="none" strike="noStrike" kern="0" cap="none" spc="0" normalizeH="0" baseline="0" noProof="0" dirty="0">
                  <a:ln>
                    <a:noFill/>
                  </a:ln>
                  <a:solidFill>
                    <a:srgbClr val="FF0000"/>
                  </a:solidFill>
                  <a:effectLst/>
                  <a:uLnTx/>
                  <a:uFillTx/>
                  <a:latin typeface="Tahoma" panose="020B0604030504040204" pitchFamily="34" charset="0"/>
                  <a:ea typeface="MS PGothic" charset="0"/>
                  <a:cs typeface="+mn-cs"/>
                </a:rPr>
                <a:t>timeout</a:t>
              </a:r>
              <a:endParaRPr kumimoji="0" lang="en-US" sz="1800" b="0" i="1" u="none" strike="noStrike" kern="0" cap="none" spc="0" normalizeH="0" baseline="0" noProof="0" dirty="0">
                <a:ln>
                  <a:noFill/>
                </a:ln>
                <a:solidFill>
                  <a:srgbClr val="FF0000"/>
                </a:solidFill>
                <a:effectLst/>
                <a:uLnTx/>
                <a:uFillTx/>
                <a:latin typeface="Tahoma" panose="020B0604030504040204" pitchFamily="34" charset="0"/>
                <a:ea typeface="MS PGothic" charset="0"/>
                <a:cs typeface="+mn-cs"/>
              </a:endParaRPr>
            </a:p>
            <a:p>
              <a:pPr marL="0" marR="0" lvl="0" indent="0" algn="r" defTabSz="914400" rtl="0" eaLnBrk="0" fontAlgn="base" latinLnBrk="0" hangingPunct="0">
                <a:lnSpc>
                  <a:spcPct val="75000"/>
                </a:lnSpc>
                <a:spcBef>
                  <a:spcPct val="0"/>
                </a:spcBef>
                <a:spcAft>
                  <a:spcPct val="0"/>
                </a:spcAft>
                <a:buClrTx/>
                <a:buSzTx/>
                <a:buFontTx/>
                <a:buNone/>
                <a:defRPr/>
              </a:pPr>
              <a:r>
                <a:rPr kumimoji="0" lang="en-US" sz="1800" b="0" i="0" u="none" strike="noStrike" kern="0" cap="none" spc="0" normalizeH="0" baseline="0" noProof="0" dirty="0">
                  <a:ln>
                    <a:noFill/>
                  </a:ln>
                  <a:solidFill>
                    <a:srgbClr val="000000"/>
                  </a:solidFill>
                  <a:effectLst/>
                  <a:uLnTx/>
                  <a:uFillTx/>
                  <a:latin typeface="Tahoma" panose="020B0604030504040204" pitchFamily="34" charset="0"/>
                  <a:ea typeface="MS PGothic" charset="0"/>
                  <a:cs typeface="+mn-cs"/>
                </a:rPr>
                <a:t>resend pkt1</a:t>
              </a:r>
              <a:endParaRPr kumimoji="0" lang="en-US" sz="1800" b="0" i="0" u="none" strike="noStrike" kern="0" cap="none" spc="0" normalizeH="0" baseline="0" noProof="0" dirty="0">
                <a:ln>
                  <a:noFill/>
                </a:ln>
                <a:solidFill>
                  <a:srgbClr val="000000"/>
                </a:solidFill>
                <a:effectLst/>
                <a:uLnTx/>
                <a:uFillTx/>
                <a:latin typeface="Tahoma" panose="020B0604030504040204" pitchFamily="34" charset="0"/>
                <a:ea typeface="MS PGothic" charset="0"/>
                <a:cs typeface="+mn-cs"/>
              </a:endParaRPr>
            </a:p>
          </p:txBody>
        </p:sp>
      </p:grpSp>
      <p:sp>
        <p:nvSpPr>
          <p:cNvPr id="3" name="日期占位符 2"/>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4" name="灯片编号占位符 3"/>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5" name="页脚占位符 4"/>
          <p:cNvSpPr>
            <a:spLocks noGrp="1"/>
          </p:cNvSpPr>
          <p:nvPr>
            <p:ph type="ftr" sz="quarter" idx="11"/>
          </p:nvPr>
        </p:nvSpPr>
        <p:spPr/>
        <p:txBody>
          <a:bodyPr/>
          <a:p>
            <a:r>
              <a:rPr kumimoji="1" lang="zh-SG" altLang="en-US"/>
              <a:t>Principle of Computer Networks Experiment - Lesson 2</a:t>
            </a:r>
            <a:endParaRPr kumimoji="1" lang="zh-SG" altLang="en-US"/>
          </a:p>
        </p:txBody>
      </p:sp>
      <mc:AlternateContent xmlns:mc="http://schemas.openxmlformats.org/markup-compatibility/2006" xmlns:p14="http://schemas.microsoft.com/office/powerpoint/2010/main">
        <mc:Choice Requires="p14">
          <p:contentPart r:id="rId2" p14:bwMode="auto">
            <p14:nvContentPartPr>
              <p14:cNvPr id="6" name="墨迹 5"/>
              <p14:cNvContentPartPr/>
              <p14:nvPr/>
            </p14:nvContentPartPr>
            <p14:xfrm>
              <a:off x="4740275" y="2334895"/>
              <a:ext cx="223520" cy="168275"/>
            </p14:xfrm>
          </p:contentPart>
        </mc:Choice>
        <mc:Fallback xmlns="">
          <p:pic>
            <p:nvPicPr>
              <p:cNvPr id="6" name="墨迹 5"/>
            </p:nvPicPr>
            <p:blipFill>
              <a:blip r:embed="rId3"/>
            </p:blipFill>
            <p:spPr>
              <a:xfrm>
                <a:off x="4740275" y="2334895"/>
                <a:ext cx="223520" cy="16827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7" name="墨迹 6"/>
              <p14:cNvContentPartPr/>
              <p14:nvPr/>
            </p14:nvContentPartPr>
            <p14:xfrm>
              <a:off x="4963795" y="2503170"/>
              <a:ext cx="326390" cy="261620"/>
            </p14:xfrm>
          </p:contentPart>
        </mc:Choice>
        <mc:Fallback xmlns="">
          <p:pic>
            <p:nvPicPr>
              <p:cNvPr id="7" name="墨迹 6"/>
            </p:nvPicPr>
            <p:blipFill>
              <a:blip r:embed="rId5"/>
            </p:blipFill>
            <p:spPr>
              <a:xfrm>
                <a:off x="4963795" y="2503170"/>
                <a:ext cx="326390" cy="26162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8" name="墨迹 7"/>
              <p14:cNvContentPartPr/>
              <p14:nvPr/>
            </p14:nvContentPartPr>
            <p14:xfrm>
              <a:off x="2731770" y="2465070"/>
              <a:ext cx="740410" cy="359410"/>
            </p14:xfrm>
          </p:contentPart>
        </mc:Choice>
        <mc:Fallback xmlns="">
          <p:pic>
            <p:nvPicPr>
              <p:cNvPr id="8" name="墨迹 7"/>
            </p:nvPicPr>
            <p:blipFill>
              <a:blip r:embed="rId7"/>
            </p:blipFill>
            <p:spPr>
              <a:xfrm>
                <a:off x="2731770" y="2465070"/>
                <a:ext cx="740410" cy="35941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9" name="墨迹 8"/>
              <p14:cNvContentPartPr/>
              <p14:nvPr/>
            </p14:nvContentPartPr>
            <p14:xfrm>
              <a:off x="4310380" y="2519680"/>
              <a:ext cx="370205" cy="27305"/>
            </p14:xfrm>
          </p:contentPart>
        </mc:Choice>
        <mc:Fallback xmlns="">
          <p:pic>
            <p:nvPicPr>
              <p:cNvPr id="9" name="墨迹 8"/>
            </p:nvPicPr>
            <p:blipFill>
              <a:blip r:embed="rId9"/>
            </p:blipFill>
            <p:spPr>
              <a:xfrm>
                <a:off x="4310380" y="2519680"/>
                <a:ext cx="370205" cy="27305"/>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0" name="墨迹 9"/>
              <p14:cNvContentPartPr/>
              <p14:nvPr/>
            </p14:nvContentPartPr>
            <p14:xfrm>
              <a:off x="1371600" y="3020695"/>
              <a:ext cx="952500" cy="5080"/>
            </p14:xfrm>
          </p:contentPart>
        </mc:Choice>
        <mc:Fallback xmlns="">
          <p:pic>
            <p:nvPicPr>
              <p:cNvPr id="10" name="墨迹 9"/>
            </p:nvPicPr>
            <p:blipFill>
              <a:blip r:embed="rId11"/>
            </p:blipFill>
            <p:spPr>
              <a:xfrm>
                <a:off x="1371600" y="3020695"/>
                <a:ext cx="952500" cy="508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1" name="墨迹 10"/>
              <p14:cNvContentPartPr/>
              <p14:nvPr/>
            </p14:nvContentPartPr>
            <p14:xfrm>
              <a:off x="2857500" y="3156585"/>
              <a:ext cx="347980" cy="16510"/>
            </p14:xfrm>
          </p:contentPart>
        </mc:Choice>
        <mc:Fallback xmlns="">
          <p:pic>
            <p:nvPicPr>
              <p:cNvPr id="11" name="墨迹 10"/>
            </p:nvPicPr>
            <p:blipFill>
              <a:blip r:embed="rId13"/>
            </p:blipFill>
            <p:spPr>
              <a:xfrm>
                <a:off x="2857500" y="3156585"/>
                <a:ext cx="347980" cy="1651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2" name="墨迹 11"/>
              <p14:cNvContentPartPr/>
              <p14:nvPr/>
            </p14:nvContentPartPr>
            <p14:xfrm>
              <a:off x="4522470" y="3684270"/>
              <a:ext cx="511810" cy="33020"/>
            </p14:xfrm>
          </p:contentPart>
        </mc:Choice>
        <mc:Fallback xmlns="">
          <p:pic>
            <p:nvPicPr>
              <p:cNvPr id="12" name="墨迹 11"/>
            </p:nvPicPr>
            <p:blipFill>
              <a:blip r:embed="rId15"/>
            </p:blipFill>
            <p:spPr>
              <a:xfrm>
                <a:off x="4522470" y="3684270"/>
                <a:ext cx="511810" cy="3302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3" name="墨迹 12"/>
              <p14:cNvContentPartPr/>
              <p14:nvPr/>
            </p14:nvContentPartPr>
            <p14:xfrm>
              <a:off x="2911475" y="4032885"/>
              <a:ext cx="435610" cy="5715"/>
            </p14:xfrm>
          </p:contentPart>
        </mc:Choice>
        <mc:Fallback xmlns="">
          <p:pic>
            <p:nvPicPr>
              <p:cNvPr id="13" name="墨迹 12"/>
            </p:nvPicPr>
            <p:blipFill>
              <a:blip r:embed="rId17"/>
            </p:blipFill>
            <p:spPr>
              <a:xfrm>
                <a:off x="2911475" y="4032885"/>
                <a:ext cx="435610" cy="5715"/>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4" name="墨迹 13"/>
              <p14:cNvContentPartPr/>
              <p14:nvPr/>
            </p14:nvContentPartPr>
            <p14:xfrm>
              <a:off x="8681085" y="6585585"/>
              <a:ext cx="1077595" cy="21590"/>
            </p14:xfrm>
          </p:contentPart>
        </mc:Choice>
        <mc:Fallback xmlns="">
          <p:pic>
            <p:nvPicPr>
              <p:cNvPr id="14" name="墨迹 13"/>
            </p:nvPicPr>
            <p:blipFill>
              <a:blip r:embed="rId19"/>
            </p:blipFill>
            <p:spPr>
              <a:xfrm>
                <a:off x="8681085" y="6585585"/>
                <a:ext cx="1077595" cy="2159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5" name="墨迹 14"/>
              <p14:cNvContentPartPr/>
              <p14:nvPr/>
            </p14:nvContentPartPr>
            <p14:xfrm>
              <a:off x="8539480" y="3238500"/>
              <a:ext cx="729615" cy="331470"/>
            </p14:xfrm>
          </p:contentPart>
        </mc:Choice>
        <mc:Fallback xmlns="">
          <p:pic>
            <p:nvPicPr>
              <p:cNvPr id="15" name="墨迹 14"/>
            </p:nvPicPr>
            <p:blipFill>
              <a:blip r:embed="rId21"/>
            </p:blipFill>
            <p:spPr>
              <a:xfrm>
                <a:off x="8539480" y="3238500"/>
                <a:ext cx="729615" cy="33147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16" name="墨迹 15"/>
              <p14:cNvContentPartPr/>
              <p14:nvPr/>
            </p14:nvContentPartPr>
            <p14:xfrm>
              <a:off x="6781800" y="4462780"/>
              <a:ext cx="1104900" cy="43815"/>
            </p14:xfrm>
          </p:contentPart>
        </mc:Choice>
        <mc:Fallback xmlns="">
          <p:pic>
            <p:nvPicPr>
              <p:cNvPr id="16" name="墨迹 15"/>
            </p:nvPicPr>
            <p:blipFill>
              <a:blip r:embed="rId23"/>
            </p:blipFill>
            <p:spPr>
              <a:xfrm>
                <a:off x="6781800" y="4462780"/>
                <a:ext cx="1104900" cy="43815"/>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17" name="墨迹 16"/>
              <p14:cNvContentPartPr/>
              <p14:nvPr/>
            </p14:nvContentPartPr>
            <p14:xfrm>
              <a:off x="8202295" y="3543300"/>
              <a:ext cx="1480185" cy="250190"/>
            </p14:xfrm>
          </p:contentPart>
        </mc:Choice>
        <mc:Fallback xmlns="">
          <p:pic>
            <p:nvPicPr>
              <p:cNvPr id="17" name="墨迹 16"/>
            </p:nvPicPr>
            <p:blipFill>
              <a:blip r:embed="rId25"/>
            </p:blipFill>
            <p:spPr>
              <a:xfrm>
                <a:off x="8202295" y="3543300"/>
                <a:ext cx="1480185" cy="250190"/>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18" name="墨迹 17"/>
              <p14:cNvContentPartPr/>
              <p14:nvPr/>
            </p14:nvContentPartPr>
            <p14:xfrm>
              <a:off x="8131175" y="3728085"/>
              <a:ext cx="245110" cy="108585"/>
            </p14:xfrm>
          </p:contentPart>
        </mc:Choice>
        <mc:Fallback xmlns="">
          <p:pic>
            <p:nvPicPr>
              <p:cNvPr id="18" name="墨迹 17"/>
            </p:nvPicPr>
            <p:blipFill>
              <a:blip r:embed="rId27"/>
            </p:blipFill>
            <p:spPr>
              <a:xfrm>
                <a:off x="8131175" y="3728085"/>
                <a:ext cx="245110" cy="108585"/>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19" name="墨迹 18"/>
              <p14:cNvContentPartPr/>
              <p14:nvPr/>
            </p14:nvContentPartPr>
            <p14:xfrm>
              <a:off x="8773795" y="3711575"/>
              <a:ext cx="114300" cy="168910"/>
            </p14:xfrm>
          </p:contentPart>
        </mc:Choice>
        <mc:Fallback xmlns="">
          <p:pic>
            <p:nvPicPr>
              <p:cNvPr id="19" name="墨迹 18"/>
            </p:nvPicPr>
            <p:blipFill>
              <a:blip r:embed="rId29"/>
            </p:blipFill>
            <p:spPr>
              <a:xfrm>
                <a:off x="8773795" y="3711575"/>
                <a:ext cx="114300" cy="168910"/>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20" name="墨迹 19"/>
              <p14:cNvContentPartPr/>
              <p14:nvPr/>
            </p14:nvContentPartPr>
            <p14:xfrm>
              <a:off x="8806180" y="3842385"/>
              <a:ext cx="97790" cy="5715"/>
            </p14:xfrm>
          </p:contentPart>
        </mc:Choice>
        <mc:Fallback xmlns="">
          <p:pic>
            <p:nvPicPr>
              <p:cNvPr id="20" name="墨迹 19"/>
            </p:nvPicPr>
            <p:blipFill>
              <a:blip r:embed="rId31"/>
            </p:blipFill>
            <p:spPr>
              <a:xfrm>
                <a:off x="8806180" y="3842385"/>
                <a:ext cx="97790" cy="5715"/>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21" name="墨迹 20"/>
              <p14:cNvContentPartPr/>
              <p14:nvPr/>
            </p14:nvContentPartPr>
            <p14:xfrm>
              <a:off x="8893175" y="3771900"/>
              <a:ext cx="168910" cy="108585"/>
            </p14:xfrm>
          </p:contentPart>
        </mc:Choice>
        <mc:Fallback xmlns="">
          <p:pic>
            <p:nvPicPr>
              <p:cNvPr id="21" name="墨迹 20"/>
            </p:nvPicPr>
            <p:blipFill>
              <a:blip r:embed="rId33"/>
            </p:blipFill>
            <p:spPr>
              <a:xfrm>
                <a:off x="8893175" y="3771900"/>
                <a:ext cx="168910" cy="108585"/>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22" name="墨迹 21"/>
              <p14:cNvContentPartPr/>
              <p14:nvPr/>
            </p14:nvContentPartPr>
            <p14:xfrm>
              <a:off x="9072880" y="3733800"/>
              <a:ext cx="33020" cy="152400"/>
            </p14:xfrm>
          </p:contentPart>
        </mc:Choice>
        <mc:Fallback xmlns="">
          <p:pic>
            <p:nvPicPr>
              <p:cNvPr id="22" name="墨迹 21"/>
            </p:nvPicPr>
            <p:blipFill>
              <a:blip r:embed="rId35"/>
            </p:blipFill>
            <p:spPr>
              <a:xfrm>
                <a:off x="9072880" y="3733800"/>
                <a:ext cx="33020" cy="152400"/>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23" name="墨迹 22"/>
              <p14:cNvContentPartPr/>
              <p14:nvPr/>
            </p14:nvContentPartPr>
            <p14:xfrm>
              <a:off x="9083675" y="3782695"/>
              <a:ext cx="141605" cy="70485"/>
            </p14:xfrm>
          </p:contentPart>
        </mc:Choice>
        <mc:Fallback xmlns="">
          <p:pic>
            <p:nvPicPr>
              <p:cNvPr id="23" name="墨迹 22"/>
            </p:nvPicPr>
            <p:blipFill>
              <a:blip r:embed="rId37"/>
            </p:blipFill>
            <p:spPr>
              <a:xfrm>
                <a:off x="9083675" y="3782695"/>
                <a:ext cx="141605" cy="70485"/>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24" name="墨迹 23"/>
              <p14:cNvContentPartPr/>
              <p14:nvPr/>
            </p14:nvContentPartPr>
            <p14:xfrm>
              <a:off x="8382000" y="3668395"/>
              <a:ext cx="146685" cy="266700"/>
            </p14:xfrm>
          </p:contentPart>
        </mc:Choice>
        <mc:Fallback xmlns="">
          <p:pic>
            <p:nvPicPr>
              <p:cNvPr id="24" name="墨迹 23"/>
            </p:nvPicPr>
            <p:blipFill>
              <a:blip r:embed="rId39"/>
            </p:blipFill>
            <p:spPr>
              <a:xfrm>
                <a:off x="8382000" y="3668395"/>
                <a:ext cx="146685" cy="266700"/>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25" name="墨迹 24"/>
              <p14:cNvContentPartPr/>
              <p14:nvPr/>
            </p14:nvContentPartPr>
            <p14:xfrm>
              <a:off x="8376285" y="3679190"/>
              <a:ext cx="196215" cy="228600"/>
            </p14:xfrm>
          </p:contentPart>
        </mc:Choice>
        <mc:Fallback xmlns="">
          <p:pic>
            <p:nvPicPr>
              <p:cNvPr id="25" name="墨迹 24"/>
            </p:nvPicPr>
            <p:blipFill>
              <a:blip r:embed="rId41"/>
            </p:blipFill>
            <p:spPr>
              <a:xfrm>
                <a:off x="8376285" y="3679190"/>
                <a:ext cx="196215" cy="228600"/>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26" name="墨迹 25"/>
              <p14:cNvContentPartPr/>
              <p14:nvPr/>
            </p14:nvContentPartPr>
            <p14:xfrm>
              <a:off x="6928485" y="4435475"/>
              <a:ext cx="1039495" cy="27305"/>
            </p14:xfrm>
          </p:contentPart>
        </mc:Choice>
        <mc:Fallback xmlns="">
          <p:pic>
            <p:nvPicPr>
              <p:cNvPr id="26" name="墨迹 25"/>
            </p:nvPicPr>
            <p:blipFill>
              <a:blip r:embed="rId43"/>
            </p:blipFill>
            <p:spPr>
              <a:xfrm>
                <a:off x="6928485" y="4435475"/>
                <a:ext cx="1039495" cy="27305"/>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27" name="墨迹 26"/>
              <p14:cNvContentPartPr/>
              <p14:nvPr/>
            </p14:nvContentPartPr>
            <p14:xfrm>
              <a:off x="8414385" y="4119880"/>
              <a:ext cx="636905" cy="348615"/>
            </p14:xfrm>
          </p:contentPart>
        </mc:Choice>
        <mc:Fallback xmlns="">
          <p:pic>
            <p:nvPicPr>
              <p:cNvPr id="27" name="墨迹 26"/>
            </p:nvPicPr>
            <p:blipFill>
              <a:blip r:embed="rId45"/>
            </p:blipFill>
            <p:spPr>
              <a:xfrm>
                <a:off x="8414385" y="4119880"/>
                <a:ext cx="636905" cy="348615"/>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28" name="墨迹 27"/>
              <p14:cNvContentPartPr/>
              <p14:nvPr/>
            </p14:nvContentPartPr>
            <p14:xfrm>
              <a:off x="10041890" y="4604385"/>
              <a:ext cx="522605" cy="54610"/>
            </p14:xfrm>
          </p:contentPart>
        </mc:Choice>
        <mc:Fallback xmlns="">
          <p:pic>
            <p:nvPicPr>
              <p:cNvPr id="28" name="墨迹 27"/>
            </p:nvPicPr>
            <p:blipFill>
              <a:blip r:embed="rId47"/>
            </p:blipFill>
            <p:spPr>
              <a:xfrm>
                <a:off x="10041890" y="4604385"/>
                <a:ext cx="522605" cy="54610"/>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29" name="墨迹 28"/>
              <p14:cNvContentPartPr/>
              <p14:nvPr/>
            </p14:nvContentPartPr>
            <p14:xfrm>
              <a:off x="8376285" y="4865370"/>
              <a:ext cx="647700" cy="49530"/>
            </p14:xfrm>
          </p:contentPart>
        </mc:Choice>
        <mc:Fallback xmlns="">
          <p:pic>
            <p:nvPicPr>
              <p:cNvPr id="29" name="墨迹 28"/>
            </p:nvPicPr>
            <p:blipFill>
              <a:blip r:embed="rId49"/>
            </p:blipFill>
            <p:spPr>
              <a:xfrm>
                <a:off x="8376285" y="4865370"/>
                <a:ext cx="647700" cy="49530"/>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30" name="墨迹 29"/>
              <p14:cNvContentPartPr/>
              <p14:nvPr/>
            </p14:nvContentPartPr>
            <p14:xfrm>
              <a:off x="7489190" y="5055870"/>
              <a:ext cx="381000" cy="16510"/>
            </p14:xfrm>
          </p:contentPart>
        </mc:Choice>
        <mc:Fallback xmlns="">
          <p:pic>
            <p:nvPicPr>
              <p:cNvPr id="30" name="墨迹 29"/>
            </p:nvPicPr>
            <p:blipFill>
              <a:blip r:embed="rId51"/>
            </p:blipFill>
            <p:spPr>
              <a:xfrm>
                <a:off x="7489190" y="5055870"/>
                <a:ext cx="381000" cy="16510"/>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31" name="墨迹 30"/>
              <p14:cNvContentPartPr/>
              <p14:nvPr/>
            </p14:nvContentPartPr>
            <p14:xfrm>
              <a:off x="7031990" y="5349875"/>
              <a:ext cx="832485" cy="60325"/>
            </p14:xfrm>
          </p:contentPart>
        </mc:Choice>
        <mc:Fallback xmlns="">
          <p:pic>
            <p:nvPicPr>
              <p:cNvPr id="31" name="墨迹 30"/>
            </p:nvPicPr>
            <p:blipFill>
              <a:blip r:embed="rId53"/>
            </p:blipFill>
            <p:spPr>
              <a:xfrm>
                <a:off x="7031990" y="5349875"/>
                <a:ext cx="832485" cy="60325"/>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32" name="墨迹 31"/>
              <p14:cNvContentPartPr/>
              <p14:nvPr/>
            </p14:nvContentPartPr>
            <p14:xfrm>
              <a:off x="6824980" y="3429000"/>
              <a:ext cx="1491615" cy="1240790"/>
            </p14:xfrm>
          </p:contentPart>
        </mc:Choice>
        <mc:Fallback xmlns="">
          <p:pic>
            <p:nvPicPr>
              <p:cNvPr id="32" name="墨迹 31"/>
            </p:nvPicPr>
            <p:blipFill>
              <a:blip r:embed="rId55"/>
            </p:blipFill>
            <p:spPr>
              <a:xfrm>
                <a:off x="6824980" y="3429000"/>
                <a:ext cx="1491615" cy="1240790"/>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33" name="墨迹 32"/>
              <p14:cNvContentPartPr/>
              <p14:nvPr/>
            </p14:nvContentPartPr>
            <p14:xfrm>
              <a:off x="9965690" y="3249295"/>
              <a:ext cx="391795" cy="370205"/>
            </p14:xfrm>
          </p:contentPart>
        </mc:Choice>
        <mc:Fallback xmlns="">
          <p:pic>
            <p:nvPicPr>
              <p:cNvPr id="33" name="墨迹 32"/>
            </p:nvPicPr>
            <p:blipFill>
              <a:blip r:embed="rId57"/>
            </p:blipFill>
            <p:spPr>
              <a:xfrm>
                <a:off x="9965690" y="3249295"/>
                <a:ext cx="391795" cy="370205"/>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wipe(left)">
                                      <p:cBhvr>
                                        <p:cTn id="7" dur="500"/>
                                        <p:tgtEl>
                                          <p:spTgt spid="21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09">
                                            <p:txEl>
                                              <p:pRg st="0" end="0"/>
                                            </p:txEl>
                                          </p:spTgt>
                                        </p:tgtEl>
                                        <p:attrNameLst>
                                          <p:attrName>style.visibility</p:attrName>
                                        </p:attrNameLst>
                                      </p:cBhvr>
                                      <p:to>
                                        <p:strVal val="visible"/>
                                      </p:to>
                                    </p:set>
                                    <p:animEffect transition="in" filter="dissolve">
                                      <p:cBhvr>
                                        <p:cTn id="11" dur="500"/>
                                        <p:tgtEl>
                                          <p:spTgt spid="20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201"/>
                                        </p:tgtEl>
                                        <p:attrNameLst>
                                          <p:attrName>style.visibility</p:attrName>
                                        </p:attrNameLst>
                                      </p:cBhvr>
                                      <p:to>
                                        <p:strVal val="visible"/>
                                      </p:to>
                                    </p:set>
                                    <p:animEffect transition="in" filter="dissolve">
                                      <p:cBhvr>
                                        <p:cTn id="16" dur="500"/>
                                        <p:tgtEl>
                                          <p:spTgt spid="201"/>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222"/>
                                        </p:tgtEl>
                                        <p:attrNameLst>
                                          <p:attrName>style.visibility</p:attrName>
                                        </p:attrNameLst>
                                      </p:cBhvr>
                                      <p:to>
                                        <p:strVal val="visible"/>
                                      </p:to>
                                    </p:set>
                                    <p:animEffect transition="in" filter="wipe(right)">
                                      <p:cBhvr>
                                        <p:cTn id="20" dur="500"/>
                                        <p:tgtEl>
                                          <p:spTgt spid="222"/>
                                        </p:tgtEl>
                                      </p:cBhvr>
                                    </p:animEffect>
                                  </p:childTnLst>
                                </p:cTn>
                              </p:par>
                            </p:childTnLst>
                          </p:cTn>
                        </p:par>
                        <p:par>
                          <p:cTn id="21" fill="hold">
                            <p:stCondLst>
                              <p:cond delay="1000"/>
                            </p:stCondLst>
                            <p:childTnLst>
                              <p:par>
                                <p:cTn id="22" presetID="9" presetClass="entr" presetSubtype="0" fill="hold" grpId="0" nodeType="afterEffect">
                                  <p:stCondLst>
                                    <p:cond delay="0"/>
                                  </p:stCondLst>
                                  <p:childTnLst>
                                    <p:set>
                                      <p:cBhvr>
                                        <p:cTn id="23" dur="1" fill="hold">
                                          <p:stCondLst>
                                            <p:cond delay="0"/>
                                          </p:stCondLst>
                                        </p:cTn>
                                        <p:tgtEl>
                                          <p:spTgt spid="204"/>
                                        </p:tgtEl>
                                        <p:attrNameLst>
                                          <p:attrName>style.visibility</p:attrName>
                                        </p:attrNameLst>
                                      </p:cBhvr>
                                      <p:to>
                                        <p:strVal val="visible"/>
                                      </p:to>
                                    </p:set>
                                    <p:animEffect transition="in" filter="dissolve">
                                      <p:cBhvr>
                                        <p:cTn id="24" dur="500"/>
                                        <p:tgtEl>
                                          <p:spTgt spid="20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206"/>
                                        </p:tgtEl>
                                        <p:attrNameLst>
                                          <p:attrName>style.visibility</p:attrName>
                                        </p:attrNameLst>
                                      </p:cBhvr>
                                      <p:to>
                                        <p:strVal val="visible"/>
                                      </p:to>
                                    </p:set>
                                    <p:animEffect transition="in" filter="dissolve">
                                      <p:cBhvr>
                                        <p:cTn id="29" dur="500"/>
                                        <p:tgtEl>
                                          <p:spTgt spid="206"/>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216"/>
                                        </p:tgtEl>
                                        <p:attrNameLst>
                                          <p:attrName>style.visibility</p:attrName>
                                        </p:attrNameLst>
                                      </p:cBhvr>
                                      <p:to>
                                        <p:strVal val="visible"/>
                                      </p:to>
                                    </p:set>
                                    <p:animEffect transition="in" filter="wipe(left)">
                                      <p:cBhvr>
                                        <p:cTn id="33" dur="500"/>
                                        <p:tgtEl>
                                          <p:spTgt spid="216"/>
                                        </p:tgtEl>
                                      </p:cBhvr>
                                    </p:animEffect>
                                  </p:childTnLst>
                                </p:cTn>
                              </p:par>
                            </p:childTnLst>
                          </p:cTn>
                        </p:par>
                        <p:par>
                          <p:cTn id="34" fill="hold">
                            <p:stCondLst>
                              <p:cond delay="1000"/>
                            </p:stCondLst>
                            <p:childTnLst>
                              <p:par>
                                <p:cTn id="35" presetID="9" presetClass="entr" presetSubtype="0" fill="hold" nodeType="afterEffect">
                                  <p:stCondLst>
                                    <p:cond delay="0"/>
                                  </p:stCondLst>
                                  <p:childTnLst>
                                    <p:set>
                                      <p:cBhvr>
                                        <p:cTn id="36" dur="1" fill="hold">
                                          <p:stCondLst>
                                            <p:cond delay="0"/>
                                          </p:stCondLst>
                                        </p:cTn>
                                        <p:tgtEl>
                                          <p:spTgt spid="199">
                                            <p:txEl>
                                              <p:pRg st="0" end="0"/>
                                            </p:txEl>
                                          </p:spTgt>
                                        </p:tgtEl>
                                        <p:attrNameLst>
                                          <p:attrName>style.visibility</p:attrName>
                                        </p:attrNameLst>
                                      </p:cBhvr>
                                      <p:to>
                                        <p:strVal val="visible"/>
                                      </p:to>
                                    </p:set>
                                    <p:animEffect transition="in" filter="dissolve">
                                      <p:cBhvr>
                                        <p:cTn id="37" dur="500"/>
                                        <p:tgtEl>
                                          <p:spTgt spid="199">
                                            <p:txEl>
                                              <p:pRg st="0" end="0"/>
                                            </p:txEl>
                                          </p:spTgt>
                                        </p:tgtEl>
                                      </p:cBhvr>
                                    </p:animEffect>
                                  </p:childTnLst>
                                </p:cTn>
                              </p:par>
                            </p:childTnLst>
                          </p:cTn>
                        </p:par>
                        <p:par>
                          <p:cTn id="38" fill="hold">
                            <p:stCondLst>
                              <p:cond delay="1500"/>
                            </p:stCondLst>
                            <p:childTnLst>
                              <p:par>
                                <p:cTn id="39" presetID="9" presetClass="entr" presetSubtype="0" fill="hold" grpId="0" nodeType="afterEffect">
                                  <p:stCondLst>
                                    <p:cond delay="0"/>
                                  </p:stCondLst>
                                  <p:childTnLst>
                                    <p:set>
                                      <p:cBhvr>
                                        <p:cTn id="40" dur="1" fill="hold">
                                          <p:stCondLst>
                                            <p:cond delay="0"/>
                                          </p:stCondLst>
                                        </p:cTn>
                                        <p:tgtEl>
                                          <p:spTgt spid="202"/>
                                        </p:tgtEl>
                                        <p:attrNameLst>
                                          <p:attrName>style.visibility</p:attrName>
                                        </p:attrNameLst>
                                      </p:cBhvr>
                                      <p:to>
                                        <p:strVal val="visible"/>
                                      </p:to>
                                    </p:set>
                                    <p:animEffect transition="in" filter="dissolve">
                                      <p:cBhvr>
                                        <p:cTn id="41" dur="500"/>
                                        <p:tgtEl>
                                          <p:spTgt spid="202"/>
                                        </p:tgtEl>
                                      </p:cBhvr>
                                    </p:animEffect>
                                  </p:childTnLst>
                                </p:cTn>
                              </p:par>
                            </p:childTnLst>
                          </p:cTn>
                        </p:par>
                        <p:par>
                          <p:cTn id="42" fill="hold">
                            <p:stCondLst>
                              <p:cond delay="2000"/>
                            </p:stCondLst>
                            <p:childTnLst>
                              <p:par>
                                <p:cTn id="43" presetID="22" presetClass="entr" presetSubtype="2" fill="hold" nodeType="afterEffect">
                                  <p:stCondLst>
                                    <p:cond delay="0"/>
                                  </p:stCondLst>
                                  <p:childTnLst>
                                    <p:set>
                                      <p:cBhvr>
                                        <p:cTn id="44" dur="1" fill="hold">
                                          <p:stCondLst>
                                            <p:cond delay="0"/>
                                          </p:stCondLst>
                                        </p:cTn>
                                        <p:tgtEl>
                                          <p:spTgt spid="219"/>
                                        </p:tgtEl>
                                        <p:attrNameLst>
                                          <p:attrName>style.visibility</p:attrName>
                                        </p:attrNameLst>
                                      </p:cBhvr>
                                      <p:to>
                                        <p:strVal val="visible"/>
                                      </p:to>
                                    </p:set>
                                    <p:animEffect transition="in" filter="wipe(right)">
                                      <p:cBhvr>
                                        <p:cTn id="45" dur="500"/>
                                        <p:tgtEl>
                                          <p:spTgt spid="219"/>
                                        </p:tgtEl>
                                      </p:cBhvr>
                                    </p:animEffect>
                                  </p:childTnLst>
                                </p:cTn>
                              </p:par>
                            </p:childTnLst>
                          </p:cTn>
                        </p:par>
                        <p:par>
                          <p:cTn id="46" fill="hold">
                            <p:stCondLst>
                              <p:cond delay="2500"/>
                            </p:stCondLst>
                            <p:childTnLst>
                              <p:par>
                                <p:cTn id="47" presetID="9" presetClass="entr" presetSubtype="0" fill="hold" grpId="0" nodeType="afterEffect">
                                  <p:stCondLst>
                                    <p:cond delay="0"/>
                                  </p:stCondLst>
                                  <p:childTnLst>
                                    <p:set>
                                      <p:cBhvr>
                                        <p:cTn id="48" dur="1" fill="hold">
                                          <p:stCondLst>
                                            <p:cond delay="0"/>
                                          </p:stCondLst>
                                        </p:cTn>
                                        <p:tgtEl>
                                          <p:spTgt spid="207"/>
                                        </p:tgtEl>
                                        <p:attrNameLst>
                                          <p:attrName>style.visibility</p:attrName>
                                        </p:attrNameLst>
                                      </p:cBhvr>
                                      <p:to>
                                        <p:strVal val="visible"/>
                                      </p:to>
                                    </p:set>
                                    <p:animEffect transition="in" filter="dissolve">
                                      <p:cBhvr>
                                        <p:cTn id="49" dur="500"/>
                                        <p:tgtEl>
                                          <p:spTgt spid="207"/>
                                        </p:tgtEl>
                                      </p:cBhvr>
                                    </p:animEffect>
                                  </p:childTnLst>
                                </p:cTn>
                              </p:par>
                            </p:childTnLst>
                          </p:cTn>
                        </p:par>
                        <p:par>
                          <p:cTn id="50" fill="hold">
                            <p:stCondLst>
                              <p:cond delay="3000"/>
                            </p:stCondLst>
                            <p:childTnLst>
                              <p:par>
                                <p:cTn id="51" presetID="9" presetClass="entr" presetSubtype="0" fill="hold" grpId="0" nodeType="afterEffect">
                                  <p:stCondLst>
                                    <p:cond delay="0"/>
                                  </p:stCondLst>
                                  <p:childTnLst>
                                    <p:set>
                                      <p:cBhvr>
                                        <p:cTn id="52" dur="1" fill="hold">
                                          <p:stCondLst>
                                            <p:cond delay="0"/>
                                          </p:stCondLst>
                                        </p:cTn>
                                        <p:tgtEl>
                                          <p:spTgt spid="205"/>
                                        </p:tgtEl>
                                        <p:attrNameLst>
                                          <p:attrName>style.visibility</p:attrName>
                                        </p:attrNameLst>
                                      </p:cBhvr>
                                      <p:to>
                                        <p:strVal val="visible"/>
                                      </p:to>
                                    </p:set>
                                    <p:animEffect transition="in" filter="dissolve">
                                      <p:cBhvr>
                                        <p:cTn id="53" dur="500"/>
                                        <p:tgtEl>
                                          <p:spTgt spid="205"/>
                                        </p:tgtEl>
                                      </p:cBhvr>
                                    </p:animEffect>
                                  </p:childTnLst>
                                </p:cTn>
                              </p:par>
                            </p:childTnLst>
                          </p:cTn>
                        </p:par>
                        <p:par>
                          <p:cTn id="54" fill="hold">
                            <p:stCondLst>
                              <p:cond delay="3500"/>
                            </p:stCondLst>
                            <p:childTnLst>
                              <p:par>
                                <p:cTn id="55" presetID="22" presetClass="entr" presetSubtype="8" fill="hold" nodeType="afterEffect">
                                  <p:stCondLst>
                                    <p:cond delay="0"/>
                                  </p:stCondLst>
                                  <p:childTnLst>
                                    <p:set>
                                      <p:cBhvr>
                                        <p:cTn id="56" dur="1" fill="hold">
                                          <p:stCondLst>
                                            <p:cond delay="0"/>
                                          </p:stCondLst>
                                        </p:cTn>
                                        <p:tgtEl>
                                          <p:spTgt spid="213"/>
                                        </p:tgtEl>
                                        <p:attrNameLst>
                                          <p:attrName>style.visibility</p:attrName>
                                        </p:attrNameLst>
                                      </p:cBhvr>
                                      <p:to>
                                        <p:strVal val="visible"/>
                                      </p:to>
                                    </p:set>
                                    <p:animEffect transition="in" filter="wipe(left)">
                                      <p:cBhvr>
                                        <p:cTn id="57" dur="500"/>
                                        <p:tgtEl>
                                          <p:spTgt spid="213"/>
                                        </p:tgtEl>
                                      </p:cBhvr>
                                    </p:animEffect>
                                  </p:childTnLst>
                                </p:cTn>
                              </p:par>
                            </p:childTnLst>
                          </p:cTn>
                        </p:par>
                        <p:par>
                          <p:cTn id="58" fill="hold">
                            <p:stCondLst>
                              <p:cond delay="4000"/>
                            </p:stCondLst>
                            <p:childTnLst>
                              <p:par>
                                <p:cTn id="59" presetID="9" presetClass="entr" presetSubtype="0" fill="hold" grpId="0" nodeType="afterEffect">
                                  <p:stCondLst>
                                    <p:cond delay="0"/>
                                  </p:stCondLst>
                                  <p:childTnLst>
                                    <p:set>
                                      <p:cBhvr>
                                        <p:cTn id="60" dur="1" fill="hold">
                                          <p:stCondLst>
                                            <p:cond delay="0"/>
                                          </p:stCondLst>
                                        </p:cTn>
                                        <p:tgtEl>
                                          <p:spTgt spid="200"/>
                                        </p:tgtEl>
                                        <p:attrNameLst>
                                          <p:attrName>style.visibility</p:attrName>
                                        </p:attrNameLst>
                                      </p:cBhvr>
                                      <p:to>
                                        <p:strVal val="visible"/>
                                      </p:to>
                                    </p:set>
                                    <p:animEffect transition="in" filter="dissolve">
                                      <p:cBhvr>
                                        <p:cTn id="61" dur="500"/>
                                        <p:tgtEl>
                                          <p:spTgt spid="200"/>
                                        </p:tgtEl>
                                      </p:cBhvr>
                                    </p:animEffect>
                                  </p:childTnLst>
                                </p:cTn>
                              </p:par>
                            </p:childTnLst>
                          </p:cTn>
                        </p:par>
                        <p:par>
                          <p:cTn id="62" fill="hold">
                            <p:stCondLst>
                              <p:cond delay="4500"/>
                            </p:stCondLst>
                            <p:childTnLst>
                              <p:par>
                                <p:cTn id="63" presetID="9" presetClass="entr" presetSubtype="0" fill="hold" nodeType="afterEffect">
                                  <p:stCondLst>
                                    <p:cond delay="0"/>
                                  </p:stCondLst>
                                  <p:childTnLst>
                                    <p:set>
                                      <p:cBhvr>
                                        <p:cTn id="64" dur="1" fill="hold">
                                          <p:stCondLst>
                                            <p:cond delay="0"/>
                                          </p:stCondLst>
                                        </p:cTn>
                                        <p:tgtEl>
                                          <p:spTgt spid="203">
                                            <p:txEl>
                                              <p:pRg st="0" end="0"/>
                                            </p:txEl>
                                          </p:spTgt>
                                        </p:tgtEl>
                                        <p:attrNameLst>
                                          <p:attrName>style.visibility</p:attrName>
                                        </p:attrNameLst>
                                      </p:cBhvr>
                                      <p:to>
                                        <p:strVal val="visible"/>
                                      </p:to>
                                    </p:set>
                                    <p:animEffect transition="in" filter="dissolve">
                                      <p:cBhvr>
                                        <p:cTn id="65" dur="500"/>
                                        <p:tgtEl>
                                          <p:spTgt spid="203">
                                            <p:txEl>
                                              <p:pRg st="0" end="0"/>
                                            </p:txEl>
                                          </p:spTgt>
                                        </p:tgtEl>
                                      </p:cBhvr>
                                    </p:animEffect>
                                  </p:childTnLst>
                                </p:cTn>
                              </p:par>
                            </p:childTnLst>
                          </p:cTn>
                        </p:par>
                        <p:par>
                          <p:cTn id="66" fill="hold">
                            <p:stCondLst>
                              <p:cond delay="5000"/>
                            </p:stCondLst>
                            <p:childTnLst>
                              <p:par>
                                <p:cTn id="67" presetID="22" presetClass="entr" presetSubtype="2" fill="hold" nodeType="afterEffect">
                                  <p:stCondLst>
                                    <p:cond delay="0"/>
                                  </p:stCondLst>
                                  <p:childTnLst>
                                    <p:set>
                                      <p:cBhvr>
                                        <p:cTn id="68" dur="1" fill="hold">
                                          <p:stCondLst>
                                            <p:cond delay="0"/>
                                          </p:stCondLst>
                                        </p:cTn>
                                        <p:tgtEl>
                                          <p:spTgt spid="225"/>
                                        </p:tgtEl>
                                        <p:attrNameLst>
                                          <p:attrName>style.visibility</p:attrName>
                                        </p:attrNameLst>
                                      </p:cBhvr>
                                      <p:to>
                                        <p:strVal val="visible"/>
                                      </p:to>
                                    </p:set>
                                    <p:animEffect transition="in" filter="wipe(right)">
                                      <p:cBhvr>
                                        <p:cTn id="69" dur="500"/>
                                        <p:tgtEl>
                                          <p:spTgt spid="225"/>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242"/>
                                        </p:tgtEl>
                                        <p:attrNameLst>
                                          <p:attrName>style.visibility</p:attrName>
                                        </p:attrNameLst>
                                      </p:cBhvr>
                                      <p:to>
                                        <p:strVal val="visible"/>
                                      </p:to>
                                    </p:set>
                                    <p:animEffect transition="in" filter="wipe(left)">
                                      <p:cBhvr>
                                        <p:cTn id="74" dur="500"/>
                                        <p:tgtEl>
                                          <p:spTgt spid="242"/>
                                        </p:tgtEl>
                                      </p:cBhvr>
                                    </p:animEffect>
                                  </p:childTnLst>
                                </p:cTn>
                              </p:par>
                            </p:childTnLst>
                          </p:cTn>
                        </p:par>
                        <p:par>
                          <p:cTn id="75" fill="hold">
                            <p:stCondLst>
                              <p:cond delay="500"/>
                            </p:stCondLst>
                            <p:childTnLst>
                              <p:par>
                                <p:cTn id="76" presetID="9" presetClass="entr" presetSubtype="0" fill="hold" nodeType="afterEffect">
                                  <p:stCondLst>
                                    <p:cond delay="0"/>
                                  </p:stCondLst>
                                  <p:childTnLst>
                                    <p:set>
                                      <p:cBhvr>
                                        <p:cTn id="77" dur="1" fill="hold">
                                          <p:stCondLst>
                                            <p:cond delay="0"/>
                                          </p:stCondLst>
                                        </p:cTn>
                                        <p:tgtEl>
                                          <p:spTgt spid="241">
                                            <p:txEl>
                                              <p:pRg st="0" end="0"/>
                                            </p:txEl>
                                          </p:spTgt>
                                        </p:tgtEl>
                                        <p:attrNameLst>
                                          <p:attrName>style.visibility</p:attrName>
                                        </p:attrNameLst>
                                      </p:cBhvr>
                                      <p:to>
                                        <p:strVal val="visible"/>
                                      </p:to>
                                    </p:set>
                                    <p:animEffect transition="in" filter="dissolve">
                                      <p:cBhvr>
                                        <p:cTn id="78" dur="500"/>
                                        <p:tgtEl>
                                          <p:spTgt spid="241">
                                            <p:txEl>
                                              <p:pRg st="0" end="0"/>
                                            </p:txEl>
                                          </p:spTgt>
                                        </p:tgtEl>
                                      </p:cBhvr>
                                    </p:animEffect>
                                  </p:childTnLst>
                                </p:cTn>
                              </p:par>
                            </p:childTnLst>
                          </p:cTn>
                        </p:par>
                        <p:par>
                          <p:cTn id="79" fill="hold">
                            <p:stCondLst>
                              <p:cond delay="1000"/>
                            </p:stCondLst>
                            <p:childTnLst>
                              <p:par>
                                <p:cTn id="80" presetID="9" presetClass="entr" presetSubtype="0" fill="hold" grpId="0" nodeType="afterEffect">
                                  <p:stCondLst>
                                    <p:cond delay="0"/>
                                  </p:stCondLst>
                                  <p:childTnLst>
                                    <p:set>
                                      <p:cBhvr>
                                        <p:cTn id="81" dur="1" fill="hold">
                                          <p:stCondLst>
                                            <p:cond delay="0"/>
                                          </p:stCondLst>
                                        </p:cTn>
                                        <p:tgtEl>
                                          <p:spTgt spid="233"/>
                                        </p:tgtEl>
                                        <p:attrNameLst>
                                          <p:attrName>style.visibility</p:attrName>
                                        </p:attrNameLst>
                                      </p:cBhvr>
                                      <p:to>
                                        <p:strVal val="visible"/>
                                      </p:to>
                                    </p:set>
                                    <p:animEffect transition="in" filter="dissolve">
                                      <p:cBhvr>
                                        <p:cTn id="82" dur="500"/>
                                        <p:tgtEl>
                                          <p:spTgt spid="233"/>
                                        </p:tgtEl>
                                      </p:cBhvr>
                                    </p:animEffect>
                                  </p:childTnLst>
                                </p:cTn>
                              </p:par>
                            </p:childTnLst>
                          </p:cTn>
                        </p:par>
                        <p:par>
                          <p:cTn id="83" fill="hold">
                            <p:stCondLst>
                              <p:cond delay="1500"/>
                            </p:stCondLst>
                            <p:childTnLst>
                              <p:par>
                                <p:cTn id="84" presetID="22" presetClass="entr" presetSubtype="2" fill="hold" nodeType="afterEffect">
                                  <p:stCondLst>
                                    <p:cond delay="0"/>
                                  </p:stCondLst>
                                  <p:childTnLst>
                                    <p:set>
                                      <p:cBhvr>
                                        <p:cTn id="85" dur="1" fill="hold">
                                          <p:stCondLst>
                                            <p:cond delay="0"/>
                                          </p:stCondLst>
                                        </p:cTn>
                                        <p:tgtEl>
                                          <p:spTgt spid="251"/>
                                        </p:tgtEl>
                                        <p:attrNameLst>
                                          <p:attrName>style.visibility</p:attrName>
                                        </p:attrNameLst>
                                      </p:cBhvr>
                                      <p:to>
                                        <p:strVal val="visible"/>
                                      </p:to>
                                    </p:set>
                                    <p:animEffect transition="in" filter="wipe(right)">
                                      <p:cBhvr>
                                        <p:cTn id="86" dur="500"/>
                                        <p:tgtEl>
                                          <p:spTgt spid="251"/>
                                        </p:tgtEl>
                                      </p:cBhvr>
                                    </p:animEffect>
                                  </p:childTnLst>
                                </p:cTn>
                              </p:par>
                            </p:childTnLst>
                          </p:cTn>
                        </p:par>
                        <p:par>
                          <p:cTn id="87" fill="hold">
                            <p:stCondLst>
                              <p:cond delay="2000"/>
                            </p:stCondLst>
                            <p:childTnLst>
                              <p:par>
                                <p:cTn id="88" presetID="9" presetClass="entr" presetSubtype="0" fill="hold" grpId="0" nodeType="afterEffect">
                                  <p:stCondLst>
                                    <p:cond delay="0"/>
                                  </p:stCondLst>
                                  <p:childTnLst>
                                    <p:set>
                                      <p:cBhvr>
                                        <p:cTn id="89" dur="1" fill="hold">
                                          <p:stCondLst>
                                            <p:cond delay="0"/>
                                          </p:stCondLst>
                                        </p:cTn>
                                        <p:tgtEl>
                                          <p:spTgt spid="236"/>
                                        </p:tgtEl>
                                        <p:attrNameLst>
                                          <p:attrName>style.visibility</p:attrName>
                                        </p:attrNameLst>
                                      </p:cBhvr>
                                      <p:to>
                                        <p:strVal val="visible"/>
                                      </p:to>
                                    </p:set>
                                    <p:animEffect transition="in" filter="dissolve">
                                      <p:cBhvr>
                                        <p:cTn id="90" dur="500"/>
                                        <p:tgtEl>
                                          <p:spTgt spid="236"/>
                                        </p:tgtEl>
                                      </p:cBhvr>
                                    </p:animEffect>
                                  </p:childTnLst>
                                </p:cTn>
                              </p:par>
                            </p:childTnLst>
                          </p:cTn>
                        </p:par>
                        <p:par>
                          <p:cTn id="91" fill="hold">
                            <p:stCondLst>
                              <p:cond delay="2500"/>
                            </p:stCondLst>
                            <p:childTnLst>
                              <p:par>
                                <p:cTn id="92" presetID="9" presetClass="entr" presetSubtype="0" fill="hold" grpId="0" nodeType="afterEffect">
                                  <p:stCondLst>
                                    <p:cond delay="0"/>
                                  </p:stCondLst>
                                  <p:childTnLst>
                                    <p:set>
                                      <p:cBhvr>
                                        <p:cTn id="93" dur="1" fill="hold">
                                          <p:stCondLst>
                                            <p:cond delay="0"/>
                                          </p:stCondLst>
                                        </p:cTn>
                                        <p:tgtEl>
                                          <p:spTgt spid="238"/>
                                        </p:tgtEl>
                                        <p:attrNameLst>
                                          <p:attrName>style.visibility</p:attrName>
                                        </p:attrNameLst>
                                      </p:cBhvr>
                                      <p:to>
                                        <p:strVal val="visible"/>
                                      </p:to>
                                    </p:set>
                                    <p:animEffect transition="in" filter="dissolve">
                                      <p:cBhvr>
                                        <p:cTn id="94" dur="500"/>
                                        <p:tgtEl>
                                          <p:spTgt spid="238"/>
                                        </p:tgtEl>
                                      </p:cBhvr>
                                    </p:animEffect>
                                  </p:childTnLst>
                                </p:cTn>
                              </p:par>
                            </p:childTnLst>
                          </p:cTn>
                        </p:par>
                        <p:par>
                          <p:cTn id="95" fill="hold">
                            <p:stCondLst>
                              <p:cond delay="3000"/>
                            </p:stCondLst>
                            <p:childTnLst>
                              <p:par>
                                <p:cTn id="96" presetID="22" presetClass="entr" presetSubtype="8" fill="hold" nodeType="afterEffect">
                                  <p:stCondLst>
                                    <p:cond delay="0"/>
                                  </p:stCondLst>
                                  <p:childTnLst>
                                    <p:set>
                                      <p:cBhvr>
                                        <p:cTn id="97" dur="1" fill="hold">
                                          <p:stCondLst>
                                            <p:cond delay="0"/>
                                          </p:stCondLst>
                                        </p:cTn>
                                        <p:tgtEl>
                                          <p:spTgt spid="258"/>
                                        </p:tgtEl>
                                        <p:attrNameLst>
                                          <p:attrName>style.visibility</p:attrName>
                                        </p:attrNameLst>
                                      </p:cBhvr>
                                      <p:to>
                                        <p:strVal val="visible"/>
                                      </p:to>
                                    </p:set>
                                    <p:animEffect transition="in" filter="wipe(left)">
                                      <p:cBhvr>
                                        <p:cTn id="98" dur="500"/>
                                        <p:tgtEl>
                                          <p:spTgt spid="258"/>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nodeType="clickEffect">
                                  <p:stCondLst>
                                    <p:cond delay="0"/>
                                  </p:stCondLst>
                                  <p:childTnLst>
                                    <p:set>
                                      <p:cBhvr>
                                        <p:cTn id="102" dur="1" fill="hold">
                                          <p:stCondLst>
                                            <p:cond delay="0"/>
                                          </p:stCondLst>
                                        </p:cTn>
                                        <p:tgtEl>
                                          <p:spTgt spid="263"/>
                                        </p:tgtEl>
                                        <p:attrNameLst>
                                          <p:attrName>style.visibility</p:attrName>
                                        </p:attrNameLst>
                                      </p:cBhvr>
                                      <p:to>
                                        <p:strVal val="visible"/>
                                      </p:to>
                                    </p:set>
                                    <p:animEffect transition="in" filter="wipe(up)">
                                      <p:cBhvr>
                                        <p:cTn id="103" dur="1000"/>
                                        <p:tgtEl>
                                          <p:spTgt spid="263"/>
                                        </p:tgtEl>
                                      </p:cBhvr>
                                    </p:animEffect>
                                  </p:childTnLst>
                                </p:cTn>
                              </p:par>
                            </p:childTnLst>
                          </p:cTn>
                        </p:par>
                        <p:par>
                          <p:cTn id="104" fill="hold">
                            <p:stCondLst>
                              <p:cond delay="1000"/>
                            </p:stCondLst>
                            <p:childTnLst>
                              <p:par>
                                <p:cTn id="105" presetID="9" presetClass="entr" presetSubtype="0" fill="hold" nodeType="afterEffect">
                                  <p:stCondLst>
                                    <p:cond delay="0"/>
                                  </p:stCondLst>
                                  <p:childTnLst>
                                    <p:set>
                                      <p:cBhvr>
                                        <p:cTn id="106" dur="1" fill="hold">
                                          <p:stCondLst>
                                            <p:cond delay="0"/>
                                          </p:stCondLst>
                                        </p:cTn>
                                        <p:tgtEl>
                                          <p:spTgt spid="270"/>
                                        </p:tgtEl>
                                        <p:attrNameLst>
                                          <p:attrName>style.visibility</p:attrName>
                                        </p:attrNameLst>
                                      </p:cBhvr>
                                      <p:to>
                                        <p:strVal val="visible"/>
                                      </p:to>
                                    </p:set>
                                    <p:animEffect transition="in" filter="dissolve">
                                      <p:cBhvr>
                                        <p:cTn id="107" dur="500"/>
                                        <p:tgtEl>
                                          <p:spTgt spid="270"/>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nodeType="clickEffect">
                                  <p:stCondLst>
                                    <p:cond delay="0"/>
                                  </p:stCondLst>
                                  <p:childTnLst>
                                    <p:set>
                                      <p:cBhvr>
                                        <p:cTn id="111" dur="1" fill="hold">
                                          <p:stCondLst>
                                            <p:cond delay="0"/>
                                          </p:stCondLst>
                                        </p:cTn>
                                        <p:tgtEl>
                                          <p:spTgt spid="267"/>
                                        </p:tgtEl>
                                        <p:attrNameLst>
                                          <p:attrName>style.visibility</p:attrName>
                                        </p:attrNameLst>
                                      </p:cBhvr>
                                      <p:to>
                                        <p:strVal val="visible"/>
                                      </p:to>
                                    </p:set>
                                    <p:animEffect transition="in" filter="wipe(left)">
                                      <p:cBhvr>
                                        <p:cTn id="112" dur="500"/>
                                        <p:tgtEl>
                                          <p:spTgt spid="267"/>
                                        </p:tgtEl>
                                      </p:cBhvr>
                                    </p:animEffect>
                                  </p:childTnLst>
                                </p:cTn>
                              </p:par>
                            </p:childTnLst>
                          </p:cTn>
                        </p:par>
                        <p:par>
                          <p:cTn id="113" fill="hold">
                            <p:stCondLst>
                              <p:cond delay="500"/>
                            </p:stCondLst>
                            <p:childTnLst>
                              <p:par>
                                <p:cTn id="114" presetID="9" presetClass="entr" presetSubtype="0" fill="hold" nodeType="afterEffect">
                                  <p:stCondLst>
                                    <p:cond delay="0"/>
                                  </p:stCondLst>
                                  <p:childTnLst>
                                    <p:set>
                                      <p:cBhvr>
                                        <p:cTn id="115" dur="1" fill="hold">
                                          <p:stCondLst>
                                            <p:cond delay="0"/>
                                          </p:stCondLst>
                                        </p:cTn>
                                        <p:tgtEl>
                                          <p:spTgt spid="231">
                                            <p:txEl>
                                              <p:pRg st="0" end="0"/>
                                            </p:txEl>
                                          </p:spTgt>
                                        </p:tgtEl>
                                        <p:attrNameLst>
                                          <p:attrName>style.visibility</p:attrName>
                                        </p:attrNameLst>
                                      </p:cBhvr>
                                      <p:to>
                                        <p:strVal val="visible"/>
                                      </p:to>
                                    </p:set>
                                    <p:animEffect transition="in" filter="dissolve">
                                      <p:cBhvr>
                                        <p:cTn id="116" dur="500"/>
                                        <p:tgtEl>
                                          <p:spTgt spid="231">
                                            <p:txEl>
                                              <p:pRg st="0" end="0"/>
                                            </p:txEl>
                                          </p:spTgt>
                                        </p:tgtEl>
                                      </p:cBhvr>
                                    </p:animEffect>
                                  </p:childTnLst>
                                </p:cTn>
                              </p:par>
                            </p:childTnLst>
                          </p:cTn>
                        </p:par>
                        <p:par>
                          <p:cTn id="117" fill="hold">
                            <p:stCondLst>
                              <p:cond delay="1000"/>
                            </p:stCondLst>
                            <p:childTnLst>
                              <p:par>
                                <p:cTn id="118" presetID="9" presetClass="entr" presetSubtype="0" fill="hold" grpId="0" nodeType="afterEffect">
                                  <p:stCondLst>
                                    <p:cond delay="0"/>
                                  </p:stCondLst>
                                  <p:childTnLst>
                                    <p:set>
                                      <p:cBhvr>
                                        <p:cTn id="119" dur="1" fill="hold">
                                          <p:stCondLst>
                                            <p:cond delay="0"/>
                                          </p:stCondLst>
                                        </p:cTn>
                                        <p:tgtEl>
                                          <p:spTgt spid="234"/>
                                        </p:tgtEl>
                                        <p:attrNameLst>
                                          <p:attrName>style.visibility</p:attrName>
                                        </p:attrNameLst>
                                      </p:cBhvr>
                                      <p:to>
                                        <p:strVal val="visible"/>
                                      </p:to>
                                    </p:set>
                                    <p:animEffect transition="in" filter="dissolve">
                                      <p:cBhvr>
                                        <p:cTn id="120" dur="500"/>
                                        <p:tgtEl>
                                          <p:spTgt spid="234"/>
                                        </p:tgtEl>
                                      </p:cBhvr>
                                    </p:animEffect>
                                  </p:childTnLst>
                                </p:cTn>
                              </p:par>
                            </p:childTnLst>
                          </p:cTn>
                        </p:par>
                        <p:par>
                          <p:cTn id="121" fill="hold">
                            <p:stCondLst>
                              <p:cond delay="1500"/>
                            </p:stCondLst>
                            <p:childTnLst>
                              <p:par>
                                <p:cTn id="122" presetID="22" presetClass="entr" presetSubtype="2" fill="hold" nodeType="afterEffect">
                                  <p:stCondLst>
                                    <p:cond delay="0"/>
                                  </p:stCondLst>
                                  <p:childTnLst>
                                    <p:set>
                                      <p:cBhvr>
                                        <p:cTn id="123" dur="1" fill="hold">
                                          <p:stCondLst>
                                            <p:cond delay="0"/>
                                          </p:stCondLst>
                                        </p:cTn>
                                        <p:tgtEl>
                                          <p:spTgt spid="248"/>
                                        </p:tgtEl>
                                        <p:attrNameLst>
                                          <p:attrName>style.visibility</p:attrName>
                                        </p:attrNameLst>
                                      </p:cBhvr>
                                      <p:to>
                                        <p:strVal val="visible"/>
                                      </p:to>
                                    </p:set>
                                    <p:animEffect transition="in" filter="wipe(right)">
                                      <p:cBhvr>
                                        <p:cTn id="124" dur="500"/>
                                        <p:tgtEl>
                                          <p:spTgt spid="248"/>
                                        </p:tgtEl>
                                      </p:cBhvr>
                                    </p:animEffect>
                                  </p:childTnLst>
                                </p:cTn>
                              </p:par>
                            </p:childTnLst>
                          </p:cTn>
                        </p:par>
                        <p:par>
                          <p:cTn id="125" fill="hold">
                            <p:stCondLst>
                              <p:cond delay="2000"/>
                            </p:stCondLst>
                            <p:childTnLst>
                              <p:par>
                                <p:cTn id="126" presetID="9" presetClass="entr" presetSubtype="0" fill="hold" grpId="0" nodeType="afterEffect">
                                  <p:stCondLst>
                                    <p:cond delay="0"/>
                                  </p:stCondLst>
                                  <p:childTnLst>
                                    <p:set>
                                      <p:cBhvr>
                                        <p:cTn id="127" dur="1" fill="hold">
                                          <p:stCondLst>
                                            <p:cond delay="0"/>
                                          </p:stCondLst>
                                        </p:cTn>
                                        <p:tgtEl>
                                          <p:spTgt spid="239"/>
                                        </p:tgtEl>
                                        <p:attrNameLst>
                                          <p:attrName>style.visibility</p:attrName>
                                        </p:attrNameLst>
                                      </p:cBhvr>
                                      <p:to>
                                        <p:strVal val="visible"/>
                                      </p:to>
                                    </p:set>
                                    <p:animEffect transition="in" filter="dissolve">
                                      <p:cBhvr>
                                        <p:cTn id="128" dur="500"/>
                                        <p:tgtEl>
                                          <p:spTgt spid="239"/>
                                        </p:tgtEl>
                                      </p:cBhvr>
                                    </p:animEffect>
                                  </p:childTnLst>
                                </p:cTn>
                              </p:par>
                            </p:childTnLst>
                          </p:cTn>
                        </p:par>
                        <p:par>
                          <p:cTn id="129" fill="hold">
                            <p:stCondLst>
                              <p:cond delay="2500"/>
                            </p:stCondLst>
                            <p:childTnLst>
                              <p:par>
                                <p:cTn id="130" presetID="9" presetClass="entr" presetSubtype="0" fill="hold" grpId="0" nodeType="afterEffect">
                                  <p:stCondLst>
                                    <p:cond delay="0"/>
                                  </p:stCondLst>
                                  <p:childTnLst>
                                    <p:set>
                                      <p:cBhvr>
                                        <p:cTn id="131" dur="1" fill="hold">
                                          <p:stCondLst>
                                            <p:cond delay="0"/>
                                          </p:stCondLst>
                                        </p:cTn>
                                        <p:tgtEl>
                                          <p:spTgt spid="237"/>
                                        </p:tgtEl>
                                        <p:attrNameLst>
                                          <p:attrName>style.visibility</p:attrName>
                                        </p:attrNameLst>
                                      </p:cBhvr>
                                      <p:to>
                                        <p:strVal val="visible"/>
                                      </p:to>
                                    </p:set>
                                    <p:animEffect transition="in" filter="dissolve">
                                      <p:cBhvr>
                                        <p:cTn id="132" dur="500"/>
                                        <p:tgtEl>
                                          <p:spTgt spid="237"/>
                                        </p:tgtEl>
                                      </p:cBhvr>
                                    </p:animEffect>
                                  </p:childTnLst>
                                </p:cTn>
                              </p:par>
                            </p:childTnLst>
                          </p:cTn>
                        </p:par>
                        <p:par>
                          <p:cTn id="133" fill="hold">
                            <p:stCondLst>
                              <p:cond delay="3000"/>
                            </p:stCondLst>
                            <p:childTnLst>
                              <p:par>
                                <p:cTn id="134" presetID="22" presetClass="entr" presetSubtype="8" fill="hold" nodeType="afterEffect">
                                  <p:stCondLst>
                                    <p:cond delay="0"/>
                                  </p:stCondLst>
                                  <p:childTnLst>
                                    <p:set>
                                      <p:cBhvr>
                                        <p:cTn id="135" dur="1" fill="hold">
                                          <p:stCondLst>
                                            <p:cond delay="0"/>
                                          </p:stCondLst>
                                        </p:cTn>
                                        <p:tgtEl>
                                          <p:spTgt spid="245"/>
                                        </p:tgtEl>
                                        <p:attrNameLst>
                                          <p:attrName>style.visibility</p:attrName>
                                        </p:attrNameLst>
                                      </p:cBhvr>
                                      <p:to>
                                        <p:strVal val="visible"/>
                                      </p:to>
                                    </p:set>
                                    <p:animEffect transition="in" filter="wipe(left)">
                                      <p:cBhvr>
                                        <p:cTn id="136" dur="500"/>
                                        <p:tgtEl>
                                          <p:spTgt spid="245"/>
                                        </p:tgtEl>
                                      </p:cBhvr>
                                    </p:animEffect>
                                  </p:childTnLst>
                                </p:cTn>
                              </p:par>
                            </p:childTnLst>
                          </p:cTn>
                        </p:par>
                        <p:par>
                          <p:cTn id="137" fill="hold">
                            <p:stCondLst>
                              <p:cond delay="3500"/>
                            </p:stCondLst>
                            <p:childTnLst>
                              <p:par>
                                <p:cTn id="138" presetID="9" presetClass="entr" presetSubtype="0" fill="hold" grpId="0" nodeType="afterEffect">
                                  <p:stCondLst>
                                    <p:cond delay="0"/>
                                  </p:stCondLst>
                                  <p:childTnLst>
                                    <p:set>
                                      <p:cBhvr>
                                        <p:cTn id="139" dur="1" fill="hold">
                                          <p:stCondLst>
                                            <p:cond delay="0"/>
                                          </p:stCondLst>
                                        </p:cTn>
                                        <p:tgtEl>
                                          <p:spTgt spid="232"/>
                                        </p:tgtEl>
                                        <p:attrNameLst>
                                          <p:attrName>style.visibility</p:attrName>
                                        </p:attrNameLst>
                                      </p:cBhvr>
                                      <p:to>
                                        <p:strVal val="visible"/>
                                      </p:to>
                                    </p:set>
                                    <p:animEffect transition="in" filter="dissolve">
                                      <p:cBhvr>
                                        <p:cTn id="140" dur="500"/>
                                        <p:tgtEl>
                                          <p:spTgt spid="232"/>
                                        </p:tgtEl>
                                      </p:cBhvr>
                                    </p:animEffect>
                                  </p:childTnLst>
                                </p:cTn>
                              </p:par>
                            </p:childTnLst>
                          </p:cTn>
                        </p:par>
                        <p:par>
                          <p:cTn id="141" fill="hold">
                            <p:stCondLst>
                              <p:cond delay="4000"/>
                            </p:stCondLst>
                            <p:childTnLst>
                              <p:par>
                                <p:cTn id="142" presetID="9" presetClass="entr" presetSubtype="0" fill="hold" nodeType="afterEffect">
                                  <p:stCondLst>
                                    <p:cond delay="0"/>
                                  </p:stCondLst>
                                  <p:childTnLst>
                                    <p:set>
                                      <p:cBhvr>
                                        <p:cTn id="143" dur="1" fill="hold">
                                          <p:stCondLst>
                                            <p:cond delay="0"/>
                                          </p:stCondLst>
                                        </p:cTn>
                                        <p:tgtEl>
                                          <p:spTgt spid="235">
                                            <p:txEl>
                                              <p:pRg st="0" end="0"/>
                                            </p:txEl>
                                          </p:spTgt>
                                        </p:tgtEl>
                                        <p:attrNameLst>
                                          <p:attrName>style.visibility</p:attrName>
                                        </p:attrNameLst>
                                      </p:cBhvr>
                                      <p:to>
                                        <p:strVal val="visible"/>
                                      </p:to>
                                    </p:set>
                                    <p:animEffect transition="in" filter="dissolve">
                                      <p:cBhvr>
                                        <p:cTn id="144" dur="500"/>
                                        <p:tgtEl>
                                          <p:spTgt spid="235">
                                            <p:txEl>
                                              <p:pRg st="0" end="0"/>
                                            </p:txEl>
                                          </p:spTgt>
                                        </p:tgtEl>
                                      </p:cBhvr>
                                    </p:animEffect>
                                  </p:childTnLst>
                                </p:cTn>
                              </p:par>
                            </p:childTnLst>
                          </p:cTn>
                        </p:par>
                        <p:par>
                          <p:cTn id="145" fill="hold">
                            <p:stCondLst>
                              <p:cond delay="4500"/>
                            </p:stCondLst>
                            <p:childTnLst>
                              <p:par>
                                <p:cTn id="146" presetID="22" presetClass="entr" presetSubtype="2" fill="hold" nodeType="afterEffect">
                                  <p:stCondLst>
                                    <p:cond delay="0"/>
                                  </p:stCondLst>
                                  <p:childTnLst>
                                    <p:set>
                                      <p:cBhvr>
                                        <p:cTn id="147" dur="1" fill="hold">
                                          <p:stCondLst>
                                            <p:cond delay="0"/>
                                          </p:stCondLst>
                                        </p:cTn>
                                        <p:tgtEl>
                                          <p:spTgt spid="254"/>
                                        </p:tgtEl>
                                        <p:attrNameLst>
                                          <p:attrName>style.visibility</p:attrName>
                                        </p:attrNameLst>
                                      </p:cBhvr>
                                      <p:to>
                                        <p:strVal val="visible"/>
                                      </p:to>
                                    </p:set>
                                    <p:animEffect transition="in" filter="wipe(right)">
                                      <p:cBhvr>
                                        <p:cTn id="148" dur="500"/>
                                        <p:tgtEl>
                                          <p:spTgt spid="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bldLvl="0" animBg="1"/>
      <p:bldP spid="201" grpId="0" bldLvl="0" animBg="1"/>
      <p:bldP spid="202" grpId="0" bldLvl="0" animBg="1"/>
      <p:bldP spid="204" grpId="0" bldLvl="0" animBg="1"/>
      <p:bldP spid="205" grpId="0" bldLvl="0" animBg="1"/>
      <p:bldP spid="206" grpId="0" bldLvl="0" animBg="1"/>
      <p:bldP spid="207" grpId="0" bldLvl="0" animBg="1"/>
      <p:bldP spid="232" grpId="0" bldLvl="0" animBg="1"/>
      <p:bldP spid="233" grpId="0" bldLvl="0" animBg="1"/>
      <p:bldP spid="234" grpId="0" bldLvl="0" animBg="1"/>
      <p:bldP spid="236" grpId="0" bldLvl="0" animBg="1"/>
      <p:bldP spid="237" grpId="0" bldLvl="0" animBg="1"/>
      <p:bldP spid="238" grpId="0" bldLvl="0" animBg="1"/>
      <p:bldP spid="239"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a:bodyPr>
          <a:lstStyle/>
          <a:p>
            <a:r>
              <a:rPr lang="en-US" sz="4800" dirty="0"/>
              <a:t>In action</a:t>
            </a:r>
            <a:endParaRPr lang="en-US" sz="4400" dirty="0"/>
          </a:p>
        </p:txBody>
      </p:sp>
      <p:sp>
        <p:nvSpPr>
          <p:cNvPr id="195" name="Text Box 6"/>
          <p:cNvSpPr txBox="1">
            <a:spLocks noChangeArrowheads="1"/>
          </p:cNvSpPr>
          <p:nvPr/>
        </p:nvSpPr>
        <p:spPr bwMode="auto">
          <a:xfrm>
            <a:off x="3808470" y="3116226"/>
            <a:ext cx="1000125" cy="36671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rcv pkt1</a:t>
            </a: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96" name="Text Box 9"/>
          <p:cNvSpPr txBox="1">
            <a:spLocks noChangeArrowheads="1"/>
          </p:cNvSpPr>
          <p:nvPr/>
        </p:nvSpPr>
        <p:spPr bwMode="auto">
          <a:xfrm>
            <a:off x="3808470" y="3341651"/>
            <a:ext cx="1196975" cy="36671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send ack1</a:t>
            </a: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73" name="Text Box 14"/>
          <p:cNvSpPr txBox="1">
            <a:spLocks noChangeArrowheads="1"/>
          </p:cNvSpPr>
          <p:nvPr/>
        </p:nvSpPr>
        <p:spPr bwMode="auto">
          <a:xfrm>
            <a:off x="3789420" y="4532276"/>
            <a:ext cx="1568450" cy="304800"/>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(detect duplicate)</a:t>
            </a:r>
            <a:endPar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nvGrpSpPr>
          <p:cNvPr id="274" name="Group 23"/>
          <p:cNvGrpSpPr/>
          <p:nvPr/>
        </p:nvGrpSpPr>
        <p:grpSpPr bwMode="auto">
          <a:xfrm>
            <a:off x="2340033" y="2889213"/>
            <a:ext cx="1471612" cy="504825"/>
            <a:chOff x="855" y="1710"/>
            <a:chExt cx="927" cy="318"/>
          </a:xfrm>
        </p:grpSpPr>
        <p:sp>
          <p:nvSpPr>
            <p:cNvPr id="275" name="Line 24"/>
            <p:cNvSpPr>
              <a:spLocks noChangeShapeType="1"/>
            </p:cNvSpPr>
            <p:nvPr/>
          </p:nvSpPr>
          <p:spPr bwMode="auto">
            <a:xfrm>
              <a:off x="855" y="1803"/>
              <a:ext cx="927" cy="225"/>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76" name="Text Box 25"/>
            <p:cNvSpPr txBox="1">
              <a:spLocks noChangeArrowheads="1"/>
            </p:cNvSpPr>
            <p:nvPr/>
          </p:nvSpPr>
          <p:spPr bwMode="auto">
            <a:xfrm>
              <a:off x="1094" y="1710"/>
              <a:ext cx="358" cy="212"/>
            </a:xfrm>
            <a:prstGeom prst="rect">
              <a:avLst/>
            </a:prstGeom>
            <a:noFill/>
            <a:ln>
              <a:noFill/>
            </a:ln>
            <a:effectLst/>
          </p:spPr>
          <p:txBody>
            <a:bodyPr>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a:ln>
                    <a:noFill/>
                  </a:ln>
                  <a:solidFill>
                    <a:srgbClr val="000099"/>
                  </a:solidFill>
                  <a:effectLst/>
                  <a:uLnTx/>
                  <a:uFillTx/>
                  <a:latin typeface="Arial" panose="020B0604020202020204" pitchFamily="34" charset="0"/>
                  <a:ea typeface="MS PGothic" charset="0"/>
                  <a:cs typeface="+mn-cs"/>
                </a:rPr>
                <a:t>pkt1</a:t>
              </a:r>
              <a:endParaRPr kumimoji="0" lang="en-US" sz="1600" b="0" i="0" u="none" strike="noStrike" kern="1200" cap="none" spc="0" normalizeH="0" baseline="0" noProof="0">
                <a:ln>
                  <a:noFill/>
                </a:ln>
                <a:solidFill>
                  <a:srgbClr val="000099"/>
                </a:solidFill>
                <a:effectLst/>
                <a:uLnTx/>
                <a:uFillTx/>
                <a:latin typeface="Arial" panose="020B0604020202020204" pitchFamily="34" charset="0"/>
                <a:ea typeface="MS PGothic" charset="0"/>
                <a:cs typeface="+mn-cs"/>
              </a:endParaRPr>
            </a:p>
          </p:txBody>
        </p:sp>
      </p:grpSp>
      <p:sp>
        <p:nvSpPr>
          <p:cNvPr id="277" name="Text Box 36"/>
          <p:cNvSpPr txBox="1">
            <a:spLocks noChangeArrowheads="1"/>
          </p:cNvSpPr>
          <p:nvPr/>
        </p:nvSpPr>
        <p:spPr bwMode="auto">
          <a:xfrm>
            <a:off x="1352608" y="1508088"/>
            <a:ext cx="936625" cy="396875"/>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1" u="sng" strike="noStrike" kern="0" cap="none" spc="0" normalizeH="0" baseline="0" noProof="0">
                <a:ln>
                  <a:noFill/>
                </a:ln>
                <a:solidFill>
                  <a:srgbClr val="000099"/>
                </a:solidFill>
                <a:effectLst/>
                <a:uLnTx/>
                <a:uFillTx/>
                <a:latin typeface="Tahoma" panose="020B0604030504040204" pitchFamily="34" charset="0"/>
                <a:ea typeface="MS PGothic" charset="0"/>
                <a:cs typeface="+mn-cs"/>
              </a:rPr>
              <a:t>sender</a:t>
            </a:r>
            <a:endParaRPr kumimoji="0" lang="en-US" sz="2000" b="0" i="1" u="sng" strike="noStrike" kern="0" cap="none" spc="0" normalizeH="0" baseline="0" noProof="0">
              <a:ln>
                <a:noFill/>
              </a:ln>
              <a:solidFill>
                <a:srgbClr val="000099"/>
              </a:solidFill>
              <a:effectLst/>
              <a:uLnTx/>
              <a:uFillTx/>
              <a:latin typeface="Tahoma" panose="020B0604030504040204" pitchFamily="34" charset="0"/>
              <a:ea typeface="MS PGothic" charset="0"/>
              <a:cs typeface="+mn-cs"/>
            </a:endParaRPr>
          </a:p>
        </p:txBody>
      </p:sp>
      <p:sp>
        <p:nvSpPr>
          <p:cNvPr id="278" name="Text Box 37"/>
          <p:cNvSpPr txBox="1">
            <a:spLocks noChangeArrowheads="1"/>
          </p:cNvSpPr>
          <p:nvPr/>
        </p:nvSpPr>
        <p:spPr bwMode="auto">
          <a:xfrm>
            <a:off x="3792595" y="1503326"/>
            <a:ext cx="1071563" cy="396875"/>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1" u="sng" strike="noStrike" kern="0" cap="none" spc="0" normalizeH="0" baseline="0" noProof="0">
                <a:ln>
                  <a:noFill/>
                </a:ln>
                <a:solidFill>
                  <a:srgbClr val="008000"/>
                </a:solidFill>
                <a:effectLst/>
                <a:uLnTx/>
                <a:uFillTx/>
                <a:latin typeface="Tahoma" panose="020B0604030504040204" pitchFamily="34" charset="0"/>
                <a:ea typeface="MS PGothic" charset="0"/>
                <a:cs typeface="+mn-cs"/>
              </a:rPr>
              <a:t>receiver</a:t>
            </a:r>
            <a:endParaRPr kumimoji="0" lang="en-US" sz="2000" b="0" i="1" u="sng" strike="noStrike" kern="0" cap="none" spc="0" normalizeH="0" baseline="0" noProof="0">
              <a:ln>
                <a:noFill/>
              </a:ln>
              <a:solidFill>
                <a:srgbClr val="008000"/>
              </a:solidFill>
              <a:effectLst/>
              <a:uLnTx/>
              <a:uFillTx/>
              <a:latin typeface="Tahoma" panose="020B0604030504040204" pitchFamily="34" charset="0"/>
              <a:ea typeface="MS PGothic" charset="0"/>
              <a:cs typeface="+mn-cs"/>
            </a:endParaRPr>
          </a:p>
        </p:txBody>
      </p:sp>
      <p:sp>
        <p:nvSpPr>
          <p:cNvPr id="279" name="Text Box 38"/>
          <p:cNvSpPr txBox="1">
            <a:spLocks noChangeArrowheads="1"/>
          </p:cNvSpPr>
          <p:nvPr/>
        </p:nvSpPr>
        <p:spPr bwMode="auto">
          <a:xfrm>
            <a:off x="3805295" y="4263988"/>
            <a:ext cx="1000125" cy="366713"/>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rcv pkt1</a:t>
            </a: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80" name="Text Box 39"/>
          <p:cNvSpPr txBox="1">
            <a:spLocks noChangeArrowheads="1"/>
          </p:cNvSpPr>
          <p:nvPr/>
        </p:nvSpPr>
        <p:spPr bwMode="auto">
          <a:xfrm>
            <a:off x="3802120" y="5260938"/>
            <a:ext cx="1000125" cy="366713"/>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rcv pkt0</a:t>
            </a: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81" name="Text Box 40"/>
          <p:cNvSpPr txBox="1">
            <a:spLocks noChangeArrowheads="1"/>
          </p:cNvSpPr>
          <p:nvPr/>
        </p:nvSpPr>
        <p:spPr bwMode="auto">
          <a:xfrm>
            <a:off x="3798945" y="2441538"/>
            <a:ext cx="1196975" cy="366713"/>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send ack0</a:t>
            </a: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82" name="Text Box 41"/>
          <p:cNvSpPr txBox="1">
            <a:spLocks noChangeArrowheads="1"/>
          </p:cNvSpPr>
          <p:nvPr/>
        </p:nvSpPr>
        <p:spPr bwMode="auto">
          <a:xfrm>
            <a:off x="3817995" y="4686263"/>
            <a:ext cx="1196975" cy="366713"/>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send ack1</a:t>
            </a: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83" name="Text Box 42"/>
          <p:cNvSpPr txBox="1">
            <a:spLocks noChangeArrowheads="1"/>
          </p:cNvSpPr>
          <p:nvPr/>
        </p:nvSpPr>
        <p:spPr bwMode="auto">
          <a:xfrm>
            <a:off x="3795770" y="5456201"/>
            <a:ext cx="1196975" cy="36671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send ack0</a:t>
            </a: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84" name="Text Box 43"/>
          <p:cNvSpPr txBox="1">
            <a:spLocks noChangeArrowheads="1"/>
          </p:cNvSpPr>
          <p:nvPr/>
        </p:nvSpPr>
        <p:spPr bwMode="auto">
          <a:xfrm>
            <a:off x="1281170" y="2690776"/>
            <a:ext cx="1022350" cy="36671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rcv ack0</a:t>
            </a: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85" name="Text Box 44"/>
          <p:cNvSpPr txBox="1">
            <a:spLocks noChangeArrowheads="1"/>
          </p:cNvSpPr>
          <p:nvPr/>
        </p:nvSpPr>
        <p:spPr bwMode="auto">
          <a:xfrm>
            <a:off x="1125595" y="5062501"/>
            <a:ext cx="1174750" cy="36671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send pkt0</a:t>
            </a: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86" name="Text Box 45"/>
          <p:cNvSpPr txBox="1">
            <a:spLocks noChangeArrowheads="1"/>
          </p:cNvSpPr>
          <p:nvPr/>
        </p:nvSpPr>
        <p:spPr bwMode="auto">
          <a:xfrm>
            <a:off x="1125595" y="2909851"/>
            <a:ext cx="1174750" cy="36671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send pkt1</a:t>
            </a: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87" name="Text Box 46"/>
          <p:cNvSpPr txBox="1">
            <a:spLocks noChangeArrowheads="1"/>
          </p:cNvSpPr>
          <p:nvPr/>
        </p:nvSpPr>
        <p:spPr bwMode="auto">
          <a:xfrm>
            <a:off x="1270058" y="4822788"/>
            <a:ext cx="1022350" cy="366713"/>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rcv ack1</a:t>
            </a: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88" name="Text Box 47"/>
          <p:cNvSpPr txBox="1">
            <a:spLocks noChangeArrowheads="1"/>
          </p:cNvSpPr>
          <p:nvPr/>
        </p:nvSpPr>
        <p:spPr bwMode="auto">
          <a:xfrm>
            <a:off x="1114483" y="1947826"/>
            <a:ext cx="1174750" cy="36671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send pkt0</a:t>
            </a: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89" name="Text Box 48"/>
          <p:cNvSpPr txBox="1">
            <a:spLocks noChangeArrowheads="1"/>
          </p:cNvSpPr>
          <p:nvPr/>
        </p:nvSpPr>
        <p:spPr bwMode="auto">
          <a:xfrm>
            <a:off x="3791008" y="2230401"/>
            <a:ext cx="1000125" cy="36671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rcv pkt0</a:t>
            </a: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nvGrpSpPr>
          <p:cNvPr id="290" name="Group 49"/>
          <p:cNvGrpSpPr/>
          <p:nvPr/>
        </p:nvGrpSpPr>
        <p:grpSpPr bwMode="auto">
          <a:xfrm>
            <a:off x="2330508" y="2017676"/>
            <a:ext cx="1471612" cy="512762"/>
            <a:chOff x="850" y="1159"/>
            <a:chExt cx="927" cy="323"/>
          </a:xfrm>
        </p:grpSpPr>
        <p:sp>
          <p:nvSpPr>
            <p:cNvPr id="291" name="Line 50"/>
            <p:cNvSpPr>
              <a:spLocks noChangeShapeType="1"/>
            </p:cNvSpPr>
            <p:nvPr/>
          </p:nvSpPr>
          <p:spPr bwMode="auto">
            <a:xfrm>
              <a:off x="850" y="1257"/>
              <a:ext cx="927" cy="225"/>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92" name="Text Box 51"/>
            <p:cNvSpPr txBox="1">
              <a:spLocks noChangeArrowheads="1"/>
            </p:cNvSpPr>
            <p:nvPr/>
          </p:nvSpPr>
          <p:spPr bwMode="auto">
            <a:xfrm>
              <a:off x="1100" y="1159"/>
              <a:ext cx="358" cy="21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a:ln>
                    <a:noFill/>
                  </a:ln>
                  <a:solidFill>
                    <a:srgbClr val="000099"/>
                  </a:solidFill>
                  <a:effectLst/>
                  <a:uLnTx/>
                  <a:uFillTx/>
                  <a:latin typeface="Arial" panose="020B0604020202020204" pitchFamily="34" charset="0"/>
                  <a:ea typeface="MS PGothic" charset="0"/>
                  <a:cs typeface="+mn-cs"/>
                </a:rPr>
                <a:t>pkt0</a:t>
              </a:r>
              <a:endParaRPr kumimoji="0" lang="en-US" sz="1600" b="0" i="0" u="none" strike="noStrike" kern="1200" cap="none" spc="0" normalizeH="0" baseline="0" noProof="0">
                <a:ln>
                  <a:noFill/>
                </a:ln>
                <a:solidFill>
                  <a:srgbClr val="000099"/>
                </a:solidFill>
                <a:effectLst/>
                <a:uLnTx/>
                <a:uFillTx/>
                <a:latin typeface="Arial" panose="020B0604020202020204" pitchFamily="34" charset="0"/>
                <a:ea typeface="MS PGothic" charset="0"/>
                <a:cs typeface="+mn-cs"/>
              </a:endParaRPr>
            </a:p>
          </p:txBody>
        </p:sp>
      </p:grpSp>
      <p:grpSp>
        <p:nvGrpSpPr>
          <p:cNvPr id="293" name="Group 52"/>
          <p:cNvGrpSpPr/>
          <p:nvPr/>
        </p:nvGrpSpPr>
        <p:grpSpPr bwMode="auto">
          <a:xfrm>
            <a:off x="2324158" y="5032338"/>
            <a:ext cx="1471612" cy="487363"/>
            <a:chOff x="846" y="2253"/>
            <a:chExt cx="927" cy="307"/>
          </a:xfrm>
        </p:grpSpPr>
        <p:sp>
          <p:nvSpPr>
            <p:cNvPr id="294" name="Line 53"/>
            <p:cNvSpPr>
              <a:spLocks noChangeShapeType="1"/>
            </p:cNvSpPr>
            <p:nvPr/>
          </p:nvSpPr>
          <p:spPr bwMode="auto">
            <a:xfrm>
              <a:off x="846" y="2335"/>
              <a:ext cx="927" cy="225"/>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95" name="Text Box 54"/>
            <p:cNvSpPr txBox="1">
              <a:spLocks noChangeArrowheads="1"/>
            </p:cNvSpPr>
            <p:nvPr/>
          </p:nvSpPr>
          <p:spPr bwMode="auto">
            <a:xfrm>
              <a:off x="1097" y="2253"/>
              <a:ext cx="358" cy="21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a:ln>
                    <a:noFill/>
                  </a:ln>
                  <a:solidFill>
                    <a:srgbClr val="000099"/>
                  </a:solidFill>
                  <a:effectLst/>
                  <a:uLnTx/>
                  <a:uFillTx/>
                  <a:latin typeface="Arial" panose="020B0604020202020204" pitchFamily="34" charset="0"/>
                  <a:ea typeface="MS PGothic" charset="0"/>
                  <a:cs typeface="+mn-cs"/>
                </a:rPr>
                <a:t>pkt0</a:t>
              </a:r>
              <a:endParaRPr kumimoji="0" lang="en-US" sz="1600" b="0" i="0" u="none" strike="noStrike" kern="1200" cap="none" spc="0" normalizeH="0" baseline="0" noProof="0">
                <a:ln>
                  <a:noFill/>
                </a:ln>
                <a:solidFill>
                  <a:srgbClr val="000099"/>
                </a:solidFill>
                <a:effectLst/>
                <a:uLnTx/>
                <a:uFillTx/>
                <a:latin typeface="Arial" panose="020B0604020202020204" pitchFamily="34" charset="0"/>
                <a:ea typeface="MS PGothic" charset="0"/>
                <a:cs typeface="+mn-cs"/>
              </a:endParaRPr>
            </a:p>
          </p:txBody>
        </p:sp>
      </p:grpSp>
      <p:grpSp>
        <p:nvGrpSpPr>
          <p:cNvPr id="296" name="Group 55"/>
          <p:cNvGrpSpPr/>
          <p:nvPr/>
        </p:nvGrpSpPr>
        <p:grpSpPr bwMode="auto">
          <a:xfrm>
            <a:off x="2324158" y="4635463"/>
            <a:ext cx="1471612" cy="471488"/>
            <a:chOff x="846" y="2003"/>
            <a:chExt cx="927" cy="297"/>
          </a:xfrm>
        </p:grpSpPr>
        <p:sp>
          <p:nvSpPr>
            <p:cNvPr id="297" name="Line 56"/>
            <p:cNvSpPr>
              <a:spLocks noChangeShapeType="1"/>
            </p:cNvSpPr>
            <p:nvPr/>
          </p:nvSpPr>
          <p:spPr bwMode="auto">
            <a:xfrm flipH="1">
              <a:off x="846" y="2075"/>
              <a:ext cx="927" cy="225"/>
            </a:xfrm>
            <a:prstGeom prst="line">
              <a:avLst/>
            </a:prstGeom>
            <a:noFill/>
            <a:ln w="28575">
              <a:solidFill>
                <a:srgbClr val="008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98" name="Text Box 57"/>
            <p:cNvSpPr txBox="1">
              <a:spLocks noChangeArrowheads="1"/>
            </p:cNvSpPr>
            <p:nvPr/>
          </p:nvSpPr>
          <p:spPr bwMode="auto">
            <a:xfrm>
              <a:off x="1092" y="2003"/>
              <a:ext cx="386" cy="21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a:ln>
                    <a:noFill/>
                  </a:ln>
                  <a:solidFill>
                    <a:srgbClr val="008000"/>
                  </a:solidFill>
                  <a:effectLst/>
                  <a:uLnTx/>
                  <a:uFillTx/>
                  <a:latin typeface="Arial" panose="020B0604020202020204" pitchFamily="34" charset="0"/>
                  <a:ea typeface="MS PGothic" charset="0"/>
                  <a:cs typeface="+mn-cs"/>
                </a:rPr>
                <a:t>ack1</a:t>
              </a:r>
              <a:endParaRPr kumimoji="0" lang="en-US" sz="1600" b="0" i="0" u="none" strike="noStrike" kern="1200" cap="none" spc="0" normalizeH="0" baseline="0" noProof="0">
                <a:ln>
                  <a:noFill/>
                </a:ln>
                <a:solidFill>
                  <a:srgbClr val="008000"/>
                </a:solidFill>
                <a:effectLst/>
                <a:uLnTx/>
                <a:uFillTx/>
                <a:latin typeface="Arial" panose="020B0604020202020204" pitchFamily="34" charset="0"/>
                <a:ea typeface="MS PGothic" charset="0"/>
                <a:cs typeface="+mn-cs"/>
              </a:endParaRPr>
            </a:p>
          </p:txBody>
        </p:sp>
      </p:grpSp>
      <p:grpSp>
        <p:nvGrpSpPr>
          <p:cNvPr id="299" name="Group 58"/>
          <p:cNvGrpSpPr/>
          <p:nvPr/>
        </p:nvGrpSpPr>
        <p:grpSpPr bwMode="auto">
          <a:xfrm>
            <a:off x="2316220" y="2517738"/>
            <a:ext cx="1471613" cy="455613"/>
            <a:chOff x="841" y="1474"/>
            <a:chExt cx="927" cy="287"/>
          </a:xfrm>
        </p:grpSpPr>
        <p:sp>
          <p:nvSpPr>
            <p:cNvPr id="300" name="Line 59"/>
            <p:cNvSpPr>
              <a:spLocks noChangeShapeType="1"/>
            </p:cNvSpPr>
            <p:nvPr/>
          </p:nvSpPr>
          <p:spPr bwMode="auto">
            <a:xfrm flipH="1">
              <a:off x="841" y="1536"/>
              <a:ext cx="927" cy="225"/>
            </a:xfrm>
            <a:prstGeom prst="line">
              <a:avLst/>
            </a:prstGeom>
            <a:noFill/>
            <a:ln w="28575">
              <a:solidFill>
                <a:srgbClr val="008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301" name="Text Box 60"/>
            <p:cNvSpPr txBox="1">
              <a:spLocks noChangeArrowheads="1"/>
            </p:cNvSpPr>
            <p:nvPr/>
          </p:nvSpPr>
          <p:spPr bwMode="auto">
            <a:xfrm>
              <a:off x="1089" y="1474"/>
              <a:ext cx="386" cy="212"/>
            </a:xfrm>
            <a:prstGeom prst="rect">
              <a:avLst/>
            </a:prstGeom>
            <a:noFill/>
            <a:ln>
              <a:noFill/>
            </a:ln>
            <a:effectLst/>
          </p:spPr>
          <p:txBody>
            <a:bodyPr>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a:ln>
                    <a:noFill/>
                  </a:ln>
                  <a:solidFill>
                    <a:srgbClr val="008000"/>
                  </a:solidFill>
                  <a:effectLst/>
                  <a:uLnTx/>
                  <a:uFillTx/>
                  <a:latin typeface="Arial" panose="020B0604020202020204" pitchFamily="34" charset="0"/>
                  <a:ea typeface="MS PGothic" charset="0"/>
                  <a:cs typeface="+mn-cs"/>
                </a:rPr>
                <a:t>ack0</a:t>
              </a:r>
              <a:endParaRPr kumimoji="0" lang="en-US" sz="1600" b="0" i="0" u="none" strike="noStrike" kern="1200" cap="none" spc="0" normalizeH="0" baseline="0" noProof="0">
                <a:ln>
                  <a:noFill/>
                </a:ln>
                <a:solidFill>
                  <a:srgbClr val="008000"/>
                </a:solidFill>
                <a:effectLst/>
                <a:uLnTx/>
                <a:uFillTx/>
                <a:latin typeface="Arial" panose="020B0604020202020204" pitchFamily="34" charset="0"/>
                <a:ea typeface="MS PGothic" charset="0"/>
                <a:cs typeface="+mn-cs"/>
              </a:endParaRPr>
            </a:p>
          </p:txBody>
        </p:sp>
      </p:grpSp>
      <p:grpSp>
        <p:nvGrpSpPr>
          <p:cNvPr id="302" name="Group 61"/>
          <p:cNvGrpSpPr/>
          <p:nvPr/>
        </p:nvGrpSpPr>
        <p:grpSpPr bwMode="auto">
          <a:xfrm>
            <a:off x="2309870" y="5487951"/>
            <a:ext cx="1471613" cy="461962"/>
            <a:chOff x="837" y="2540"/>
            <a:chExt cx="927" cy="291"/>
          </a:xfrm>
        </p:grpSpPr>
        <p:sp>
          <p:nvSpPr>
            <p:cNvPr id="303" name="Line 62"/>
            <p:cNvSpPr>
              <a:spLocks noChangeShapeType="1"/>
            </p:cNvSpPr>
            <p:nvPr/>
          </p:nvSpPr>
          <p:spPr bwMode="auto">
            <a:xfrm flipH="1">
              <a:off x="837" y="2606"/>
              <a:ext cx="927" cy="225"/>
            </a:xfrm>
            <a:prstGeom prst="line">
              <a:avLst/>
            </a:prstGeom>
            <a:noFill/>
            <a:ln w="28575">
              <a:solidFill>
                <a:srgbClr val="008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304" name="Text Box 63"/>
            <p:cNvSpPr txBox="1">
              <a:spLocks noChangeArrowheads="1"/>
            </p:cNvSpPr>
            <p:nvPr/>
          </p:nvSpPr>
          <p:spPr bwMode="auto">
            <a:xfrm>
              <a:off x="1086" y="2540"/>
              <a:ext cx="386" cy="21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a:ln>
                    <a:noFill/>
                  </a:ln>
                  <a:solidFill>
                    <a:srgbClr val="008000"/>
                  </a:solidFill>
                  <a:effectLst/>
                  <a:uLnTx/>
                  <a:uFillTx/>
                  <a:latin typeface="Arial" panose="020B0604020202020204" pitchFamily="34" charset="0"/>
                  <a:ea typeface="MS PGothic" charset="0"/>
                  <a:cs typeface="+mn-cs"/>
                </a:rPr>
                <a:t>ack0</a:t>
              </a:r>
              <a:endParaRPr kumimoji="0" lang="en-US" sz="1600" b="0" i="0" u="none" strike="noStrike" kern="1200" cap="none" spc="0" normalizeH="0" baseline="0" noProof="0">
                <a:ln>
                  <a:noFill/>
                </a:ln>
                <a:solidFill>
                  <a:srgbClr val="008000"/>
                </a:solidFill>
                <a:effectLst/>
                <a:uLnTx/>
                <a:uFillTx/>
                <a:latin typeface="Arial" panose="020B0604020202020204" pitchFamily="34" charset="0"/>
                <a:ea typeface="MS PGothic" charset="0"/>
                <a:cs typeface="+mn-cs"/>
              </a:endParaRPr>
            </a:p>
          </p:txBody>
        </p:sp>
      </p:grpSp>
      <p:sp>
        <p:nvSpPr>
          <p:cNvPr id="305" name="Text Box 64"/>
          <p:cNvSpPr txBox="1">
            <a:spLocks noChangeArrowheads="1"/>
          </p:cNvSpPr>
          <p:nvPr/>
        </p:nvSpPr>
        <p:spPr bwMode="auto">
          <a:xfrm>
            <a:off x="2108258" y="6200738"/>
            <a:ext cx="1393825" cy="366713"/>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FF0000"/>
                </a:solidFill>
                <a:effectLst/>
                <a:uLnTx/>
                <a:uFillTx/>
                <a:latin typeface="Tahoma" panose="020B0604030504040204" pitchFamily="34" charset="0"/>
                <a:ea typeface="MS PGothic" charset="0"/>
                <a:cs typeface="+mn-cs"/>
              </a:rPr>
              <a:t>(c) ACK loss</a:t>
            </a:r>
            <a:endParaRPr kumimoji="0" lang="en-US" sz="1800" b="0" i="0" u="none" strike="noStrike" kern="0" cap="none" spc="0" normalizeH="0" baseline="0" noProof="0">
              <a:ln>
                <a:noFill/>
              </a:ln>
              <a:solidFill>
                <a:srgbClr val="FF0000"/>
              </a:solidFill>
              <a:effectLst/>
              <a:uLnTx/>
              <a:uFillTx/>
              <a:latin typeface="Tahoma" panose="020B0604030504040204" pitchFamily="34" charset="0"/>
              <a:ea typeface="MS PGothic" charset="0"/>
              <a:cs typeface="+mn-cs"/>
            </a:endParaRPr>
          </a:p>
        </p:txBody>
      </p:sp>
      <p:grpSp>
        <p:nvGrpSpPr>
          <p:cNvPr id="306" name="Group 81"/>
          <p:cNvGrpSpPr/>
          <p:nvPr/>
        </p:nvGrpSpPr>
        <p:grpSpPr bwMode="auto">
          <a:xfrm>
            <a:off x="2595620" y="3289263"/>
            <a:ext cx="1212850" cy="719138"/>
            <a:chOff x="1324" y="1931"/>
            <a:chExt cx="764" cy="453"/>
          </a:xfrm>
        </p:grpSpPr>
        <p:sp>
          <p:nvSpPr>
            <p:cNvPr id="307" name="Line 27"/>
            <p:cNvSpPr>
              <a:spLocks noChangeShapeType="1"/>
            </p:cNvSpPr>
            <p:nvPr/>
          </p:nvSpPr>
          <p:spPr bwMode="auto">
            <a:xfrm flipH="1">
              <a:off x="1514" y="2031"/>
              <a:ext cx="574" cy="132"/>
            </a:xfrm>
            <a:prstGeom prst="line">
              <a:avLst/>
            </a:prstGeom>
            <a:noFill/>
            <a:ln w="28575">
              <a:solidFill>
                <a:srgbClr val="008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308" name="Text Box 28"/>
            <p:cNvSpPr txBox="1">
              <a:spLocks noChangeArrowheads="1"/>
            </p:cNvSpPr>
            <p:nvPr/>
          </p:nvSpPr>
          <p:spPr bwMode="auto">
            <a:xfrm>
              <a:off x="1456" y="1931"/>
              <a:ext cx="386" cy="21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8000"/>
                  </a:solidFill>
                  <a:effectLst/>
                  <a:uLnTx/>
                  <a:uFillTx/>
                  <a:latin typeface="Arial" panose="020B0604020202020204" pitchFamily="34" charset="0"/>
                  <a:ea typeface="MS PGothic" charset="0"/>
                  <a:cs typeface="+mn-cs"/>
                </a:rPr>
                <a:t>ack1</a:t>
              </a:r>
              <a:endParaRPr kumimoji="0" lang="en-US" sz="1600" b="0" i="0" u="none" strike="noStrike" kern="0" cap="none" spc="0" normalizeH="0" baseline="0" noProof="0">
                <a:ln>
                  <a:noFill/>
                </a:ln>
                <a:solidFill>
                  <a:srgbClr val="008000"/>
                </a:solidFill>
                <a:effectLst/>
                <a:uLnTx/>
                <a:uFillTx/>
                <a:latin typeface="Arial" panose="020B0604020202020204" pitchFamily="34" charset="0"/>
                <a:ea typeface="MS PGothic" charset="0"/>
                <a:cs typeface="+mn-cs"/>
              </a:endParaRPr>
            </a:p>
          </p:txBody>
        </p:sp>
        <p:sp>
          <p:nvSpPr>
            <p:cNvPr id="309" name="Text Box 68"/>
            <p:cNvSpPr txBox="1">
              <a:spLocks noChangeArrowheads="1"/>
            </p:cNvSpPr>
            <p:nvPr/>
          </p:nvSpPr>
          <p:spPr bwMode="auto">
            <a:xfrm>
              <a:off x="1383" y="2040"/>
              <a:ext cx="215" cy="231"/>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1" i="0" u="none" strike="noStrike" kern="0" cap="none" spc="0" normalizeH="0" baseline="0" noProof="0">
                  <a:ln>
                    <a:noFill/>
                  </a:ln>
                  <a:solidFill>
                    <a:srgbClr val="FF0000"/>
                  </a:solidFill>
                  <a:effectLst/>
                  <a:uLnTx/>
                  <a:uFillTx/>
                  <a:latin typeface="Tahoma" panose="020B0604030504040204" pitchFamily="34" charset="0"/>
                  <a:ea typeface="MS PGothic" charset="0"/>
                  <a:cs typeface="+mn-cs"/>
                </a:rPr>
                <a:t>X</a:t>
              </a:r>
              <a:endParaRPr kumimoji="0" lang="en-US" sz="1800" b="1" i="0" u="none" strike="noStrike" kern="0" cap="none" spc="0" normalizeH="0" baseline="0" noProof="0">
                <a:ln>
                  <a:noFill/>
                </a:ln>
                <a:solidFill>
                  <a:srgbClr val="FF0000"/>
                </a:solidFill>
                <a:effectLst/>
                <a:uLnTx/>
                <a:uFillTx/>
                <a:latin typeface="Tahoma" panose="020B0604030504040204" pitchFamily="34" charset="0"/>
                <a:ea typeface="MS PGothic" charset="0"/>
                <a:cs typeface="+mn-cs"/>
              </a:endParaRPr>
            </a:p>
          </p:txBody>
        </p:sp>
        <p:sp>
          <p:nvSpPr>
            <p:cNvPr id="310" name="Text Box 69"/>
            <p:cNvSpPr txBox="1">
              <a:spLocks noChangeArrowheads="1"/>
            </p:cNvSpPr>
            <p:nvPr/>
          </p:nvSpPr>
          <p:spPr bwMode="auto">
            <a:xfrm>
              <a:off x="1324" y="2172"/>
              <a:ext cx="329" cy="21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1" u="none" strike="noStrike" kern="0" cap="none" spc="0" normalizeH="0" baseline="0" noProof="0">
                  <a:ln>
                    <a:noFill/>
                  </a:ln>
                  <a:solidFill>
                    <a:srgbClr val="FF0000"/>
                  </a:solidFill>
                  <a:effectLst/>
                  <a:uLnTx/>
                  <a:uFillTx/>
                  <a:latin typeface="Tahoma" panose="020B0604030504040204" pitchFamily="34" charset="0"/>
                  <a:ea typeface="MS PGothic" charset="0"/>
                  <a:cs typeface="+mn-cs"/>
                </a:rPr>
                <a:t>loss</a:t>
              </a:r>
              <a:endParaRPr kumimoji="0" lang="en-US" sz="1600" b="0" i="1" u="none" strike="noStrike" kern="0" cap="none" spc="0" normalizeH="0" baseline="0" noProof="0">
                <a:ln>
                  <a:noFill/>
                </a:ln>
                <a:solidFill>
                  <a:srgbClr val="FF0000"/>
                </a:solidFill>
                <a:effectLst/>
                <a:uLnTx/>
                <a:uFillTx/>
                <a:latin typeface="Tahoma" panose="020B0604030504040204" pitchFamily="34" charset="0"/>
                <a:ea typeface="MS PGothic" charset="0"/>
                <a:cs typeface="+mn-cs"/>
              </a:endParaRPr>
            </a:p>
          </p:txBody>
        </p:sp>
      </p:grpSp>
      <p:grpSp>
        <p:nvGrpSpPr>
          <p:cNvPr id="311" name="Group 70"/>
          <p:cNvGrpSpPr/>
          <p:nvPr/>
        </p:nvGrpSpPr>
        <p:grpSpPr bwMode="auto">
          <a:xfrm>
            <a:off x="2219383" y="3195601"/>
            <a:ext cx="122237" cy="1033462"/>
            <a:chOff x="3651" y="1878"/>
            <a:chExt cx="78" cy="963"/>
          </a:xfrm>
        </p:grpSpPr>
        <p:sp>
          <p:nvSpPr>
            <p:cNvPr id="312" name="Line 71"/>
            <p:cNvSpPr>
              <a:spLocks noChangeShapeType="1"/>
            </p:cNvSpPr>
            <p:nvPr/>
          </p:nvSpPr>
          <p:spPr bwMode="auto">
            <a:xfrm>
              <a:off x="3729" y="1879"/>
              <a:ext cx="0" cy="962"/>
            </a:xfrm>
            <a:prstGeom prst="line">
              <a:avLst/>
            </a:prstGeom>
            <a:noFill/>
            <a:ln w="2857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313" name="Line 72"/>
            <p:cNvSpPr>
              <a:spLocks noChangeShapeType="1"/>
            </p:cNvSpPr>
            <p:nvPr/>
          </p:nvSpPr>
          <p:spPr bwMode="auto">
            <a:xfrm flipH="1">
              <a:off x="3651" y="1878"/>
              <a:ext cx="75" cy="0"/>
            </a:xfrm>
            <a:prstGeom prst="line">
              <a:avLst/>
            </a:prstGeom>
            <a:noFill/>
            <a:ln w="2857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314" name="Line 73"/>
            <p:cNvSpPr>
              <a:spLocks noChangeShapeType="1"/>
            </p:cNvSpPr>
            <p:nvPr/>
          </p:nvSpPr>
          <p:spPr bwMode="auto">
            <a:xfrm flipH="1">
              <a:off x="3651" y="2841"/>
              <a:ext cx="75" cy="0"/>
            </a:xfrm>
            <a:prstGeom prst="line">
              <a:avLst/>
            </a:prstGeom>
            <a:noFill/>
            <a:ln w="2857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grpSp>
        <p:nvGrpSpPr>
          <p:cNvPr id="315" name="Group 74"/>
          <p:cNvGrpSpPr/>
          <p:nvPr/>
        </p:nvGrpSpPr>
        <p:grpSpPr bwMode="auto">
          <a:xfrm>
            <a:off x="2347970" y="4184613"/>
            <a:ext cx="1471613" cy="504825"/>
            <a:chOff x="855" y="1710"/>
            <a:chExt cx="927" cy="318"/>
          </a:xfrm>
        </p:grpSpPr>
        <p:sp>
          <p:nvSpPr>
            <p:cNvPr id="316" name="Line 75"/>
            <p:cNvSpPr>
              <a:spLocks noChangeShapeType="1"/>
            </p:cNvSpPr>
            <p:nvPr/>
          </p:nvSpPr>
          <p:spPr bwMode="auto">
            <a:xfrm>
              <a:off x="855" y="1803"/>
              <a:ext cx="927" cy="225"/>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317" name="Text Box 76"/>
            <p:cNvSpPr txBox="1">
              <a:spLocks noChangeArrowheads="1"/>
            </p:cNvSpPr>
            <p:nvPr/>
          </p:nvSpPr>
          <p:spPr bwMode="auto">
            <a:xfrm>
              <a:off x="1094" y="1710"/>
              <a:ext cx="358" cy="21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a:ln>
                    <a:noFill/>
                  </a:ln>
                  <a:solidFill>
                    <a:srgbClr val="000099"/>
                  </a:solidFill>
                  <a:effectLst/>
                  <a:uLnTx/>
                  <a:uFillTx/>
                  <a:latin typeface="Arial" panose="020B0604020202020204" pitchFamily="34" charset="0"/>
                  <a:ea typeface="MS PGothic" charset="0"/>
                  <a:cs typeface="+mn-cs"/>
                </a:rPr>
                <a:t>pkt1</a:t>
              </a:r>
              <a:endParaRPr kumimoji="0" lang="en-US" sz="1600" b="0" i="0" u="none" strike="noStrike" kern="1200" cap="none" spc="0" normalizeH="0" baseline="0" noProof="0">
                <a:ln>
                  <a:noFill/>
                </a:ln>
                <a:solidFill>
                  <a:srgbClr val="000099"/>
                </a:solidFill>
                <a:effectLst/>
                <a:uLnTx/>
                <a:uFillTx/>
                <a:latin typeface="Arial" panose="020B0604020202020204" pitchFamily="34" charset="0"/>
                <a:ea typeface="MS PGothic" charset="0"/>
                <a:cs typeface="+mn-cs"/>
              </a:endParaRPr>
            </a:p>
          </p:txBody>
        </p:sp>
      </p:grpSp>
      <p:grpSp>
        <p:nvGrpSpPr>
          <p:cNvPr id="318" name="Group 77"/>
          <p:cNvGrpSpPr/>
          <p:nvPr/>
        </p:nvGrpSpPr>
        <p:grpSpPr bwMode="auto">
          <a:xfrm>
            <a:off x="916045" y="3808376"/>
            <a:ext cx="1377950" cy="731837"/>
            <a:chOff x="2802" y="2348"/>
            <a:chExt cx="868" cy="461"/>
          </a:xfrm>
        </p:grpSpPr>
        <p:pic>
          <p:nvPicPr>
            <p:cNvPr id="319" name="Picture 78" descr="alarm_clock_ringi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46" y="2348"/>
              <a:ext cx="27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0" name="Text Box 79"/>
            <p:cNvSpPr txBox="1">
              <a:spLocks noChangeArrowheads="1"/>
            </p:cNvSpPr>
            <p:nvPr/>
          </p:nvSpPr>
          <p:spPr bwMode="auto">
            <a:xfrm>
              <a:off x="2802" y="2491"/>
              <a:ext cx="868" cy="318"/>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r" defTabSz="914400" rtl="0" eaLnBrk="0" fontAlgn="base" latinLnBrk="0" hangingPunct="0">
                <a:lnSpc>
                  <a:spcPct val="75000"/>
                </a:lnSpc>
                <a:spcBef>
                  <a:spcPct val="0"/>
                </a:spcBef>
                <a:spcAft>
                  <a:spcPct val="0"/>
                </a:spcAft>
                <a:buClrTx/>
                <a:buSzTx/>
                <a:buFontTx/>
                <a:buNone/>
                <a:defRPr/>
              </a:pPr>
              <a:r>
                <a:rPr kumimoji="0" lang="en-US" sz="1800" b="0" i="1" u="none" strike="noStrike" kern="0" cap="none" spc="0" normalizeH="0" baseline="0" noProof="0">
                  <a:ln>
                    <a:noFill/>
                  </a:ln>
                  <a:solidFill>
                    <a:srgbClr val="FF0000"/>
                  </a:solidFill>
                  <a:effectLst/>
                  <a:uLnTx/>
                  <a:uFillTx/>
                  <a:latin typeface="Tahoma" panose="020B0604030504040204" pitchFamily="34" charset="0"/>
                  <a:ea typeface="MS PGothic" charset="0"/>
                  <a:cs typeface="+mn-cs"/>
                </a:rPr>
                <a:t>timeout</a:t>
              </a:r>
              <a:endParaRPr kumimoji="0" lang="en-US" sz="1800" b="0" i="1" u="none" strike="noStrike" kern="0" cap="none" spc="0" normalizeH="0" baseline="0" noProof="0">
                <a:ln>
                  <a:noFill/>
                </a:ln>
                <a:solidFill>
                  <a:srgbClr val="FF0000"/>
                </a:solidFill>
                <a:effectLst/>
                <a:uLnTx/>
                <a:uFillTx/>
                <a:latin typeface="Tahoma" panose="020B0604030504040204" pitchFamily="34" charset="0"/>
                <a:ea typeface="MS PGothic" charset="0"/>
                <a:cs typeface="+mn-cs"/>
              </a:endParaRPr>
            </a:p>
            <a:p>
              <a:pPr marL="0" marR="0" lvl="0" indent="0" algn="r" defTabSz="914400" rtl="0" eaLnBrk="0" fontAlgn="base" latinLnBrk="0" hangingPunct="0">
                <a:lnSpc>
                  <a:spcPct val="75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resend pkt1</a:t>
              </a: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sp>
        <p:nvSpPr>
          <p:cNvPr id="321" name="Text Box 82"/>
          <p:cNvSpPr txBox="1">
            <a:spLocks noChangeArrowheads="1"/>
          </p:cNvSpPr>
          <p:nvPr/>
        </p:nvSpPr>
        <p:spPr bwMode="auto">
          <a:xfrm>
            <a:off x="9492400" y="2644738"/>
            <a:ext cx="1000125" cy="366713"/>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rcv pkt1</a:t>
            </a: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322" name="Text Box 83"/>
          <p:cNvSpPr txBox="1">
            <a:spLocks noChangeArrowheads="1"/>
          </p:cNvSpPr>
          <p:nvPr/>
        </p:nvSpPr>
        <p:spPr bwMode="auto">
          <a:xfrm>
            <a:off x="9492400" y="2870163"/>
            <a:ext cx="1196975" cy="366713"/>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send ack1</a:t>
            </a: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323" name="Text Box 84"/>
          <p:cNvSpPr txBox="1">
            <a:spLocks noChangeArrowheads="1"/>
          </p:cNvSpPr>
          <p:nvPr/>
        </p:nvSpPr>
        <p:spPr bwMode="auto">
          <a:xfrm>
            <a:off x="9432963" y="4166394"/>
            <a:ext cx="1568450" cy="304800"/>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dirty="0">
                <a:ln>
                  <a:noFill/>
                </a:ln>
                <a:solidFill>
                  <a:srgbClr val="000000"/>
                </a:solidFill>
                <a:effectLst/>
                <a:uLnTx/>
                <a:uFillTx/>
                <a:latin typeface="Tahoma" panose="020B0604030504040204" pitchFamily="34" charset="0"/>
                <a:ea typeface="MS PGothic" charset="0"/>
                <a:cs typeface="+mn-cs"/>
              </a:rPr>
              <a:t>(detect duplicate)</a:t>
            </a:r>
            <a:endParaRPr kumimoji="0" lang="en-US" sz="1400" b="0" i="0" u="none" strike="noStrike" kern="0" cap="none" spc="0" normalizeH="0" baseline="0" noProof="0" dirty="0">
              <a:ln>
                <a:noFill/>
              </a:ln>
              <a:solidFill>
                <a:srgbClr val="000000"/>
              </a:solidFill>
              <a:effectLst/>
              <a:uLnTx/>
              <a:uFillTx/>
              <a:latin typeface="Tahoma" panose="020B0604030504040204" pitchFamily="34" charset="0"/>
              <a:ea typeface="MS PGothic" charset="0"/>
              <a:cs typeface="+mn-cs"/>
            </a:endParaRPr>
          </a:p>
        </p:txBody>
      </p:sp>
      <p:grpSp>
        <p:nvGrpSpPr>
          <p:cNvPr id="324" name="Group 85"/>
          <p:cNvGrpSpPr/>
          <p:nvPr/>
        </p:nvGrpSpPr>
        <p:grpSpPr bwMode="auto">
          <a:xfrm>
            <a:off x="8023963" y="2441542"/>
            <a:ext cx="1471612" cy="481013"/>
            <a:chOff x="855" y="1725"/>
            <a:chExt cx="927" cy="303"/>
          </a:xfrm>
        </p:grpSpPr>
        <p:sp>
          <p:nvSpPr>
            <p:cNvPr id="325" name="Line 86"/>
            <p:cNvSpPr>
              <a:spLocks noChangeShapeType="1"/>
            </p:cNvSpPr>
            <p:nvPr/>
          </p:nvSpPr>
          <p:spPr bwMode="auto">
            <a:xfrm>
              <a:off x="855" y="1803"/>
              <a:ext cx="927" cy="225"/>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326" name="Text Box 87"/>
            <p:cNvSpPr txBox="1">
              <a:spLocks noChangeArrowheads="1"/>
            </p:cNvSpPr>
            <p:nvPr/>
          </p:nvSpPr>
          <p:spPr bwMode="auto">
            <a:xfrm>
              <a:off x="1155" y="1725"/>
              <a:ext cx="358" cy="212"/>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000099"/>
                  </a:solidFill>
                  <a:effectLst/>
                  <a:uLnTx/>
                  <a:uFillTx/>
                  <a:latin typeface="Arial" panose="020B0604020202020204" pitchFamily="34" charset="0"/>
                  <a:ea typeface="MS PGothic" charset="0"/>
                  <a:cs typeface="+mn-cs"/>
                </a:rPr>
                <a:t>pkt1</a:t>
              </a:r>
              <a:endParaRPr kumimoji="0" lang="en-US" sz="1600" b="0" i="0" u="none" strike="noStrike" kern="1200" cap="none" spc="0" normalizeH="0" baseline="0" noProof="0" dirty="0">
                <a:ln>
                  <a:noFill/>
                </a:ln>
                <a:solidFill>
                  <a:srgbClr val="000099"/>
                </a:solidFill>
                <a:effectLst/>
                <a:uLnTx/>
                <a:uFillTx/>
                <a:latin typeface="Arial" panose="020B0604020202020204" pitchFamily="34" charset="0"/>
                <a:ea typeface="MS PGothic" charset="0"/>
                <a:cs typeface="+mn-cs"/>
              </a:endParaRPr>
            </a:p>
          </p:txBody>
        </p:sp>
      </p:grpSp>
      <p:sp>
        <p:nvSpPr>
          <p:cNvPr id="327" name="Text Box 88"/>
          <p:cNvSpPr txBox="1">
            <a:spLocks noChangeArrowheads="1"/>
          </p:cNvSpPr>
          <p:nvPr/>
        </p:nvSpPr>
        <p:spPr bwMode="auto">
          <a:xfrm>
            <a:off x="7036538" y="1036601"/>
            <a:ext cx="936625" cy="396875"/>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1" u="sng" strike="noStrike" kern="0" cap="none" spc="0" normalizeH="0" baseline="0" noProof="0">
                <a:ln>
                  <a:noFill/>
                </a:ln>
                <a:solidFill>
                  <a:srgbClr val="000099"/>
                </a:solidFill>
                <a:effectLst/>
                <a:uLnTx/>
                <a:uFillTx/>
                <a:latin typeface="Tahoma" panose="020B0604030504040204" pitchFamily="34" charset="0"/>
                <a:ea typeface="MS PGothic" charset="0"/>
                <a:cs typeface="+mn-cs"/>
              </a:rPr>
              <a:t>sender</a:t>
            </a:r>
            <a:endParaRPr kumimoji="0" lang="en-US" sz="2000" b="0" i="1" u="sng" strike="noStrike" kern="0" cap="none" spc="0" normalizeH="0" baseline="0" noProof="0">
              <a:ln>
                <a:noFill/>
              </a:ln>
              <a:solidFill>
                <a:srgbClr val="000099"/>
              </a:solidFill>
              <a:effectLst/>
              <a:uLnTx/>
              <a:uFillTx/>
              <a:latin typeface="Tahoma" panose="020B0604030504040204" pitchFamily="34" charset="0"/>
              <a:ea typeface="MS PGothic" charset="0"/>
              <a:cs typeface="+mn-cs"/>
            </a:endParaRPr>
          </a:p>
        </p:txBody>
      </p:sp>
      <p:sp>
        <p:nvSpPr>
          <p:cNvPr id="328" name="Text Box 89"/>
          <p:cNvSpPr txBox="1">
            <a:spLocks noChangeArrowheads="1"/>
          </p:cNvSpPr>
          <p:nvPr/>
        </p:nvSpPr>
        <p:spPr bwMode="auto">
          <a:xfrm>
            <a:off x="9476525" y="1031838"/>
            <a:ext cx="1071563" cy="396875"/>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1" u="sng" strike="noStrike" kern="0" cap="none" spc="0" normalizeH="0" baseline="0" noProof="0">
                <a:ln>
                  <a:noFill/>
                </a:ln>
                <a:solidFill>
                  <a:srgbClr val="008000"/>
                </a:solidFill>
                <a:effectLst/>
                <a:uLnTx/>
                <a:uFillTx/>
                <a:latin typeface="Tahoma" panose="020B0604030504040204" pitchFamily="34" charset="0"/>
                <a:ea typeface="MS PGothic" charset="0"/>
                <a:cs typeface="+mn-cs"/>
              </a:rPr>
              <a:t>receiver</a:t>
            </a:r>
            <a:endParaRPr kumimoji="0" lang="en-US" sz="2000" b="0" i="1" u="sng" strike="noStrike" kern="0" cap="none" spc="0" normalizeH="0" baseline="0" noProof="0">
              <a:ln>
                <a:noFill/>
              </a:ln>
              <a:solidFill>
                <a:srgbClr val="008000"/>
              </a:solidFill>
              <a:effectLst/>
              <a:uLnTx/>
              <a:uFillTx/>
              <a:latin typeface="Tahoma" panose="020B0604030504040204" pitchFamily="34" charset="0"/>
              <a:ea typeface="MS PGothic" charset="0"/>
              <a:cs typeface="+mn-cs"/>
            </a:endParaRPr>
          </a:p>
        </p:txBody>
      </p:sp>
      <p:sp>
        <p:nvSpPr>
          <p:cNvPr id="329" name="Text Box 90"/>
          <p:cNvSpPr txBox="1">
            <a:spLocks noChangeArrowheads="1"/>
          </p:cNvSpPr>
          <p:nvPr/>
        </p:nvSpPr>
        <p:spPr bwMode="auto">
          <a:xfrm>
            <a:off x="9500155" y="3886501"/>
            <a:ext cx="1000125" cy="36671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dirty="0" err="1">
                <a:ln>
                  <a:noFill/>
                </a:ln>
                <a:solidFill>
                  <a:srgbClr val="000000"/>
                </a:solidFill>
                <a:effectLst/>
                <a:uLnTx/>
                <a:uFillTx/>
                <a:latin typeface="Tahoma" panose="020B0604030504040204" pitchFamily="34" charset="0"/>
                <a:ea typeface="MS PGothic" charset="0"/>
                <a:cs typeface="+mn-cs"/>
              </a:rPr>
              <a:t>rcv</a:t>
            </a:r>
            <a:r>
              <a:rPr kumimoji="0" lang="en-US" sz="1800" b="0" i="0" u="none" strike="noStrike" kern="0" cap="none" spc="0" normalizeH="0" baseline="0" noProof="0" dirty="0">
                <a:ln>
                  <a:noFill/>
                </a:ln>
                <a:solidFill>
                  <a:srgbClr val="000000"/>
                </a:solidFill>
                <a:effectLst/>
                <a:uLnTx/>
                <a:uFillTx/>
                <a:latin typeface="Tahoma" panose="020B0604030504040204" pitchFamily="34" charset="0"/>
                <a:ea typeface="MS PGothic" charset="0"/>
                <a:cs typeface="+mn-cs"/>
              </a:rPr>
              <a:t> pkt1</a:t>
            </a:r>
            <a:endParaRPr kumimoji="0" lang="en-US" sz="1800" b="0" i="0" u="none" strike="noStrike" kern="0" cap="none" spc="0" normalizeH="0" baseline="0" noProof="0" dirty="0">
              <a:ln>
                <a:noFill/>
              </a:ln>
              <a:solidFill>
                <a:srgbClr val="000000"/>
              </a:solidFill>
              <a:effectLst/>
              <a:uLnTx/>
              <a:uFillTx/>
              <a:latin typeface="Tahoma" panose="020B0604030504040204" pitchFamily="34" charset="0"/>
              <a:ea typeface="MS PGothic" charset="0"/>
              <a:cs typeface="+mn-cs"/>
            </a:endParaRPr>
          </a:p>
        </p:txBody>
      </p:sp>
      <p:sp>
        <p:nvSpPr>
          <p:cNvPr id="330" name="Text Box 92"/>
          <p:cNvSpPr txBox="1">
            <a:spLocks noChangeArrowheads="1"/>
          </p:cNvSpPr>
          <p:nvPr/>
        </p:nvSpPr>
        <p:spPr bwMode="auto">
          <a:xfrm>
            <a:off x="9482875" y="1970051"/>
            <a:ext cx="1196975" cy="36671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send ack0</a:t>
            </a: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331" name="Text Box 95"/>
          <p:cNvSpPr txBox="1">
            <a:spLocks noChangeArrowheads="1"/>
          </p:cNvSpPr>
          <p:nvPr/>
        </p:nvSpPr>
        <p:spPr bwMode="auto">
          <a:xfrm>
            <a:off x="6965100" y="2219288"/>
            <a:ext cx="1022350" cy="366713"/>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rcv ack0</a:t>
            </a: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332" name="Text Box 97"/>
          <p:cNvSpPr txBox="1">
            <a:spLocks noChangeArrowheads="1"/>
          </p:cNvSpPr>
          <p:nvPr/>
        </p:nvSpPr>
        <p:spPr bwMode="auto">
          <a:xfrm>
            <a:off x="6809525" y="2438363"/>
            <a:ext cx="1174750" cy="366713"/>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send pkt1</a:t>
            </a: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333" name="Text Box 99"/>
          <p:cNvSpPr txBox="1">
            <a:spLocks noChangeArrowheads="1"/>
          </p:cNvSpPr>
          <p:nvPr/>
        </p:nvSpPr>
        <p:spPr bwMode="auto">
          <a:xfrm>
            <a:off x="6798413" y="1476338"/>
            <a:ext cx="1174750" cy="366713"/>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send pkt0</a:t>
            </a: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334" name="Text Box 100"/>
          <p:cNvSpPr txBox="1">
            <a:spLocks noChangeArrowheads="1"/>
          </p:cNvSpPr>
          <p:nvPr/>
        </p:nvSpPr>
        <p:spPr bwMode="auto">
          <a:xfrm>
            <a:off x="9474938" y="1758913"/>
            <a:ext cx="1000125" cy="366713"/>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rcv pkt0</a:t>
            </a: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nvGrpSpPr>
          <p:cNvPr id="335" name="Group 101"/>
          <p:cNvGrpSpPr/>
          <p:nvPr/>
        </p:nvGrpSpPr>
        <p:grpSpPr bwMode="auto">
          <a:xfrm>
            <a:off x="8014438" y="1563649"/>
            <a:ext cx="1471612" cy="495300"/>
            <a:chOff x="850" y="1170"/>
            <a:chExt cx="927" cy="312"/>
          </a:xfrm>
        </p:grpSpPr>
        <p:sp>
          <p:nvSpPr>
            <p:cNvPr id="336" name="Line 102"/>
            <p:cNvSpPr>
              <a:spLocks noChangeShapeType="1"/>
            </p:cNvSpPr>
            <p:nvPr/>
          </p:nvSpPr>
          <p:spPr bwMode="auto">
            <a:xfrm>
              <a:off x="850" y="1257"/>
              <a:ext cx="927" cy="225"/>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337" name="Text Box 103"/>
            <p:cNvSpPr txBox="1">
              <a:spLocks noChangeArrowheads="1"/>
            </p:cNvSpPr>
            <p:nvPr/>
          </p:nvSpPr>
          <p:spPr bwMode="auto">
            <a:xfrm>
              <a:off x="1103" y="1170"/>
              <a:ext cx="358" cy="212"/>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000099"/>
                  </a:solidFill>
                  <a:effectLst/>
                  <a:uLnTx/>
                  <a:uFillTx/>
                  <a:latin typeface="Arial" panose="020B0604020202020204" pitchFamily="34" charset="0"/>
                  <a:ea typeface="MS PGothic" charset="0"/>
                  <a:cs typeface="+mn-cs"/>
                </a:rPr>
                <a:t>pkt0</a:t>
              </a:r>
              <a:endParaRPr kumimoji="0" lang="en-US" sz="1600" b="0" i="0" u="none" strike="noStrike" kern="1200" cap="none" spc="0" normalizeH="0" baseline="0" noProof="0" dirty="0">
                <a:ln>
                  <a:noFill/>
                </a:ln>
                <a:solidFill>
                  <a:srgbClr val="000099"/>
                </a:solidFill>
                <a:effectLst/>
                <a:uLnTx/>
                <a:uFillTx/>
                <a:latin typeface="Arial" panose="020B0604020202020204" pitchFamily="34" charset="0"/>
                <a:ea typeface="MS PGothic" charset="0"/>
                <a:cs typeface="+mn-cs"/>
              </a:endParaRPr>
            </a:p>
          </p:txBody>
        </p:sp>
      </p:grpSp>
      <p:grpSp>
        <p:nvGrpSpPr>
          <p:cNvPr id="338" name="Group 110"/>
          <p:cNvGrpSpPr/>
          <p:nvPr/>
        </p:nvGrpSpPr>
        <p:grpSpPr bwMode="auto">
          <a:xfrm>
            <a:off x="7999515" y="2017682"/>
            <a:ext cx="1471613" cy="484188"/>
            <a:chOff x="841" y="1456"/>
            <a:chExt cx="927" cy="305"/>
          </a:xfrm>
        </p:grpSpPr>
        <p:sp>
          <p:nvSpPr>
            <p:cNvPr id="339" name="Line 111"/>
            <p:cNvSpPr>
              <a:spLocks noChangeShapeType="1"/>
            </p:cNvSpPr>
            <p:nvPr/>
          </p:nvSpPr>
          <p:spPr bwMode="auto">
            <a:xfrm flipH="1">
              <a:off x="841" y="1536"/>
              <a:ext cx="927" cy="225"/>
            </a:xfrm>
            <a:prstGeom prst="line">
              <a:avLst/>
            </a:prstGeom>
            <a:noFill/>
            <a:ln w="28575">
              <a:solidFill>
                <a:srgbClr val="008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340" name="Text Box 112"/>
            <p:cNvSpPr txBox="1">
              <a:spLocks noChangeArrowheads="1"/>
            </p:cNvSpPr>
            <p:nvPr/>
          </p:nvSpPr>
          <p:spPr bwMode="auto">
            <a:xfrm>
              <a:off x="937" y="1456"/>
              <a:ext cx="386" cy="212"/>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008000"/>
                  </a:solidFill>
                  <a:effectLst/>
                  <a:uLnTx/>
                  <a:uFillTx/>
                  <a:latin typeface="Arial" panose="020B0604020202020204" pitchFamily="34" charset="0"/>
                  <a:ea typeface="MS PGothic" charset="0"/>
                  <a:cs typeface="+mn-cs"/>
                </a:rPr>
                <a:t>ack0</a:t>
              </a:r>
              <a:endParaRPr kumimoji="0" lang="en-US" sz="1600" b="0" i="0" u="none" strike="noStrike" kern="1200" cap="none" spc="0" normalizeH="0" baseline="0" noProof="0" dirty="0">
                <a:ln>
                  <a:noFill/>
                </a:ln>
                <a:solidFill>
                  <a:srgbClr val="008000"/>
                </a:solidFill>
                <a:effectLst/>
                <a:uLnTx/>
                <a:uFillTx/>
                <a:latin typeface="Arial" panose="020B0604020202020204" pitchFamily="34" charset="0"/>
                <a:ea typeface="MS PGothic" charset="0"/>
                <a:cs typeface="+mn-cs"/>
              </a:endParaRPr>
            </a:p>
          </p:txBody>
        </p:sp>
      </p:grpSp>
      <p:sp>
        <p:nvSpPr>
          <p:cNvPr id="341" name="Text Box 116"/>
          <p:cNvSpPr txBox="1">
            <a:spLocks noChangeArrowheads="1"/>
          </p:cNvSpPr>
          <p:nvPr/>
        </p:nvSpPr>
        <p:spPr bwMode="auto">
          <a:xfrm>
            <a:off x="7990942" y="6200644"/>
            <a:ext cx="1815465" cy="368300"/>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dirty="0">
                <a:ln>
                  <a:noFill/>
                </a:ln>
                <a:solidFill>
                  <a:srgbClr val="FF0000"/>
                </a:solidFill>
                <a:effectLst/>
                <a:uLnTx/>
                <a:uFillTx/>
                <a:latin typeface="Tahoma" panose="020B0604030504040204" pitchFamily="34" charset="0"/>
                <a:ea typeface="MS PGothic" charset="0"/>
                <a:cs typeface="+mn-cs"/>
              </a:rPr>
              <a:t>(d) delayed ACK</a:t>
            </a:r>
            <a:endParaRPr kumimoji="0" lang="en-US" sz="1800" b="0" i="0" u="none" strike="noStrike" kern="0" cap="none" spc="0" normalizeH="0" baseline="0" noProof="0" dirty="0">
              <a:ln>
                <a:noFill/>
              </a:ln>
              <a:solidFill>
                <a:srgbClr val="FF0000"/>
              </a:solidFill>
              <a:effectLst/>
              <a:uLnTx/>
              <a:uFillTx/>
              <a:latin typeface="Tahoma" panose="020B0604030504040204" pitchFamily="34" charset="0"/>
              <a:ea typeface="MS PGothic" charset="0"/>
              <a:cs typeface="+mn-cs"/>
            </a:endParaRPr>
          </a:p>
        </p:txBody>
      </p:sp>
      <p:grpSp>
        <p:nvGrpSpPr>
          <p:cNvPr id="342" name="Group 122"/>
          <p:cNvGrpSpPr/>
          <p:nvPr/>
        </p:nvGrpSpPr>
        <p:grpSpPr bwMode="auto">
          <a:xfrm>
            <a:off x="7903313" y="2724113"/>
            <a:ext cx="122237" cy="1033463"/>
            <a:chOff x="3651" y="1878"/>
            <a:chExt cx="78" cy="963"/>
          </a:xfrm>
        </p:grpSpPr>
        <p:sp>
          <p:nvSpPr>
            <p:cNvPr id="343" name="Line 123"/>
            <p:cNvSpPr>
              <a:spLocks noChangeShapeType="1"/>
            </p:cNvSpPr>
            <p:nvPr/>
          </p:nvSpPr>
          <p:spPr bwMode="auto">
            <a:xfrm>
              <a:off x="3729" y="1879"/>
              <a:ext cx="0" cy="962"/>
            </a:xfrm>
            <a:prstGeom prst="line">
              <a:avLst/>
            </a:prstGeom>
            <a:noFill/>
            <a:ln w="2857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344" name="Line 124"/>
            <p:cNvSpPr>
              <a:spLocks noChangeShapeType="1"/>
            </p:cNvSpPr>
            <p:nvPr/>
          </p:nvSpPr>
          <p:spPr bwMode="auto">
            <a:xfrm flipH="1">
              <a:off x="3651" y="1878"/>
              <a:ext cx="75" cy="0"/>
            </a:xfrm>
            <a:prstGeom prst="line">
              <a:avLst/>
            </a:prstGeom>
            <a:noFill/>
            <a:ln w="2857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345" name="Line 125"/>
            <p:cNvSpPr>
              <a:spLocks noChangeShapeType="1"/>
            </p:cNvSpPr>
            <p:nvPr/>
          </p:nvSpPr>
          <p:spPr bwMode="auto">
            <a:xfrm flipH="1">
              <a:off x="3651" y="2841"/>
              <a:ext cx="75" cy="0"/>
            </a:xfrm>
            <a:prstGeom prst="line">
              <a:avLst/>
            </a:prstGeom>
            <a:noFill/>
            <a:ln w="2857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grpSp>
        <p:nvGrpSpPr>
          <p:cNvPr id="346" name="Group 126"/>
          <p:cNvGrpSpPr/>
          <p:nvPr/>
        </p:nvGrpSpPr>
        <p:grpSpPr bwMode="auto">
          <a:xfrm>
            <a:off x="8031900" y="3757579"/>
            <a:ext cx="1471613" cy="460376"/>
            <a:chOff x="855" y="1738"/>
            <a:chExt cx="927" cy="290"/>
          </a:xfrm>
        </p:grpSpPr>
        <p:sp>
          <p:nvSpPr>
            <p:cNvPr id="347" name="Line 127"/>
            <p:cNvSpPr>
              <a:spLocks noChangeShapeType="1"/>
            </p:cNvSpPr>
            <p:nvPr/>
          </p:nvSpPr>
          <p:spPr bwMode="auto">
            <a:xfrm>
              <a:off x="855" y="1803"/>
              <a:ext cx="927" cy="225"/>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348" name="Text Box 128"/>
            <p:cNvSpPr txBox="1">
              <a:spLocks noChangeArrowheads="1"/>
            </p:cNvSpPr>
            <p:nvPr/>
          </p:nvSpPr>
          <p:spPr bwMode="auto">
            <a:xfrm>
              <a:off x="1278" y="1738"/>
              <a:ext cx="358" cy="212"/>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000099"/>
                  </a:solidFill>
                  <a:effectLst/>
                  <a:uLnTx/>
                  <a:uFillTx/>
                  <a:latin typeface="Arial" panose="020B0604020202020204" pitchFamily="34" charset="0"/>
                  <a:ea typeface="MS PGothic" charset="0"/>
                  <a:cs typeface="+mn-cs"/>
                </a:rPr>
                <a:t>pkt1</a:t>
              </a:r>
              <a:endParaRPr kumimoji="0" lang="en-US" sz="1600" b="0" i="0" u="none" strike="noStrike" kern="1200" cap="none" spc="0" normalizeH="0" baseline="0" noProof="0" dirty="0">
                <a:ln>
                  <a:noFill/>
                </a:ln>
                <a:solidFill>
                  <a:srgbClr val="000099"/>
                </a:solidFill>
                <a:effectLst/>
                <a:uLnTx/>
                <a:uFillTx/>
                <a:latin typeface="Arial" panose="020B0604020202020204" pitchFamily="34" charset="0"/>
                <a:ea typeface="MS PGothic" charset="0"/>
                <a:cs typeface="+mn-cs"/>
              </a:endParaRPr>
            </a:p>
          </p:txBody>
        </p:sp>
      </p:grpSp>
      <p:grpSp>
        <p:nvGrpSpPr>
          <p:cNvPr id="349" name="Group 129"/>
          <p:cNvGrpSpPr/>
          <p:nvPr/>
        </p:nvGrpSpPr>
        <p:grpSpPr bwMode="auto">
          <a:xfrm>
            <a:off x="6599975" y="3336888"/>
            <a:ext cx="1377950" cy="731838"/>
            <a:chOff x="2802" y="2348"/>
            <a:chExt cx="868" cy="461"/>
          </a:xfrm>
        </p:grpSpPr>
        <p:pic>
          <p:nvPicPr>
            <p:cNvPr id="350" name="Picture 130" descr="alarm_clock_ringi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46" y="2348"/>
              <a:ext cx="27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1" name="Text Box 131"/>
            <p:cNvSpPr txBox="1">
              <a:spLocks noChangeArrowheads="1"/>
            </p:cNvSpPr>
            <p:nvPr/>
          </p:nvSpPr>
          <p:spPr bwMode="auto">
            <a:xfrm>
              <a:off x="2802" y="2491"/>
              <a:ext cx="868" cy="318"/>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r" defTabSz="914400" rtl="0" eaLnBrk="0" fontAlgn="base" latinLnBrk="0" hangingPunct="0">
                <a:lnSpc>
                  <a:spcPct val="75000"/>
                </a:lnSpc>
                <a:spcBef>
                  <a:spcPct val="0"/>
                </a:spcBef>
                <a:spcAft>
                  <a:spcPct val="0"/>
                </a:spcAft>
                <a:buClrTx/>
                <a:buSzTx/>
                <a:buFontTx/>
                <a:buNone/>
                <a:defRPr/>
              </a:pPr>
              <a:r>
                <a:rPr kumimoji="0" lang="en-US" sz="1800" b="0" i="1" u="none" strike="noStrike" kern="0" cap="none" spc="0" normalizeH="0" baseline="0" noProof="0">
                  <a:ln>
                    <a:noFill/>
                  </a:ln>
                  <a:solidFill>
                    <a:srgbClr val="FF0000"/>
                  </a:solidFill>
                  <a:effectLst/>
                  <a:uLnTx/>
                  <a:uFillTx/>
                  <a:latin typeface="Tahoma" panose="020B0604030504040204" pitchFamily="34" charset="0"/>
                  <a:ea typeface="MS PGothic" charset="0"/>
                  <a:cs typeface="+mn-cs"/>
                </a:rPr>
                <a:t>timeout</a:t>
              </a:r>
              <a:endParaRPr kumimoji="0" lang="en-US" sz="1800" b="0" i="1" u="none" strike="noStrike" kern="0" cap="none" spc="0" normalizeH="0" baseline="0" noProof="0">
                <a:ln>
                  <a:noFill/>
                </a:ln>
                <a:solidFill>
                  <a:srgbClr val="FF0000"/>
                </a:solidFill>
                <a:effectLst/>
                <a:uLnTx/>
                <a:uFillTx/>
                <a:latin typeface="Tahoma" panose="020B0604030504040204" pitchFamily="34" charset="0"/>
                <a:ea typeface="MS PGothic" charset="0"/>
                <a:cs typeface="+mn-cs"/>
              </a:endParaRPr>
            </a:p>
            <a:p>
              <a:pPr marL="0" marR="0" lvl="0" indent="0" algn="r" defTabSz="914400" rtl="0" eaLnBrk="0" fontAlgn="base" latinLnBrk="0" hangingPunct="0">
                <a:lnSpc>
                  <a:spcPct val="75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resend pkt1</a:t>
              </a: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grpSp>
        <p:nvGrpSpPr>
          <p:cNvPr id="352" name="Group 133"/>
          <p:cNvGrpSpPr/>
          <p:nvPr/>
        </p:nvGrpSpPr>
        <p:grpSpPr bwMode="auto">
          <a:xfrm>
            <a:off x="8329384" y="2976526"/>
            <a:ext cx="1163019" cy="752475"/>
            <a:chOff x="4021" y="1705"/>
            <a:chExt cx="763" cy="453"/>
          </a:xfrm>
        </p:grpSpPr>
        <p:sp>
          <p:nvSpPr>
            <p:cNvPr id="353" name="Line 118"/>
            <p:cNvSpPr>
              <a:spLocks noChangeShapeType="1"/>
            </p:cNvSpPr>
            <p:nvPr/>
          </p:nvSpPr>
          <p:spPr bwMode="auto">
            <a:xfrm flipH="1">
              <a:off x="4343" y="1705"/>
              <a:ext cx="441" cy="329"/>
            </a:xfrm>
            <a:prstGeom prst="line">
              <a:avLst/>
            </a:prstGeom>
            <a:noFill/>
            <a:ln w="28575">
              <a:solidFill>
                <a:srgbClr val="008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355" name="Line 132"/>
            <p:cNvSpPr>
              <a:spLocks noChangeShapeType="1"/>
            </p:cNvSpPr>
            <p:nvPr/>
          </p:nvSpPr>
          <p:spPr bwMode="auto">
            <a:xfrm flipH="1">
              <a:off x="4186" y="2047"/>
              <a:ext cx="146" cy="111"/>
            </a:xfrm>
            <a:prstGeom prst="line">
              <a:avLst/>
            </a:prstGeom>
            <a:noFill/>
            <a:ln w="28575">
              <a:solidFill>
                <a:srgbClr val="008000"/>
              </a:solidFill>
              <a:prstDash val="sysDot"/>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354" name="Text Box 119"/>
            <p:cNvSpPr txBox="1">
              <a:spLocks noChangeArrowheads="1"/>
            </p:cNvSpPr>
            <p:nvPr/>
          </p:nvSpPr>
          <p:spPr bwMode="auto">
            <a:xfrm>
              <a:off x="4021" y="1829"/>
              <a:ext cx="460" cy="204"/>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wrap="squar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008000"/>
                  </a:solidFill>
                  <a:effectLst/>
                  <a:uLnTx/>
                  <a:uFillTx/>
                  <a:latin typeface="Arial" panose="020B0604020202020204" pitchFamily="34" charset="0"/>
                  <a:ea typeface="MS PGothic" charset="0"/>
                  <a:cs typeface="+mn-cs"/>
                </a:rPr>
                <a:t>ack1</a:t>
              </a:r>
              <a:endParaRPr kumimoji="0" lang="en-US" sz="1600" b="0" i="0" u="none" strike="noStrike" kern="1200" cap="none" spc="0" normalizeH="0" baseline="0" noProof="0" dirty="0">
                <a:ln>
                  <a:noFill/>
                </a:ln>
                <a:solidFill>
                  <a:srgbClr val="008000"/>
                </a:solidFill>
                <a:effectLst/>
                <a:uLnTx/>
                <a:uFillTx/>
                <a:latin typeface="Arial" panose="020B0604020202020204" pitchFamily="34" charset="0"/>
                <a:ea typeface="MS PGothic" charset="0"/>
                <a:cs typeface="+mn-cs"/>
              </a:endParaRPr>
            </a:p>
          </p:txBody>
        </p:sp>
      </p:grpSp>
      <p:sp>
        <p:nvSpPr>
          <p:cNvPr id="356" name="Line 136"/>
          <p:cNvSpPr>
            <a:spLocks noChangeShapeType="1"/>
          </p:cNvSpPr>
          <p:nvPr/>
        </p:nvSpPr>
        <p:spPr bwMode="auto">
          <a:xfrm flipH="1">
            <a:off x="7922363" y="3521038"/>
            <a:ext cx="909637" cy="739775"/>
          </a:xfrm>
          <a:prstGeom prst="line">
            <a:avLst/>
          </a:prstGeom>
          <a:noFill/>
          <a:ln w="28575">
            <a:solidFill>
              <a:srgbClr val="008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nvGrpSpPr>
          <p:cNvPr id="5" name="Group 4"/>
          <p:cNvGrpSpPr/>
          <p:nvPr/>
        </p:nvGrpSpPr>
        <p:grpSpPr>
          <a:xfrm>
            <a:off x="8012670" y="4309460"/>
            <a:ext cx="2667702" cy="652105"/>
            <a:chOff x="8162097" y="4679496"/>
            <a:chExt cx="2667702" cy="652105"/>
          </a:xfrm>
        </p:grpSpPr>
        <p:grpSp>
          <p:nvGrpSpPr>
            <p:cNvPr id="362" name="Group 150"/>
            <p:cNvGrpSpPr/>
            <p:nvPr/>
          </p:nvGrpSpPr>
          <p:grpSpPr bwMode="auto">
            <a:xfrm>
              <a:off x="8162097" y="4974413"/>
              <a:ext cx="1471613" cy="357188"/>
              <a:chOff x="2229" y="3467"/>
              <a:chExt cx="927" cy="225"/>
            </a:xfrm>
          </p:grpSpPr>
          <p:sp>
            <p:nvSpPr>
              <p:cNvPr id="382" name="Line 108"/>
              <p:cNvSpPr>
                <a:spLocks noChangeShapeType="1"/>
              </p:cNvSpPr>
              <p:nvPr/>
            </p:nvSpPr>
            <p:spPr bwMode="auto">
              <a:xfrm flipH="1">
                <a:off x="2229" y="3467"/>
                <a:ext cx="927" cy="225"/>
              </a:xfrm>
              <a:prstGeom prst="line">
                <a:avLst/>
              </a:prstGeom>
              <a:noFill/>
              <a:ln w="28575">
                <a:solidFill>
                  <a:srgbClr val="008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383" name="Text Box 109"/>
              <p:cNvSpPr txBox="1">
                <a:spLocks noChangeArrowheads="1"/>
              </p:cNvSpPr>
              <p:nvPr/>
            </p:nvSpPr>
            <p:spPr bwMode="auto">
              <a:xfrm>
                <a:off x="2278" y="3467"/>
                <a:ext cx="386" cy="212"/>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dirty="0">
                    <a:ln>
                      <a:noFill/>
                    </a:ln>
                    <a:solidFill>
                      <a:srgbClr val="008000"/>
                    </a:solidFill>
                    <a:effectLst/>
                    <a:uLnTx/>
                    <a:uFillTx/>
                    <a:latin typeface="Arial" panose="020B0604020202020204" pitchFamily="34" charset="0"/>
                    <a:ea typeface="MS PGothic" charset="0"/>
                    <a:cs typeface="+mn-cs"/>
                  </a:rPr>
                  <a:t>ack1</a:t>
                </a:r>
                <a:endParaRPr kumimoji="0" lang="en-US" sz="1600" b="0" i="0" u="none" strike="noStrike" kern="0" cap="none" spc="0" normalizeH="0" baseline="0" noProof="0" dirty="0">
                  <a:ln>
                    <a:noFill/>
                  </a:ln>
                  <a:solidFill>
                    <a:srgbClr val="008000"/>
                  </a:solidFill>
                  <a:effectLst/>
                  <a:uLnTx/>
                  <a:uFillTx/>
                  <a:latin typeface="Arial" panose="020B0604020202020204" pitchFamily="34" charset="0"/>
                  <a:ea typeface="MS PGothic" charset="0"/>
                  <a:cs typeface="+mn-cs"/>
                </a:endParaRPr>
              </a:p>
            </p:txBody>
          </p:sp>
        </p:grpSp>
        <p:sp>
          <p:nvSpPr>
            <p:cNvPr id="358" name="Text Box 93"/>
            <p:cNvSpPr txBox="1">
              <a:spLocks noChangeArrowheads="1"/>
            </p:cNvSpPr>
            <p:nvPr/>
          </p:nvSpPr>
          <p:spPr bwMode="auto">
            <a:xfrm>
              <a:off x="9632824" y="4679496"/>
              <a:ext cx="1196975" cy="366713"/>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dirty="0">
                  <a:ln>
                    <a:noFill/>
                  </a:ln>
                  <a:solidFill>
                    <a:srgbClr val="000000"/>
                  </a:solidFill>
                  <a:effectLst/>
                  <a:uLnTx/>
                  <a:uFillTx/>
                  <a:latin typeface="Tahoma" panose="020B0604030504040204" pitchFamily="34" charset="0"/>
                  <a:ea typeface="MS PGothic" charset="0"/>
                  <a:cs typeface="+mn-cs"/>
                </a:rPr>
                <a:t>send ack1</a:t>
              </a:r>
              <a:endParaRPr kumimoji="0" lang="en-US" sz="1800" b="0" i="0" u="none" strike="noStrike" kern="0" cap="none" spc="0" normalizeH="0" baseline="0" noProof="0" dirty="0">
                <a:ln>
                  <a:noFill/>
                </a:ln>
                <a:solidFill>
                  <a:srgbClr val="000000"/>
                </a:solidFill>
                <a:effectLst/>
                <a:uLnTx/>
                <a:uFillTx/>
                <a:latin typeface="Tahoma" panose="020B0604030504040204" pitchFamily="34" charset="0"/>
                <a:ea typeface="MS PGothic" charset="0"/>
                <a:cs typeface="+mn-cs"/>
              </a:endParaRPr>
            </a:p>
          </p:txBody>
        </p:sp>
      </p:grpSp>
      <p:grpSp>
        <p:nvGrpSpPr>
          <p:cNvPr id="6" name="Group 5"/>
          <p:cNvGrpSpPr/>
          <p:nvPr/>
        </p:nvGrpSpPr>
        <p:grpSpPr>
          <a:xfrm>
            <a:off x="6804583" y="4153524"/>
            <a:ext cx="3833816" cy="1104906"/>
            <a:chOff x="6954010" y="4523560"/>
            <a:chExt cx="3833816" cy="1104906"/>
          </a:xfrm>
        </p:grpSpPr>
        <p:grpSp>
          <p:nvGrpSpPr>
            <p:cNvPr id="364" name="Group 137"/>
            <p:cNvGrpSpPr/>
            <p:nvPr/>
          </p:nvGrpSpPr>
          <p:grpSpPr bwMode="auto">
            <a:xfrm>
              <a:off x="6954010" y="4523560"/>
              <a:ext cx="1174750" cy="609601"/>
              <a:chOff x="2830" y="3285"/>
              <a:chExt cx="740" cy="384"/>
            </a:xfrm>
          </p:grpSpPr>
          <p:sp>
            <p:nvSpPr>
              <p:cNvPr id="378" name="Text Box 134"/>
              <p:cNvSpPr txBox="1">
                <a:spLocks noChangeArrowheads="1"/>
              </p:cNvSpPr>
              <p:nvPr/>
            </p:nvSpPr>
            <p:spPr bwMode="auto">
              <a:xfrm>
                <a:off x="2830" y="3438"/>
                <a:ext cx="740" cy="231"/>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dirty="0">
                    <a:ln>
                      <a:noFill/>
                    </a:ln>
                    <a:solidFill>
                      <a:srgbClr val="000000"/>
                    </a:solidFill>
                    <a:effectLst/>
                    <a:uLnTx/>
                    <a:uFillTx/>
                    <a:latin typeface="Tahoma" panose="020B0604030504040204" pitchFamily="34" charset="0"/>
                    <a:ea typeface="MS PGothic" charset="0"/>
                    <a:cs typeface="+mn-cs"/>
                  </a:rPr>
                  <a:t>send pkt0</a:t>
                </a:r>
                <a:endParaRPr kumimoji="0" lang="en-US" sz="1800" b="0" i="0" u="none" strike="noStrike" kern="0" cap="none" spc="0" normalizeH="0" baseline="0" noProof="0" dirty="0">
                  <a:ln>
                    <a:noFill/>
                  </a:ln>
                  <a:solidFill>
                    <a:srgbClr val="000000"/>
                  </a:solidFill>
                  <a:effectLst/>
                  <a:uLnTx/>
                  <a:uFillTx/>
                  <a:latin typeface="Tahoma" panose="020B0604030504040204" pitchFamily="34" charset="0"/>
                  <a:ea typeface="MS PGothic" charset="0"/>
                  <a:cs typeface="+mn-cs"/>
                </a:endParaRPr>
              </a:p>
            </p:txBody>
          </p:sp>
          <p:sp>
            <p:nvSpPr>
              <p:cNvPr id="379" name="Text Box 135"/>
              <p:cNvSpPr txBox="1">
                <a:spLocks noChangeArrowheads="1"/>
              </p:cNvSpPr>
              <p:nvPr/>
            </p:nvSpPr>
            <p:spPr bwMode="auto">
              <a:xfrm>
                <a:off x="2916" y="3285"/>
                <a:ext cx="644" cy="231"/>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dirty="0" err="1">
                    <a:ln>
                      <a:noFill/>
                    </a:ln>
                    <a:solidFill>
                      <a:srgbClr val="000000"/>
                    </a:solidFill>
                    <a:effectLst/>
                    <a:uLnTx/>
                    <a:uFillTx/>
                    <a:latin typeface="Tahoma" panose="020B0604030504040204" pitchFamily="34" charset="0"/>
                    <a:ea typeface="MS PGothic" charset="0"/>
                    <a:cs typeface="+mn-cs"/>
                  </a:rPr>
                  <a:t>rcv</a:t>
                </a:r>
                <a:r>
                  <a:rPr kumimoji="0" lang="en-US" sz="1800" b="0" i="0" u="none" strike="noStrike" kern="0" cap="none" spc="0" normalizeH="0" baseline="0" noProof="0" dirty="0">
                    <a:ln>
                      <a:noFill/>
                    </a:ln>
                    <a:solidFill>
                      <a:srgbClr val="000000"/>
                    </a:solidFill>
                    <a:effectLst/>
                    <a:uLnTx/>
                    <a:uFillTx/>
                    <a:latin typeface="Tahoma" panose="020B0604030504040204" pitchFamily="34" charset="0"/>
                    <a:ea typeface="MS PGothic" charset="0"/>
                    <a:cs typeface="+mn-cs"/>
                  </a:rPr>
                  <a:t> ack1</a:t>
                </a:r>
                <a:endParaRPr kumimoji="0" lang="en-US" sz="1800" b="0" i="0" u="none" strike="noStrike" kern="0" cap="none" spc="0" normalizeH="0" baseline="0" noProof="0" dirty="0">
                  <a:ln>
                    <a:noFill/>
                  </a:ln>
                  <a:solidFill>
                    <a:srgbClr val="000000"/>
                  </a:solidFill>
                  <a:effectLst/>
                  <a:uLnTx/>
                  <a:uFillTx/>
                  <a:latin typeface="Tahoma" panose="020B0604030504040204" pitchFamily="34" charset="0"/>
                  <a:ea typeface="MS PGothic" charset="0"/>
                  <a:cs typeface="+mn-cs"/>
                </a:endParaRPr>
              </a:p>
            </p:txBody>
          </p:sp>
        </p:grpSp>
        <p:grpSp>
          <p:nvGrpSpPr>
            <p:cNvPr id="365" name="Group 138"/>
            <p:cNvGrpSpPr/>
            <p:nvPr/>
          </p:nvGrpSpPr>
          <p:grpSpPr bwMode="auto">
            <a:xfrm>
              <a:off x="8073197" y="4598870"/>
              <a:ext cx="1547813" cy="594616"/>
              <a:chOff x="850" y="1145"/>
              <a:chExt cx="927" cy="337"/>
            </a:xfrm>
          </p:grpSpPr>
          <p:sp>
            <p:nvSpPr>
              <p:cNvPr id="376" name="Line 139"/>
              <p:cNvSpPr>
                <a:spLocks noChangeShapeType="1"/>
              </p:cNvSpPr>
              <p:nvPr/>
            </p:nvSpPr>
            <p:spPr bwMode="auto">
              <a:xfrm>
                <a:off x="850" y="1257"/>
                <a:ext cx="927" cy="225"/>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377" name="Text Box 140"/>
              <p:cNvSpPr txBox="1">
                <a:spLocks noChangeArrowheads="1"/>
              </p:cNvSpPr>
              <p:nvPr/>
            </p:nvSpPr>
            <p:spPr bwMode="auto">
              <a:xfrm>
                <a:off x="1093" y="1145"/>
                <a:ext cx="340" cy="191"/>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dirty="0">
                    <a:ln>
                      <a:noFill/>
                    </a:ln>
                    <a:solidFill>
                      <a:srgbClr val="000099"/>
                    </a:solidFill>
                    <a:effectLst/>
                    <a:uLnTx/>
                    <a:uFillTx/>
                    <a:latin typeface="Arial" panose="020B0604020202020204" pitchFamily="34" charset="0"/>
                    <a:ea typeface="MS PGothic" charset="0"/>
                    <a:cs typeface="+mn-cs"/>
                  </a:rPr>
                  <a:t>pkt0</a:t>
                </a:r>
                <a:endParaRPr kumimoji="0" lang="en-US" sz="1600" b="0" i="0" u="none" strike="noStrike" kern="0" cap="none" spc="0" normalizeH="0" baseline="0" noProof="0" dirty="0">
                  <a:ln>
                    <a:noFill/>
                  </a:ln>
                  <a:solidFill>
                    <a:srgbClr val="000099"/>
                  </a:solidFill>
                  <a:effectLst/>
                  <a:uLnTx/>
                  <a:uFillTx/>
                  <a:latin typeface="Arial" panose="020B0604020202020204" pitchFamily="34" charset="0"/>
                  <a:ea typeface="MS PGothic" charset="0"/>
                  <a:cs typeface="+mn-cs"/>
                </a:endParaRPr>
              </a:p>
            </p:txBody>
          </p:sp>
        </p:grpSp>
        <p:grpSp>
          <p:nvGrpSpPr>
            <p:cNvPr id="366" name="Group 142"/>
            <p:cNvGrpSpPr/>
            <p:nvPr/>
          </p:nvGrpSpPr>
          <p:grpSpPr bwMode="auto">
            <a:xfrm>
              <a:off x="9582913" y="5037915"/>
              <a:ext cx="1204913" cy="590551"/>
              <a:chOff x="4762" y="2985"/>
              <a:chExt cx="759" cy="372"/>
            </a:xfrm>
          </p:grpSpPr>
          <p:sp>
            <p:nvSpPr>
              <p:cNvPr id="374" name="Text Box 143"/>
              <p:cNvSpPr txBox="1">
                <a:spLocks noChangeArrowheads="1"/>
              </p:cNvSpPr>
              <p:nvPr/>
            </p:nvSpPr>
            <p:spPr bwMode="auto">
              <a:xfrm>
                <a:off x="4762" y="2985"/>
                <a:ext cx="630" cy="231"/>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dirty="0" err="1">
                    <a:ln>
                      <a:noFill/>
                    </a:ln>
                    <a:solidFill>
                      <a:srgbClr val="000000"/>
                    </a:solidFill>
                    <a:effectLst/>
                    <a:uLnTx/>
                    <a:uFillTx/>
                    <a:latin typeface="Tahoma" panose="020B0604030504040204" pitchFamily="34" charset="0"/>
                    <a:ea typeface="MS PGothic" charset="0"/>
                    <a:cs typeface="+mn-cs"/>
                  </a:rPr>
                  <a:t>rcv</a:t>
                </a:r>
                <a:r>
                  <a:rPr kumimoji="0" lang="en-US" sz="1800" b="0" i="0" u="none" strike="noStrike" kern="0" cap="none" spc="0" normalizeH="0" baseline="0" noProof="0" dirty="0">
                    <a:ln>
                      <a:noFill/>
                    </a:ln>
                    <a:solidFill>
                      <a:srgbClr val="000000"/>
                    </a:solidFill>
                    <a:effectLst/>
                    <a:uLnTx/>
                    <a:uFillTx/>
                    <a:latin typeface="Tahoma" panose="020B0604030504040204" pitchFamily="34" charset="0"/>
                    <a:ea typeface="MS PGothic" charset="0"/>
                    <a:cs typeface="+mn-cs"/>
                  </a:rPr>
                  <a:t> pkt0</a:t>
                </a:r>
                <a:endParaRPr kumimoji="0" lang="en-US" sz="1800" b="0" i="0" u="none" strike="noStrike" kern="0" cap="none" spc="0" normalizeH="0" baseline="0" noProof="0" dirty="0">
                  <a:ln>
                    <a:noFill/>
                  </a:ln>
                  <a:solidFill>
                    <a:srgbClr val="000000"/>
                  </a:solidFill>
                  <a:effectLst/>
                  <a:uLnTx/>
                  <a:uFillTx/>
                  <a:latin typeface="Tahoma" panose="020B0604030504040204" pitchFamily="34" charset="0"/>
                  <a:ea typeface="MS PGothic" charset="0"/>
                  <a:cs typeface="+mn-cs"/>
                </a:endParaRPr>
              </a:p>
            </p:txBody>
          </p:sp>
          <p:sp>
            <p:nvSpPr>
              <p:cNvPr id="375" name="Text Box 144"/>
              <p:cNvSpPr txBox="1">
                <a:spLocks noChangeArrowheads="1"/>
              </p:cNvSpPr>
              <p:nvPr/>
            </p:nvSpPr>
            <p:spPr bwMode="auto">
              <a:xfrm>
                <a:off x="4767" y="3126"/>
                <a:ext cx="754" cy="231"/>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dirty="0">
                    <a:ln>
                      <a:noFill/>
                    </a:ln>
                    <a:solidFill>
                      <a:srgbClr val="000000"/>
                    </a:solidFill>
                    <a:effectLst/>
                    <a:uLnTx/>
                    <a:uFillTx/>
                    <a:latin typeface="Tahoma" panose="020B0604030504040204" pitchFamily="34" charset="0"/>
                    <a:ea typeface="MS PGothic" charset="0"/>
                    <a:cs typeface="+mn-cs"/>
                  </a:rPr>
                  <a:t>send ack0</a:t>
                </a:r>
                <a:endParaRPr kumimoji="0" lang="en-US" sz="1800" b="0" i="0" u="none" strike="noStrike" kern="0" cap="none" spc="0" normalizeH="0" baseline="0" noProof="0" dirty="0">
                  <a:ln>
                    <a:noFill/>
                  </a:ln>
                  <a:solidFill>
                    <a:srgbClr val="000000"/>
                  </a:solidFill>
                  <a:effectLst/>
                  <a:uLnTx/>
                  <a:uFillTx/>
                  <a:latin typeface="Tahoma" panose="020B0604030504040204" pitchFamily="34" charset="0"/>
                  <a:ea typeface="MS PGothic" charset="0"/>
                  <a:cs typeface="+mn-cs"/>
                </a:endParaRPr>
              </a:p>
            </p:txBody>
          </p:sp>
        </p:grpSp>
      </p:grpSp>
      <p:grpSp>
        <p:nvGrpSpPr>
          <p:cNvPr id="367" name="Group 149"/>
          <p:cNvGrpSpPr/>
          <p:nvPr/>
        </p:nvGrpSpPr>
        <p:grpSpPr bwMode="auto">
          <a:xfrm>
            <a:off x="8034892" y="4940916"/>
            <a:ext cx="1457325" cy="515938"/>
            <a:chOff x="3839" y="2833"/>
            <a:chExt cx="918" cy="325"/>
          </a:xfrm>
        </p:grpSpPr>
        <p:sp>
          <p:nvSpPr>
            <p:cNvPr id="372" name="Line 146"/>
            <p:cNvSpPr>
              <a:spLocks noChangeShapeType="1"/>
            </p:cNvSpPr>
            <p:nvPr/>
          </p:nvSpPr>
          <p:spPr bwMode="auto">
            <a:xfrm flipH="1">
              <a:off x="3839" y="2850"/>
              <a:ext cx="918" cy="308"/>
            </a:xfrm>
            <a:prstGeom prst="line">
              <a:avLst/>
            </a:prstGeom>
            <a:noFill/>
            <a:ln w="28575">
              <a:solidFill>
                <a:srgbClr val="008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373" name="Text Box 147"/>
            <p:cNvSpPr txBox="1">
              <a:spLocks noChangeArrowheads="1"/>
            </p:cNvSpPr>
            <p:nvPr/>
          </p:nvSpPr>
          <p:spPr bwMode="auto">
            <a:xfrm>
              <a:off x="4064" y="2833"/>
              <a:ext cx="386" cy="212"/>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dirty="0">
                  <a:ln>
                    <a:noFill/>
                  </a:ln>
                  <a:solidFill>
                    <a:srgbClr val="008000"/>
                  </a:solidFill>
                  <a:effectLst/>
                  <a:uLnTx/>
                  <a:uFillTx/>
                  <a:latin typeface="Arial" panose="020B0604020202020204" pitchFamily="34" charset="0"/>
                  <a:ea typeface="MS PGothic" charset="0"/>
                  <a:cs typeface="+mn-cs"/>
                </a:rPr>
                <a:t>ack0</a:t>
              </a:r>
              <a:endParaRPr kumimoji="0" lang="en-US" sz="1600" b="0" i="0" u="none" strike="noStrike" kern="0" cap="none" spc="0" normalizeH="0" baseline="0" noProof="0" dirty="0">
                <a:ln>
                  <a:noFill/>
                </a:ln>
                <a:solidFill>
                  <a:srgbClr val="008000"/>
                </a:solidFill>
                <a:effectLst/>
                <a:uLnTx/>
                <a:uFillTx/>
                <a:latin typeface="Arial" panose="020B0604020202020204" pitchFamily="34" charset="0"/>
                <a:ea typeface="MS PGothic" charset="0"/>
                <a:cs typeface="+mn-cs"/>
              </a:endParaRPr>
            </a:p>
          </p:txBody>
        </p:sp>
      </p:grpSp>
      <p:grpSp>
        <p:nvGrpSpPr>
          <p:cNvPr id="120" name="Group 85"/>
          <p:cNvGrpSpPr/>
          <p:nvPr/>
        </p:nvGrpSpPr>
        <p:grpSpPr bwMode="auto">
          <a:xfrm>
            <a:off x="8026461" y="5368006"/>
            <a:ext cx="1471612" cy="465138"/>
            <a:chOff x="855" y="1735"/>
            <a:chExt cx="927" cy="293"/>
          </a:xfrm>
        </p:grpSpPr>
        <p:sp>
          <p:nvSpPr>
            <p:cNvPr id="121" name="Line 86"/>
            <p:cNvSpPr>
              <a:spLocks noChangeShapeType="1"/>
            </p:cNvSpPr>
            <p:nvPr/>
          </p:nvSpPr>
          <p:spPr bwMode="auto">
            <a:xfrm>
              <a:off x="855" y="1803"/>
              <a:ext cx="927" cy="225"/>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22" name="Text Box 87"/>
            <p:cNvSpPr txBox="1">
              <a:spLocks noChangeArrowheads="1"/>
            </p:cNvSpPr>
            <p:nvPr/>
          </p:nvSpPr>
          <p:spPr bwMode="auto">
            <a:xfrm>
              <a:off x="1225" y="1735"/>
              <a:ext cx="358" cy="212"/>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000099"/>
                  </a:solidFill>
                  <a:effectLst/>
                  <a:uLnTx/>
                  <a:uFillTx/>
                  <a:latin typeface="Arial" panose="020B0604020202020204" pitchFamily="34" charset="0"/>
                  <a:ea typeface="MS PGothic" charset="0"/>
                  <a:cs typeface="+mn-cs"/>
                </a:rPr>
                <a:t>pkt1</a:t>
              </a:r>
              <a:endParaRPr kumimoji="0" lang="en-US" sz="1600" b="0" i="0" u="none" strike="noStrike" kern="1200" cap="none" spc="0" normalizeH="0" baseline="0" noProof="0" dirty="0">
                <a:ln>
                  <a:noFill/>
                </a:ln>
                <a:solidFill>
                  <a:srgbClr val="000099"/>
                </a:solidFill>
                <a:effectLst/>
                <a:uLnTx/>
                <a:uFillTx/>
                <a:latin typeface="Arial" panose="020B0604020202020204" pitchFamily="34" charset="0"/>
                <a:ea typeface="MS PGothic" charset="0"/>
                <a:cs typeface="+mn-cs"/>
              </a:endParaRPr>
            </a:p>
          </p:txBody>
        </p:sp>
      </p:grpSp>
      <p:grpSp>
        <p:nvGrpSpPr>
          <p:cNvPr id="3" name="Group 2"/>
          <p:cNvGrpSpPr/>
          <p:nvPr/>
        </p:nvGrpSpPr>
        <p:grpSpPr>
          <a:xfrm>
            <a:off x="6993934" y="4806637"/>
            <a:ext cx="1022350" cy="552535"/>
            <a:chOff x="6289259" y="5452590"/>
            <a:chExt cx="1022350" cy="552535"/>
          </a:xfrm>
        </p:grpSpPr>
        <p:sp>
          <p:nvSpPr>
            <p:cNvPr id="359" name="Text Box 96"/>
            <p:cNvSpPr txBox="1">
              <a:spLocks noChangeArrowheads="1"/>
            </p:cNvSpPr>
            <p:nvPr/>
          </p:nvSpPr>
          <p:spPr bwMode="auto">
            <a:xfrm>
              <a:off x="6341498" y="5698420"/>
              <a:ext cx="814705" cy="306705"/>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dirty="0">
                  <a:ln>
                    <a:noFill/>
                  </a:ln>
                  <a:solidFill>
                    <a:srgbClr val="000000"/>
                  </a:solidFill>
                  <a:effectLst/>
                  <a:uLnTx/>
                  <a:uFillTx/>
                  <a:latin typeface="Tahoma" panose="020B0604030504040204" pitchFamily="34" charset="0"/>
                  <a:ea typeface="MS PGothic" charset="0"/>
                  <a:cs typeface="+mn-cs"/>
                </a:rPr>
                <a:t>(</a:t>
              </a:r>
              <a:r>
                <a:rPr kumimoji="0" lang="en-US" sz="1400" b="1" i="0" u="none" strike="noStrike" kern="0" cap="none" spc="0" normalizeH="0" baseline="0" noProof="0" dirty="0">
                  <a:ln>
                    <a:noFill/>
                  </a:ln>
                  <a:solidFill>
                    <a:srgbClr val="000000"/>
                  </a:solidFill>
                  <a:effectLst/>
                  <a:uLnTx/>
                  <a:uFillTx/>
                  <a:latin typeface="Tahoma Bold" panose="020B0604030504040204" charset="0"/>
                  <a:ea typeface="MS PGothic" charset="0"/>
                  <a:cs typeface="Tahoma Bold" panose="020B0604030504040204" charset="0"/>
                </a:rPr>
                <a:t>ignore</a:t>
              </a:r>
              <a:r>
                <a:rPr kumimoji="0" lang="en-US" sz="1400" b="0" i="0" u="none" strike="noStrike" kern="0" cap="none" spc="0" normalizeH="0" baseline="0" noProof="0" dirty="0">
                  <a:ln>
                    <a:noFill/>
                  </a:ln>
                  <a:solidFill>
                    <a:srgbClr val="000000"/>
                  </a:solidFill>
                  <a:effectLst/>
                  <a:uLnTx/>
                  <a:uFillTx/>
                  <a:latin typeface="Tahoma" panose="020B0604030504040204" pitchFamily="34" charset="0"/>
                  <a:ea typeface="MS PGothic" charset="0"/>
                  <a:cs typeface="+mn-cs"/>
                </a:rPr>
                <a:t>)</a:t>
              </a:r>
              <a:endParaRPr kumimoji="0" lang="en-US" sz="1400" b="0" i="0" u="none" strike="noStrike" kern="0" cap="none" spc="0" normalizeH="0" baseline="0" noProof="0" dirty="0">
                <a:ln>
                  <a:noFill/>
                </a:ln>
                <a:solidFill>
                  <a:srgbClr val="000000"/>
                </a:solidFill>
                <a:effectLst/>
                <a:uLnTx/>
                <a:uFillTx/>
                <a:latin typeface="Tahoma" panose="020B0604030504040204" pitchFamily="34" charset="0"/>
                <a:ea typeface="MS PGothic" charset="0"/>
                <a:cs typeface="+mn-cs"/>
              </a:endParaRPr>
            </a:p>
          </p:txBody>
        </p:sp>
        <p:sp>
          <p:nvSpPr>
            <p:cNvPr id="123" name="Text Box 98"/>
            <p:cNvSpPr txBox="1">
              <a:spLocks noChangeArrowheads="1"/>
            </p:cNvSpPr>
            <p:nvPr/>
          </p:nvSpPr>
          <p:spPr bwMode="auto">
            <a:xfrm>
              <a:off x="6289259" y="5452590"/>
              <a:ext cx="1022350" cy="366713"/>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dirty="0" err="1">
                  <a:ln>
                    <a:noFill/>
                  </a:ln>
                  <a:solidFill>
                    <a:srgbClr val="000000"/>
                  </a:solidFill>
                  <a:effectLst/>
                  <a:uLnTx/>
                  <a:uFillTx/>
                  <a:latin typeface="Tahoma" panose="020B0604030504040204" pitchFamily="34" charset="0"/>
                  <a:ea typeface="MS PGothic" charset="0"/>
                  <a:cs typeface="+mn-cs"/>
                </a:rPr>
                <a:t>rcv</a:t>
              </a:r>
              <a:r>
                <a:rPr kumimoji="0" lang="en-US" sz="1800" b="0" i="0" u="none" strike="noStrike" kern="0" cap="none" spc="0" normalizeH="0" baseline="0" noProof="0" dirty="0">
                  <a:ln>
                    <a:noFill/>
                  </a:ln>
                  <a:solidFill>
                    <a:srgbClr val="000000"/>
                  </a:solidFill>
                  <a:effectLst/>
                  <a:uLnTx/>
                  <a:uFillTx/>
                  <a:latin typeface="Tahoma" panose="020B0604030504040204" pitchFamily="34" charset="0"/>
                  <a:ea typeface="MS PGothic" charset="0"/>
                  <a:cs typeface="+mn-cs"/>
                </a:rPr>
                <a:t> ack1</a:t>
              </a:r>
              <a:endParaRPr kumimoji="0" lang="en-US" sz="1800" b="0" i="0" u="none" strike="noStrike" kern="0" cap="none" spc="0" normalizeH="0" baseline="0" noProof="0" dirty="0">
                <a:ln>
                  <a:noFill/>
                </a:ln>
                <a:solidFill>
                  <a:srgbClr val="000000"/>
                </a:solidFill>
                <a:effectLst/>
                <a:uLnTx/>
                <a:uFillTx/>
                <a:latin typeface="Tahoma" panose="020B0604030504040204" pitchFamily="34" charset="0"/>
                <a:ea typeface="MS PGothic" charset="0"/>
                <a:cs typeface="+mn-cs"/>
              </a:endParaRPr>
            </a:p>
          </p:txBody>
        </p:sp>
      </p:grpSp>
      <p:sp>
        <p:nvSpPr>
          <p:cNvPr id="4" name="日期占位符 3"/>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7" name="灯片编号占位符 6"/>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8" name="页脚占位符 7"/>
          <p:cNvSpPr>
            <a:spLocks noGrp="1"/>
          </p:cNvSpPr>
          <p:nvPr>
            <p:ph type="ftr" sz="quarter" idx="11"/>
          </p:nvPr>
        </p:nvSpPr>
        <p:spPr/>
        <p:txBody>
          <a:bodyPr/>
          <a:p>
            <a:r>
              <a:rPr kumimoji="1" lang="zh-SG" altLang="en-US"/>
              <a:t>Principle of Computer Networks Experiment - Lesson 2</a:t>
            </a:r>
            <a:endParaRPr kumimoji="1" lang="zh-SG" altLang="en-US"/>
          </a:p>
        </p:txBody>
      </p:sp>
      <mc:AlternateContent xmlns:mc="http://schemas.openxmlformats.org/markup-compatibility/2006" xmlns:p14="http://schemas.microsoft.com/office/powerpoint/2010/main">
        <mc:Choice Requires="p14">
          <p:contentPart r:id="rId2" p14:bwMode="auto">
            <p14:nvContentPartPr>
              <p14:cNvPr id="9" name="墨迹 8"/>
              <p14:cNvContentPartPr/>
              <p14:nvPr/>
            </p14:nvContentPartPr>
            <p14:xfrm>
              <a:off x="2601595" y="6487795"/>
              <a:ext cx="745490" cy="59690"/>
            </p14:xfrm>
          </p:contentPart>
        </mc:Choice>
        <mc:Fallback xmlns="">
          <p:pic>
            <p:nvPicPr>
              <p:cNvPr id="9" name="墨迹 8"/>
            </p:nvPicPr>
            <p:blipFill>
              <a:blip r:embed="rId3"/>
            </p:blipFill>
            <p:spPr>
              <a:xfrm>
                <a:off x="2601595" y="6487795"/>
                <a:ext cx="745490" cy="5969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10" name="墨迹 9"/>
              <p14:cNvContentPartPr/>
              <p14:nvPr/>
            </p14:nvContentPartPr>
            <p14:xfrm>
              <a:off x="2650490" y="4081780"/>
              <a:ext cx="457200" cy="10795"/>
            </p14:xfrm>
          </p:contentPart>
        </mc:Choice>
        <mc:Fallback xmlns="">
          <p:pic>
            <p:nvPicPr>
              <p:cNvPr id="10" name="墨迹 9"/>
            </p:nvPicPr>
            <p:blipFill>
              <a:blip r:embed="rId5"/>
            </p:blipFill>
            <p:spPr>
              <a:xfrm>
                <a:off x="2650490" y="4081780"/>
                <a:ext cx="457200" cy="1079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1" name="墨迹 10"/>
              <p14:cNvContentPartPr/>
              <p14:nvPr/>
            </p14:nvContentPartPr>
            <p14:xfrm>
              <a:off x="968375" y="4533900"/>
              <a:ext cx="1229995" cy="32385"/>
            </p14:xfrm>
          </p:contentPart>
        </mc:Choice>
        <mc:Fallback xmlns="">
          <p:pic>
            <p:nvPicPr>
              <p:cNvPr id="11" name="墨迹 10"/>
            </p:nvPicPr>
            <p:blipFill>
              <a:blip r:embed="rId7"/>
            </p:blipFill>
            <p:spPr>
              <a:xfrm>
                <a:off x="968375" y="4533900"/>
                <a:ext cx="1229995" cy="32385"/>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2" name="墨迹 11"/>
              <p14:cNvContentPartPr/>
              <p14:nvPr/>
            </p14:nvContentPartPr>
            <p14:xfrm>
              <a:off x="3863975" y="3101975"/>
              <a:ext cx="903605" cy="332105"/>
            </p14:xfrm>
          </p:contentPart>
        </mc:Choice>
        <mc:Fallback xmlns="">
          <p:pic>
            <p:nvPicPr>
              <p:cNvPr id="12" name="墨迹 11"/>
            </p:nvPicPr>
            <p:blipFill>
              <a:blip r:embed="rId9"/>
            </p:blipFill>
            <p:spPr>
              <a:xfrm>
                <a:off x="3863975" y="3101975"/>
                <a:ext cx="903605" cy="332105"/>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3" name="墨迹 12"/>
              <p14:cNvContentPartPr/>
              <p14:nvPr/>
            </p14:nvContentPartPr>
            <p14:xfrm>
              <a:off x="4860290" y="3140075"/>
              <a:ext cx="239395" cy="179705"/>
            </p14:xfrm>
          </p:contentPart>
        </mc:Choice>
        <mc:Fallback xmlns="">
          <p:pic>
            <p:nvPicPr>
              <p:cNvPr id="13" name="墨迹 12"/>
            </p:nvPicPr>
            <p:blipFill>
              <a:blip r:embed="rId11"/>
            </p:blipFill>
            <p:spPr>
              <a:xfrm>
                <a:off x="4860290" y="3140075"/>
                <a:ext cx="239395" cy="17970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4" name="墨迹 13"/>
              <p14:cNvContentPartPr/>
              <p14:nvPr/>
            </p14:nvContentPartPr>
            <p14:xfrm>
              <a:off x="2781300" y="4490085"/>
              <a:ext cx="451485" cy="27305"/>
            </p14:xfrm>
          </p:contentPart>
        </mc:Choice>
        <mc:Fallback xmlns="">
          <p:pic>
            <p:nvPicPr>
              <p:cNvPr id="14" name="墨迹 13"/>
            </p:nvPicPr>
            <p:blipFill>
              <a:blip r:embed="rId13"/>
            </p:blipFill>
            <p:spPr>
              <a:xfrm>
                <a:off x="2781300" y="4490085"/>
                <a:ext cx="451485" cy="2730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5" name="墨迹 14"/>
              <p14:cNvContentPartPr/>
              <p14:nvPr/>
            </p14:nvContentPartPr>
            <p14:xfrm>
              <a:off x="3853180" y="4343400"/>
              <a:ext cx="947420" cy="222885"/>
            </p14:xfrm>
          </p:contentPart>
        </mc:Choice>
        <mc:Fallback xmlns="">
          <p:pic>
            <p:nvPicPr>
              <p:cNvPr id="15" name="墨迹 14"/>
            </p:nvPicPr>
            <p:blipFill>
              <a:blip r:embed="rId15"/>
            </p:blipFill>
            <p:spPr>
              <a:xfrm>
                <a:off x="3853180" y="4343400"/>
                <a:ext cx="947420" cy="222885"/>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6" name="墨迹 15"/>
              <p14:cNvContentPartPr/>
              <p14:nvPr/>
            </p14:nvContentPartPr>
            <p14:xfrm>
              <a:off x="4941570" y="4277995"/>
              <a:ext cx="288925" cy="217805"/>
            </p14:xfrm>
          </p:contentPart>
        </mc:Choice>
        <mc:Fallback xmlns="">
          <p:pic>
            <p:nvPicPr>
              <p:cNvPr id="16" name="墨迹 15"/>
            </p:nvPicPr>
            <p:blipFill>
              <a:blip r:embed="rId17"/>
            </p:blipFill>
            <p:spPr>
              <a:xfrm>
                <a:off x="4941570" y="4277995"/>
                <a:ext cx="288925" cy="217805"/>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7" name="墨迹 16"/>
              <p14:cNvContentPartPr/>
              <p14:nvPr/>
            </p14:nvContentPartPr>
            <p14:xfrm>
              <a:off x="4011295" y="5045075"/>
              <a:ext cx="854075" cy="10795"/>
            </p14:xfrm>
          </p:contentPart>
        </mc:Choice>
        <mc:Fallback xmlns="">
          <p:pic>
            <p:nvPicPr>
              <p:cNvPr id="17" name="墨迹 16"/>
            </p:nvPicPr>
            <p:blipFill>
              <a:blip r:embed="rId19"/>
            </p:blipFill>
            <p:spPr>
              <a:xfrm>
                <a:off x="4011295" y="5045075"/>
                <a:ext cx="854075" cy="10795"/>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8" name="墨迹 17"/>
              <p14:cNvContentPartPr/>
              <p14:nvPr/>
            </p14:nvContentPartPr>
            <p14:xfrm>
              <a:off x="1757680" y="5116195"/>
              <a:ext cx="516890" cy="10795"/>
            </p14:xfrm>
          </p:contentPart>
        </mc:Choice>
        <mc:Fallback xmlns="">
          <p:pic>
            <p:nvPicPr>
              <p:cNvPr id="18" name="墨迹 17"/>
            </p:nvPicPr>
            <p:blipFill>
              <a:blip r:embed="rId21"/>
            </p:blipFill>
            <p:spPr>
              <a:xfrm>
                <a:off x="1757680" y="5116195"/>
                <a:ext cx="516890" cy="10795"/>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19" name="墨迹 18"/>
              <p14:cNvContentPartPr/>
              <p14:nvPr/>
            </p14:nvContentPartPr>
            <p14:xfrm>
              <a:off x="1882775" y="5410200"/>
              <a:ext cx="375920" cy="5080"/>
            </p14:xfrm>
          </p:contentPart>
        </mc:Choice>
        <mc:Fallback xmlns="">
          <p:pic>
            <p:nvPicPr>
              <p:cNvPr id="19" name="墨迹 18"/>
            </p:nvPicPr>
            <p:blipFill>
              <a:blip r:embed="rId23"/>
            </p:blipFill>
            <p:spPr>
              <a:xfrm>
                <a:off x="1882775" y="5410200"/>
                <a:ext cx="375920" cy="508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20" name="墨迹 19"/>
              <p14:cNvContentPartPr/>
              <p14:nvPr/>
            </p14:nvContentPartPr>
            <p14:xfrm>
              <a:off x="8555990" y="6525895"/>
              <a:ext cx="1143000" cy="15875"/>
            </p14:xfrm>
          </p:contentPart>
        </mc:Choice>
        <mc:Fallback xmlns="">
          <p:pic>
            <p:nvPicPr>
              <p:cNvPr id="20" name="墨迹 19"/>
            </p:nvPicPr>
            <p:blipFill>
              <a:blip r:embed="rId25"/>
            </p:blipFill>
            <p:spPr>
              <a:xfrm>
                <a:off x="8555990" y="6525895"/>
                <a:ext cx="1143000" cy="15875"/>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21" name="墨迹 20"/>
              <p14:cNvContentPartPr/>
              <p14:nvPr/>
            </p14:nvContentPartPr>
            <p14:xfrm>
              <a:off x="8223885" y="2324100"/>
              <a:ext cx="446405" cy="10795"/>
            </p14:xfrm>
          </p:contentPart>
        </mc:Choice>
        <mc:Fallback xmlns="">
          <p:pic>
            <p:nvPicPr>
              <p:cNvPr id="21" name="墨迹 20"/>
            </p:nvPicPr>
            <p:blipFill>
              <a:blip r:embed="rId27"/>
            </p:blipFill>
            <p:spPr>
              <a:xfrm>
                <a:off x="8223885" y="2324100"/>
                <a:ext cx="446405" cy="10795"/>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22" name="墨迹 21"/>
              <p14:cNvContentPartPr/>
              <p14:nvPr/>
            </p14:nvContentPartPr>
            <p14:xfrm>
              <a:off x="8479790" y="3493770"/>
              <a:ext cx="397510" cy="5715"/>
            </p14:xfrm>
          </p:contentPart>
        </mc:Choice>
        <mc:Fallback xmlns="">
          <p:pic>
            <p:nvPicPr>
              <p:cNvPr id="22" name="墨迹 21"/>
            </p:nvPicPr>
            <p:blipFill>
              <a:blip r:embed="rId29"/>
            </p:blipFill>
            <p:spPr>
              <a:xfrm>
                <a:off x="8479790" y="3493770"/>
                <a:ext cx="397510" cy="5715"/>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23" name="墨迹 22"/>
              <p14:cNvContentPartPr/>
              <p14:nvPr/>
            </p14:nvContentPartPr>
            <p14:xfrm>
              <a:off x="7984490" y="3700780"/>
              <a:ext cx="626110" cy="402590"/>
            </p14:xfrm>
          </p:contentPart>
        </mc:Choice>
        <mc:Fallback xmlns="">
          <p:pic>
            <p:nvPicPr>
              <p:cNvPr id="23" name="墨迹 22"/>
            </p:nvPicPr>
            <p:blipFill>
              <a:blip r:embed="rId31"/>
            </p:blipFill>
            <p:spPr>
              <a:xfrm>
                <a:off x="7984490" y="3700780"/>
                <a:ext cx="626110" cy="402590"/>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24" name="墨迹 23"/>
              <p14:cNvContentPartPr/>
              <p14:nvPr/>
            </p14:nvContentPartPr>
            <p14:xfrm>
              <a:off x="8033385" y="4060190"/>
              <a:ext cx="27305" cy="27305"/>
            </p14:xfrm>
          </p:contentPart>
        </mc:Choice>
        <mc:Fallback xmlns="">
          <p:pic>
            <p:nvPicPr>
              <p:cNvPr id="24" name="墨迹 23"/>
            </p:nvPicPr>
            <p:blipFill>
              <a:blip r:embed="rId33"/>
            </p:blipFill>
            <p:spPr>
              <a:xfrm>
                <a:off x="8033385" y="4060190"/>
                <a:ext cx="27305" cy="27305"/>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25" name="墨迹 24"/>
              <p14:cNvContentPartPr/>
              <p14:nvPr/>
            </p14:nvContentPartPr>
            <p14:xfrm>
              <a:off x="7679690" y="3096895"/>
              <a:ext cx="103505" cy="141605"/>
            </p14:xfrm>
          </p:contentPart>
        </mc:Choice>
        <mc:Fallback xmlns="">
          <p:pic>
            <p:nvPicPr>
              <p:cNvPr id="25" name="墨迹 24"/>
            </p:nvPicPr>
            <p:blipFill>
              <a:blip r:embed="rId35"/>
            </p:blipFill>
            <p:spPr>
              <a:xfrm>
                <a:off x="7679690" y="3096895"/>
                <a:ext cx="103505" cy="141605"/>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26" name="墨迹 25"/>
              <p14:cNvContentPartPr/>
              <p14:nvPr/>
            </p14:nvContentPartPr>
            <p14:xfrm>
              <a:off x="7701280" y="3287395"/>
              <a:ext cx="360" cy="21590"/>
            </p14:xfrm>
          </p:contentPart>
        </mc:Choice>
        <mc:Fallback xmlns="">
          <p:pic>
            <p:nvPicPr>
              <p:cNvPr id="26" name="墨迹 25"/>
            </p:nvPicPr>
            <p:blipFill>
              <a:blip r:embed="rId37"/>
            </p:blipFill>
            <p:spPr>
              <a:xfrm>
                <a:off x="7701280" y="3287395"/>
                <a:ext cx="360" cy="21590"/>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27" name="墨迹 26"/>
              <p14:cNvContentPartPr/>
              <p14:nvPr/>
            </p14:nvContentPartPr>
            <p14:xfrm>
              <a:off x="6667500" y="4043680"/>
              <a:ext cx="1120775" cy="21590"/>
            </p14:xfrm>
          </p:contentPart>
        </mc:Choice>
        <mc:Fallback xmlns="">
          <p:pic>
            <p:nvPicPr>
              <p:cNvPr id="27" name="墨迹 26"/>
            </p:nvPicPr>
            <p:blipFill>
              <a:blip r:embed="rId39"/>
            </p:blipFill>
            <p:spPr>
              <a:xfrm>
                <a:off x="6667500" y="4043680"/>
                <a:ext cx="1120775" cy="21590"/>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28" name="墨迹 27"/>
              <p14:cNvContentPartPr/>
              <p14:nvPr/>
            </p14:nvContentPartPr>
            <p14:xfrm>
              <a:off x="8882380" y="4043680"/>
              <a:ext cx="337820" cy="16510"/>
            </p14:xfrm>
          </p:contentPart>
        </mc:Choice>
        <mc:Fallback xmlns="">
          <p:pic>
            <p:nvPicPr>
              <p:cNvPr id="28" name="墨迹 27"/>
            </p:nvPicPr>
            <p:blipFill>
              <a:blip r:embed="rId41"/>
            </p:blipFill>
            <p:spPr>
              <a:xfrm>
                <a:off x="8882380" y="4043680"/>
                <a:ext cx="337820" cy="16510"/>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29" name="墨迹 28"/>
              <p14:cNvContentPartPr/>
              <p14:nvPr/>
            </p14:nvContentPartPr>
            <p14:xfrm>
              <a:off x="10079990" y="4451985"/>
              <a:ext cx="762000" cy="21590"/>
            </p14:xfrm>
          </p:contentPart>
        </mc:Choice>
        <mc:Fallback xmlns="">
          <p:pic>
            <p:nvPicPr>
              <p:cNvPr id="29" name="墨迹 28"/>
            </p:nvPicPr>
            <p:blipFill>
              <a:blip r:embed="rId43"/>
            </p:blipFill>
            <p:spPr>
              <a:xfrm>
                <a:off x="10079990" y="4451985"/>
                <a:ext cx="762000" cy="21590"/>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30" name="墨迹 29"/>
              <p14:cNvContentPartPr/>
              <p14:nvPr/>
            </p14:nvContentPartPr>
            <p14:xfrm>
              <a:off x="7706995" y="4572000"/>
              <a:ext cx="1077595" cy="473075"/>
            </p14:xfrm>
          </p:contentPart>
        </mc:Choice>
        <mc:Fallback xmlns="">
          <p:pic>
            <p:nvPicPr>
              <p:cNvPr id="30" name="墨迹 29"/>
            </p:nvPicPr>
            <p:blipFill>
              <a:blip r:embed="rId45"/>
            </p:blipFill>
            <p:spPr>
              <a:xfrm>
                <a:off x="7706995" y="4572000"/>
                <a:ext cx="1077595" cy="473075"/>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31" name="墨迹 30"/>
              <p14:cNvContentPartPr/>
              <p14:nvPr/>
            </p14:nvContentPartPr>
            <p14:xfrm>
              <a:off x="8245475" y="3178175"/>
              <a:ext cx="696595" cy="342900"/>
            </p14:xfrm>
          </p:contentPart>
        </mc:Choice>
        <mc:Fallback xmlns="">
          <p:pic>
            <p:nvPicPr>
              <p:cNvPr id="31" name="墨迹 30"/>
            </p:nvPicPr>
            <p:blipFill>
              <a:blip r:embed="rId47"/>
            </p:blipFill>
            <p:spPr>
              <a:xfrm>
                <a:off x="8245475" y="3178175"/>
                <a:ext cx="696595" cy="342900"/>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32" name="墨迹 31"/>
              <p14:cNvContentPartPr/>
              <p14:nvPr/>
            </p14:nvContentPartPr>
            <p14:xfrm>
              <a:off x="7178675" y="5377180"/>
              <a:ext cx="484505" cy="21590"/>
            </p14:xfrm>
          </p:contentPart>
        </mc:Choice>
        <mc:Fallback xmlns="">
          <p:pic>
            <p:nvPicPr>
              <p:cNvPr id="32" name="墨迹 31"/>
            </p:nvPicPr>
            <p:blipFill>
              <a:blip r:embed="rId49"/>
            </p:blipFill>
            <p:spPr>
              <a:xfrm>
                <a:off x="7178675" y="5377180"/>
                <a:ext cx="484505" cy="2159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0"/>
                                        </p:tgtEl>
                                        <p:attrNameLst>
                                          <p:attrName>style.visibility</p:attrName>
                                        </p:attrNameLst>
                                      </p:cBhvr>
                                      <p:to>
                                        <p:strVal val="visible"/>
                                      </p:to>
                                    </p:set>
                                    <p:animEffect transition="in" filter="wipe(left)">
                                      <p:cBhvr>
                                        <p:cTn id="7" dur="500"/>
                                        <p:tgtEl>
                                          <p:spTgt spid="29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89">
                                            <p:txEl>
                                              <p:pRg st="0" end="0"/>
                                            </p:txEl>
                                          </p:spTgt>
                                        </p:tgtEl>
                                        <p:attrNameLst>
                                          <p:attrName>style.visibility</p:attrName>
                                        </p:attrNameLst>
                                      </p:cBhvr>
                                      <p:to>
                                        <p:strVal val="visible"/>
                                      </p:to>
                                    </p:set>
                                    <p:animEffect transition="in" filter="dissolve">
                                      <p:cBhvr>
                                        <p:cTn id="11" dur="500"/>
                                        <p:tgtEl>
                                          <p:spTgt spid="289">
                                            <p:txEl>
                                              <p:pRg st="0" end="0"/>
                                            </p:txEl>
                                          </p:spTgt>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281"/>
                                        </p:tgtEl>
                                        <p:attrNameLst>
                                          <p:attrName>style.visibility</p:attrName>
                                        </p:attrNameLst>
                                      </p:cBhvr>
                                      <p:to>
                                        <p:strVal val="visible"/>
                                      </p:to>
                                    </p:set>
                                    <p:animEffect transition="in" filter="dissolve">
                                      <p:cBhvr>
                                        <p:cTn id="15" dur="500"/>
                                        <p:tgtEl>
                                          <p:spTgt spid="281"/>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299"/>
                                        </p:tgtEl>
                                        <p:attrNameLst>
                                          <p:attrName>style.visibility</p:attrName>
                                        </p:attrNameLst>
                                      </p:cBhvr>
                                      <p:to>
                                        <p:strVal val="visible"/>
                                      </p:to>
                                    </p:set>
                                    <p:animEffect transition="in" filter="wipe(right)">
                                      <p:cBhvr>
                                        <p:cTn id="19" dur="500"/>
                                        <p:tgtEl>
                                          <p:spTgt spid="299"/>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284"/>
                                        </p:tgtEl>
                                        <p:attrNameLst>
                                          <p:attrName>style.visibility</p:attrName>
                                        </p:attrNameLst>
                                      </p:cBhvr>
                                      <p:to>
                                        <p:strVal val="visible"/>
                                      </p:to>
                                    </p:set>
                                    <p:animEffect transition="in" filter="dissolve">
                                      <p:cBhvr>
                                        <p:cTn id="23" dur="500"/>
                                        <p:tgtEl>
                                          <p:spTgt spid="284"/>
                                        </p:tgtEl>
                                      </p:cBhvr>
                                    </p:animEffect>
                                  </p:childTnLst>
                                </p:cTn>
                              </p:par>
                            </p:childTnLst>
                          </p:cTn>
                        </p:par>
                        <p:par>
                          <p:cTn id="24" fill="hold">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286"/>
                                        </p:tgtEl>
                                        <p:attrNameLst>
                                          <p:attrName>style.visibility</p:attrName>
                                        </p:attrNameLst>
                                      </p:cBhvr>
                                      <p:to>
                                        <p:strVal val="visible"/>
                                      </p:to>
                                    </p:set>
                                    <p:animEffect transition="in" filter="dissolve">
                                      <p:cBhvr>
                                        <p:cTn id="27" dur="500"/>
                                        <p:tgtEl>
                                          <p:spTgt spid="286"/>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74"/>
                                        </p:tgtEl>
                                        <p:attrNameLst>
                                          <p:attrName>style.visibility</p:attrName>
                                        </p:attrNameLst>
                                      </p:cBhvr>
                                      <p:to>
                                        <p:strVal val="visible"/>
                                      </p:to>
                                    </p:set>
                                    <p:animEffect transition="in" filter="wipe(left)">
                                      <p:cBhvr>
                                        <p:cTn id="31" dur="500"/>
                                        <p:tgtEl>
                                          <p:spTgt spid="274"/>
                                        </p:tgtEl>
                                      </p:cBhvr>
                                    </p:animEffect>
                                  </p:childTnLst>
                                </p:cTn>
                              </p:par>
                            </p:childTnLst>
                          </p:cTn>
                        </p:par>
                        <p:par>
                          <p:cTn id="32" fill="hold">
                            <p:stCondLst>
                              <p:cond delay="3500"/>
                            </p:stCondLst>
                            <p:childTnLst>
                              <p:par>
                                <p:cTn id="33" presetID="9" presetClass="entr" presetSubtype="0" fill="hold" nodeType="afterEffect">
                                  <p:stCondLst>
                                    <p:cond delay="0"/>
                                  </p:stCondLst>
                                  <p:childTnLst>
                                    <p:set>
                                      <p:cBhvr>
                                        <p:cTn id="34" dur="1" fill="hold">
                                          <p:stCondLst>
                                            <p:cond delay="0"/>
                                          </p:stCondLst>
                                        </p:cTn>
                                        <p:tgtEl>
                                          <p:spTgt spid="195">
                                            <p:txEl>
                                              <p:pRg st="0" end="0"/>
                                            </p:txEl>
                                          </p:spTgt>
                                        </p:tgtEl>
                                        <p:attrNameLst>
                                          <p:attrName>style.visibility</p:attrName>
                                        </p:attrNameLst>
                                      </p:cBhvr>
                                      <p:to>
                                        <p:strVal val="visible"/>
                                      </p:to>
                                    </p:set>
                                    <p:animEffect transition="in" filter="dissolve">
                                      <p:cBhvr>
                                        <p:cTn id="35" dur="500"/>
                                        <p:tgtEl>
                                          <p:spTgt spid="195">
                                            <p:txEl>
                                              <p:pRg st="0" end="0"/>
                                            </p:txEl>
                                          </p:spTgt>
                                        </p:tgtEl>
                                      </p:cBhvr>
                                    </p:animEffect>
                                  </p:childTnLst>
                                </p:cTn>
                              </p:par>
                            </p:childTnLst>
                          </p:cTn>
                        </p:par>
                        <p:par>
                          <p:cTn id="36" fill="hold">
                            <p:stCondLst>
                              <p:cond delay="4000"/>
                            </p:stCondLst>
                            <p:childTnLst>
                              <p:par>
                                <p:cTn id="37" presetID="9" presetClass="entr" presetSubtype="0" fill="hold" grpId="0" nodeType="afterEffect">
                                  <p:stCondLst>
                                    <p:cond delay="0"/>
                                  </p:stCondLst>
                                  <p:childTnLst>
                                    <p:set>
                                      <p:cBhvr>
                                        <p:cTn id="38" dur="1" fill="hold">
                                          <p:stCondLst>
                                            <p:cond delay="0"/>
                                          </p:stCondLst>
                                        </p:cTn>
                                        <p:tgtEl>
                                          <p:spTgt spid="196"/>
                                        </p:tgtEl>
                                        <p:attrNameLst>
                                          <p:attrName>style.visibility</p:attrName>
                                        </p:attrNameLst>
                                      </p:cBhvr>
                                      <p:to>
                                        <p:strVal val="visible"/>
                                      </p:to>
                                    </p:set>
                                    <p:animEffect transition="in" filter="dissolve">
                                      <p:cBhvr>
                                        <p:cTn id="39" dur="500"/>
                                        <p:tgtEl>
                                          <p:spTgt spid="196"/>
                                        </p:tgtEl>
                                      </p:cBhvr>
                                    </p:animEffect>
                                  </p:childTnLst>
                                </p:cTn>
                              </p:par>
                            </p:childTnLst>
                          </p:cTn>
                        </p:par>
                        <p:par>
                          <p:cTn id="40" fill="hold">
                            <p:stCondLst>
                              <p:cond delay="4500"/>
                            </p:stCondLst>
                            <p:childTnLst>
                              <p:par>
                                <p:cTn id="41" presetID="22" presetClass="entr" presetSubtype="2" fill="hold" nodeType="afterEffect">
                                  <p:stCondLst>
                                    <p:cond delay="0"/>
                                  </p:stCondLst>
                                  <p:childTnLst>
                                    <p:set>
                                      <p:cBhvr>
                                        <p:cTn id="42" dur="1" fill="hold">
                                          <p:stCondLst>
                                            <p:cond delay="0"/>
                                          </p:stCondLst>
                                        </p:cTn>
                                        <p:tgtEl>
                                          <p:spTgt spid="306"/>
                                        </p:tgtEl>
                                        <p:attrNameLst>
                                          <p:attrName>style.visibility</p:attrName>
                                        </p:attrNameLst>
                                      </p:cBhvr>
                                      <p:to>
                                        <p:strVal val="visible"/>
                                      </p:to>
                                    </p:set>
                                    <p:animEffect transition="in" filter="wipe(right)">
                                      <p:cBhvr>
                                        <p:cTn id="43" dur="500"/>
                                        <p:tgtEl>
                                          <p:spTgt spid="30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311"/>
                                        </p:tgtEl>
                                        <p:attrNameLst>
                                          <p:attrName>style.visibility</p:attrName>
                                        </p:attrNameLst>
                                      </p:cBhvr>
                                      <p:to>
                                        <p:strVal val="visible"/>
                                      </p:to>
                                    </p:set>
                                    <p:animEffect transition="in" filter="wipe(up)">
                                      <p:cBhvr>
                                        <p:cTn id="48" dur="1000"/>
                                        <p:tgtEl>
                                          <p:spTgt spid="311"/>
                                        </p:tgtEl>
                                      </p:cBhvr>
                                    </p:animEffect>
                                  </p:childTnLst>
                                </p:cTn>
                              </p:par>
                            </p:childTnLst>
                          </p:cTn>
                        </p:par>
                        <p:par>
                          <p:cTn id="49" fill="hold">
                            <p:stCondLst>
                              <p:cond delay="1000"/>
                            </p:stCondLst>
                            <p:childTnLst>
                              <p:par>
                                <p:cTn id="50" presetID="9" presetClass="entr" presetSubtype="0" fill="hold" nodeType="afterEffect">
                                  <p:stCondLst>
                                    <p:cond delay="0"/>
                                  </p:stCondLst>
                                  <p:childTnLst>
                                    <p:set>
                                      <p:cBhvr>
                                        <p:cTn id="51" dur="1" fill="hold">
                                          <p:stCondLst>
                                            <p:cond delay="0"/>
                                          </p:stCondLst>
                                        </p:cTn>
                                        <p:tgtEl>
                                          <p:spTgt spid="318"/>
                                        </p:tgtEl>
                                        <p:attrNameLst>
                                          <p:attrName>style.visibility</p:attrName>
                                        </p:attrNameLst>
                                      </p:cBhvr>
                                      <p:to>
                                        <p:strVal val="visible"/>
                                      </p:to>
                                    </p:set>
                                    <p:animEffect transition="in" filter="dissolve">
                                      <p:cBhvr>
                                        <p:cTn id="52" dur="500"/>
                                        <p:tgtEl>
                                          <p:spTgt spid="31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15"/>
                                        </p:tgtEl>
                                        <p:attrNameLst>
                                          <p:attrName>style.visibility</p:attrName>
                                        </p:attrNameLst>
                                      </p:cBhvr>
                                      <p:to>
                                        <p:strVal val="visible"/>
                                      </p:to>
                                    </p:set>
                                    <p:animEffect transition="in" filter="wipe(left)">
                                      <p:cBhvr>
                                        <p:cTn id="57" dur="500"/>
                                        <p:tgtEl>
                                          <p:spTgt spid="315"/>
                                        </p:tgtEl>
                                      </p:cBhvr>
                                    </p:animEffect>
                                  </p:childTnLst>
                                </p:cTn>
                              </p:par>
                            </p:childTnLst>
                          </p:cTn>
                        </p:par>
                        <p:par>
                          <p:cTn id="58" fill="hold">
                            <p:stCondLst>
                              <p:cond delay="500"/>
                            </p:stCondLst>
                            <p:childTnLst>
                              <p:par>
                                <p:cTn id="59" presetID="9" presetClass="entr" presetSubtype="0" fill="hold" nodeType="afterEffect">
                                  <p:stCondLst>
                                    <p:cond delay="0"/>
                                  </p:stCondLst>
                                  <p:childTnLst>
                                    <p:set>
                                      <p:cBhvr>
                                        <p:cTn id="60" dur="1" fill="hold">
                                          <p:stCondLst>
                                            <p:cond delay="0"/>
                                          </p:stCondLst>
                                        </p:cTn>
                                        <p:tgtEl>
                                          <p:spTgt spid="279">
                                            <p:txEl>
                                              <p:pRg st="0" end="0"/>
                                            </p:txEl>
                                          </p:spTgt>
                                        </p:tgtEl>
                                        <p:attrNameLst>
                                          <p:attrName>style.visibility</p:attrName>
                                        </p:attrNameLst>
                                      </p:cBhvr>
                                      <p:to>
                                        <p:strVal val="visible"/>
                                      </p:to>
                                    </p:set>
                                    <p:animEffect transition="in" filter="dissolve">
                                      <p:cBhvr>
                                        <p:cTn id="61" dur="500"/>
                                        <p:tgtEl>
                                          <p:spTgt spid="279">
                                            <p:txEl>
                                              <p:pRg st="0" end="0"/>
                                            </p:txEl>
                                          </p:spTgt>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73"/>
                                        </p:tgtEl>
                                        <p:attrNameLst>
                                          <p:attrName>style.visibility</p:attrName>
                                        </p:attrNameLst>
                                      </p:cBhvr>
                                      <p:to>
                                        <p:strVal val="visible"/>
                                      </p:to>
                                    </p:set>
                                    <p:animEffect transition="in" filter="dissolve">
                                      <p:cBhvr>
                                        <p:cTn id="64" dur="500"/>
                                        <p:tgtEl>
                                          <p:spTgt spid="273"/>
                                        </p:tgtEl>
                                      </p:cBhvr>
                                    </p:animEffect>
                                  </p:childTnLst>
                                </p:cTn>
                              </p:par>
                            </p:childTnLst>
                          </p:cTn>
                        </p:par>
                        <p:par>
                          <p:cTn id="65" fill="hold">
                            <p:stCondLst>
                              <p:cond delay="1000"/>
                            </p:stCondLst>
                            <p:childTnLst>
                              <p:par>
                                <p:cTn id="66" presetID="9" presetClass="entr" presetSubtype="0" fill="hold" grpId="0" nodeType="afterEffect">
                                  <p:stCondLst>
                                    <p:cond delay="0"/>
                                  </p:stCondLst>
                                  <p:childTnLst>
                                    <p:set>
                                      <p:cBhvr>
                                        <p:cTn id="67" dur="1" fill="hold">
                                          <p:stCondLst>
                                            <p:cond delay="0"/>
                                          </p:stCondLst>
                                        </p:cTn>
                                        <p:tgtEl>
                                          <p:spTgt spid="282"/>
                                        </p:tgtEl>
                                        <p:attrNameLst>
                                          <p:attrName>style.visibility</p:attrName>
                                        </p:attrNameLst>
                                      </p:cBhvr>
                                      <p:to>
                                        <p:strVal val="visible"/>
                                      </p:to>
                                    </p:set>
                                    <p:animEffect transition="in" filter="dissolve">
                                      <p:cBhvr>
                                        <p:cTn id="68" dur="500"/>
                                        <p:tgtEl>
                                          <p:spTgt spid="282"/>
                                        </p:tgtEl>
                                      </p:cBhvr>
                                    </p:animEffect>
                                  </p:childTnLst>
                                </p:cTn>
                              </p:par>
                            </p:childTnLst>
                          </p:cTn>
                        </p:par>
                        <p:par>
                          <p:cTn id="69" fill="hold">
                            <p:stCondLst>
                              <p:cond delay="1500"/>
                            </p:stCondLst>
                            <p:childTnLst>
                              <p:par>
                                <p:cTn id="70" presetID="22" presetClass="entr" presetSubtype="2" fill="hold" nodeType="afterEffect">
                                  <p:stCondLst>
                                    <p:cond delay="0"/>
                                  </p:stCondLst>
                                  <p:childTnLst>
                                    <p:set>
                                      <p:cBhvr>
                                        <p:cTn id="71" dur="1" fill="hold">
                                          <p:stCondLst>
                                            <p:cond delay="0"/>
                                          </p:stCondLst>
                                        </p:cTn>
                                        <p:tgtEl>
                                          <p:spTgt spid="296"/>
                                        </p:tgtEl>
                                        <p:attrNameLst>
                                          <p:attrName>style.visibility</p:attrName>
                                        </p:attrNameLst>
                                      </p:cBhvr>
                                      <p:to>
                                        <p:strVal val="visible"/>
                                      </p:to>
                                    </p:set>
                                    <p:animEffect transition="in" filter="wipe(right)">
                                      <p:cBhvr>
                                        <p:cTn id="72" dur="500"/>
                                        <p:tgtEl>
                                          <p:spTgt spid="296"/>
                                        </p:tgtEl>
                                      </p:cBhvr>
                                    </p:animEffect>
                                  </p:childTnLst>
                                </p:cTn>
                              </p:par>
                            </p:childTnLst>
                          </p:cTn>
                        </p:par>
                        <p:par>
                          <p:cTn id="73" fill="hold">
                            <p:stCondLst>
                              <p:cond delay="2000"/>
                            </p:stCondLst>
                            <p:childTnLst>
                              <p:par>
                                <p:cTn id="74" presetID="9" presetClass="entr" presetSubtype="0" fill="hold" grpId="0" nodeType="afterEffect">
                                  <p:stCondLst>
                                    <p:cond delay="0"/>
                                  </p:stCondLst>
                                  <p:childTnLst>
                                    <p:set>
                                      <p:cBhvr>
                                        <p:cTn id="75" dur="1" fill="hold">
                                          <p:stCondLst>
                                            <p:cond delay="0"/>
                                          </p:stCondLst>
                                        </p:cTn>
                                        <p:tgtEl>
                                          <p:spTgt spid="287"/>
                                        </p:tgtEl>
                                        <p:attrNameLst>
                                          <p:attrName>style.visibility</p:attrName>
                                        </p:attrNameLst>
                                      </p:cBhvr>
                                      <p:to>
                                        <p:strVal val="visible"/>
                                      </p:to>
                                    </p:set>
                                    <p:animEffect transition="in" filter="dissolve">
                                      <p:cBhvr>
                                        <p:cTn id="76" dur="500"/>
                                        <p:tgtEl>
                                          <p:spTgt spid="287"/>
                                        </p:tgtEl>
                                      </p:cBhvr>
                                    </p:animEffect>
                                  </p:childTnLst>
                                </p:cTn>
                              </p:par>
                            </p:childTnLst>
                          </p:cTn>
                        </p:par>
                        <p:par>
                          <p:cTn id="77" fill="hold">
                            <p:stCondLst>
                              <p:cond delay="2500"/>
                            </p:stCondLst>
                            <p:childTnLst>
                              <p:par>
                                <p:cTn id="78" presetID="9" presetClass="entr" presetSubtype="0" fill="hold" grpId="0" nodeType="afterEffect">
                                  <p:stCondLst>
                                    <p:cond delay="0"/>
                                  </p:stCondLst>
                                  <p:childTnLst>
                                    <p:set>
                                      <p:cBhvr>
                                        <p:cTn id="79" dur="1" fill="hold">
                                          <p:stCondLst>
                                            <p:cond delay="0"/>
                                          </p:stCondLst>
                                        </p:cTn>
                                        <p:tgtEl>
                                          <p:spTgt spid="285"/>
                                        </p:tgtEl>
                                        <p:attrNameLst>
                                          <p:attrName>style.visibility</p:attrName>
                                        </p:attrNameLst>
                                      </p:cBhvr>
                                      <p:to>
                                        <p:strVal val="visible"/>
                                      </p:to>
                                    </p:set>
                                    <p:animEffect transition="in" filter="dissolve">
                                      <p:cBhvr>
                                        <p:cTn id="80" dur="500"/>
                                        <p:tgtEl>
                                          <p:spTgt spid="285"/>
                                        </p:tgtEl>
                                      </p:cBhvr>
                                    </p:animEffect>
                                  </p:childTnLst>
                                </p:cTn>
                              </p:par>
                            </p:childTnLst>
                          </p:cTn>
                        </p:par>
                        <p:par>
                          <p:cTn id="81" fill="hold">
                            <p:stCondLst>
                              <p:cond delay="3000"/>
                            </p:stCondLst>
                            <p:childTnLst>
                              <p:par>
                                <p:cTn id="82" presetID="22" presetClass="entr" presetSubtype="8" fill="hold" nodeType="afterEffect">
                                  <p:stCondLst>
                                    <p:cond delay="0"/>
                                  </p:stCondLst>
                                  <p:childTnLst>
                                    <p:set>
                                      <p:cBhvr>
                                        <p:cTn id="83" dur="1" fill="hold">
                                          <p:stCondLst>
                                            <p:cond delay="0"/>
                                          </p:stCondLst>
                                        </p:cTn>
                                        <p:tgtEl>
                                          <p:spTgt spid="293"/>
                                        </p:tgtEl>
                                        <p:attrNameLst>
                                          <p:attrName>style.visibility</p:attrName>
                                        </p:attrNameLst>
                                      </p:cBhvr>
                                      <p:to>
                                        <p:strVal val="visible"/>
                                      </p:to>
                                    </p:set>
                                    <p:animEffect transition="in" filter="wipe(left)">
                                      <p:cBhvr>
                                        <p:cTn id="84" dur="500"/>
                                        <p:tgtEl>
                                          <p:spTgt spid="293"/>
                                        </p:tgtEl>
                                      </p:cBhvr>
                                    </p:animEffect>
                                  </p:childTnLst>
                                </p:cTn>
                              </p:par>
                            </p:childTnLst>
                          </p:cTn>
                        </p:par>
                        <p:par>
                          <p:cTn id="85" fill="hold">
                            <p:stCondLst>
                              <p:cond delay="3500"/>
                            </p:stCondLst>
                            <p:childTnLst>
                              <p:par>
                                <p:cTn id="86" presetID="9" presetClass="entr" presetSubtype="0" fill="hold" grpId="0" nodeType="afterEffect">
                                  <p:stCondLst>
                                    <p:cond delay="0"/>
                                  </p:stCondLst>
                                  <p:childTnLst>
                                    <p:set>
                                      <p:cBhvr>
                                        <p:cTn id="87" dur="1" fill="hold">
                                          <p:stCondLst>
                                            <p:cond delay="0"/>
                                          </p:stCondLst>
                                        </p:cTn>
                                        <p:tgtEl>
                                          <p:spTgt spid="280"/>
                                        </p:tgtEl>
                                        <p:attrNameLst>
                                          <p:attrName>style.visibility</p:attrName>
                                        </p:attrNameLst>
                                      </p:cBhvr>
                                      <p:to>
                                        <p:strVal val="visible"/>
                                      </p:to>
                                    </p:set>
                                    <p:animEffect transition="in" filter="dissolve">
                                      <p:cBhvr>
                                        <p:cTn id="88" dur="500"/>
                                        <p:tgtEl>
                                          <p:spTgt spid="280"/>
                                        </p:tgtEl>
                                      </p:cBhvr>
                                    </p:animEffect>
                                  </p:childTnLst>
                                </p:cTn>
                              </p:par>
                            </p:childTnLst>
                          </p:cTn>
                        </p:par>
                        <p:par>
                          <p:cTn id="89" fill="hold">
                            <p:stCondLst>
                              <p:cond delay="4000"/>
                            </p:stCondLst>
                            <p:childTnLst>
                              <p:par>
                                <p:cTn id="90" presetID="9" presetClass="entr" presetSubtype="0" fill="hold" nodeType="afterEffect">
                                  <p:stCondLst>
                                    <p:cond delay="0"/>
                                  </p:stCondLst>
                                  <p:childTnLst>
                                    <p:set>
                                      <p:cBhvr>
                                        <p:cTn id="91" dur="1" fill="hold">
                                          <p:stCondLst>
                                            <p:cond delay="0"/>
                                          </p:stCondLst>
                                        </p:cTn>
                                        <p:tgtEl>
                                          <p:spTgt spid="283">
                                            <p:txEl>
                                              <p:pRg st="0" end="0"/>
                                            </p:txEl>
                                          </p:spTgt>
                                        </p:tgtEl>
                                        <p:attrNameLst>
                                          <p:attrName>style.visibility</p:attrName>
                                        </p:attrNameLst>
                                      </p:cBhvr>
                                      <p:to>
                                        <p:strVal val="visible"/>
                                      </p:to>
                                    </p:set>
                                    <p:animEffect transition="in" filter="dissolve">
                                      <p:cBhvr>
                                        <p:cTn id="92" dur="500"/>
                                        <p:tgtEl>
                                          <p:spTgt spid="283">
                                            <p:txEl>
                                              <p:pRg st="0" end="0"/>
                                            </p:txEl>
                                          </p:spTgt>
                                        </p:tgtEl>
                                      </p:cBhvr>
                                    </p:animEffect>
                                  </p:childTnLst>
                                </p:cTn>
                              </p:par>
                            </p:childTnLst>
                          </p:cTn>
                        </p:par>
                        <p:par>
                          <p:cTn id="93" fill="hold">
                            <p:stCondLst>
                              <p:cond delay="4500"/>
                            </p:stCondLst>
                            <p:childTnLst>
                              <p:par>
                                <p:cTn id="94" presetID="22" presetClass="entr" presetSubtype="2" fill="hold" nodeType="afterEffect">
                                  <p:stCondLst>
                                    <p:cond delay="0"/>
                                  </p:stCondLst>
                                  <p:childTnLst>
                                    <p:set>
                                      <p:cBhvr>
                                        <p:cTn id="95" dur="1" fill="hold">
                                          <p:stCondLst>
                                            <p:cond delay="0"/>
                                          </p:stCondLst>
                                        </p:cTn>
                                        <p:tgtEl>
                                          <p:spTgt spid="302"/>
                                        </p:tgtEl>
                                        <p:attrNameLst>
                                          <p:attrName>style.visibility</p:attrName>
                                        </p:attrNameLst>
                                      </p:cBhvr>
                                      <p:to>
                                        <p:strVal val="visible"/>
                                      </p:to>
                                    </p:set>
                                    <p:animEffect transition="in" filter="wipe(right)">
                                      <p:cBhvr>
                                        <p:cTn id="96" dur="500"/>
                                        <p:tgtEl>
                                          <p:spTgt spid="302"/>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335"/>
                                        </p:tgtEl>
                                        <p:attrNameLst>
                                          <p:attrName>style.visibility</p:attrName>
                                        </p:attrNameLst>
                                      </p:cBhvr>
                                      <p:to>
                                        <p:strVal val="visible"/>
                                      </p:to>
                                    </p:set>
                                    <p:animEffect transition="in" filter="wipe(left)">
                                      <p:cBhvr>
                                        <p:cTn id="101" dur="500"/>
                                        <p:tgtEl>
                                          <p:spTgt spid="335"/>
                                        </p:tgtEl>
                                      </p:cBhvr>
                                    </p:animEffect>
                                  </p:childTnLst>
                                </p:cTn>
                              </p:par>
                            </p:childTnLst>
                          </p:cTn>
                        </p:par>
                        <p:par>
                          <p:cTn id="102" fill="hold">
                            <p:stCondLst>
                              <p:cond delay="500"/>
                            </p:stCondLst>
                            <p:childTnLst>
                              <p:par>
                                <p:cTn id="103" presetID="9" presetClass="entr" presetSubtype="0" fill="hold" nodeType="afterEffect">
                                  <p:stCondLst>
                                    <p:cond delay="0"/>
                                  </p:stCondLst>
                                  <p:childTnLst>
                                    <p:set>
                                      <p:cBhvr>
                                        <p:cTn id="104" dur="1" fill="hold">
                                          <p:stCondLst>
                                            <p:cond delay="0"/>
                                          </p:stCondLst>
                                        </p:cTn>
                                        <p:tgtEl>
                                          <p:spTgt spid="334">
                                            <p:txEl>
                                              <p:pRg st="0" end="0"/>
                                            </p:txEl>
                                          </p:spTgt>
                                        </p:tgtEl>
                                        <p:attrNameLst>
                                          <p:attrName>style.visibility</p:attrName>
                                        </p:attrNameLst>
                                      </p:cBhvr>
                                      <p:to>
                                        <p:strVal val="visible"/>
                                      </p:to>
                                    </p:set>
                                    <p:animEffect transition="in" filter="dissolve">
                                      <p:cBhvr>
                                        <p:cTn id="105" dur="500"/>
                                        <p:tgtEl>
                                          <p:spTgt spid="334">
                                            <p:txEl>
                                              <p:pRg st="0" end="0"/>
                                            </p:txEl>
                                          </p:spTgt>
                                        </p:tgtEl>
                                      </p:cBhvr>
                                    </p:animEffect>
                                  </p:childTnLst>
                                </p:cTn>
                              </p:par>
                            </p:childTnLst>
                          </p:cTn>
                        </p:par>
                        <p:par>
                          <p:cTn id="106" fill="hold">
                            <p:stCondLst>
                              <p:cond delay="1000"/>
                            </p:stCondLst>
                            <p:childTnLst>
                              <p:par>
                                <p:cTn id="107" presetID="9" presetClass="entr" presetSubtype="0" fill="hold" grpId="0" nodeType="afterEffect">
                                  <p:stCondLst>
                                    <p:cond delay="0"/>
                                  </p:stCondLst>
                                  <p:childTnLst>
                                    <p:set>
                                      <p:cBhvr>
                                        <p:cTn id="108" dur="1" fill="hold">
                                          <p:stCondLst>
                                            <p:cond delay="0"/>
                                          </p:stCondLst>
                                        </p:cTn>
                                        <p:tgtEl>
                                          <p:spTgt spid="330"/>
                                        </p:tgtEl>
                                        <p:attrNameLst>
                                          <p:attrName>style.visibility</p:attrName>
                                        </p:attrNameLst>
                                      </p:cBhvr>
                                      <p:to>
                                        <p:strVal val="visible"/>
                                      </p:to>
                                    </p:set>
                                    <p:animEffect transition="in" filter="dissolve">
                                      <p:cBhvr>
                                        <p:cTn id="109" dur="500"/>
                                        <p:tgtEl>
                                          <p:spTgt spid="330"/>
                                        </p:tgtEl>
                                      </p:cBhvr>
                                    </p:animEffect>
                                  </p:childTnLst>
                                </p:cTn>
                              </p:par>
                            </p:childTnLst>
                          </p:cTn>
                        </p:par>
                        <p:par>
                          <p:cTn id="110" fill="hold">
                            <p:stCondLst>
                              <p:cond delay="1500"/>
                            </p:stCondLst>
                            <p:childTnLst>
                              <p:par>
                                <p:cTn id="111" presetID="22" presetClass="entr" presetSubtype="2" fill="hold" nodeType="afterEffect">
                                  <p:stCondLst>
                                    <p:cond delay="0"/>
                                  </p:stCondLst>
                                  <p:childTnLst>
                                    <p:set>
                                      <p:cBhvr>
                                        <p:cTn id="112" dur="1" fill="hold">
                                          <p:stCondLst>
                                            <p:cond delay="0"/>
                                          </p:stCondLst>
                                        </p:cTn>
                                        <p:tgtEl>
                                          <p:spTgt spid="338"/>
                                        </p:tgtEl>
                                        <p:attrNameLst>
                                          <p:attrName>style.visibility</p:attrName>
                                        </p:attrNameLst>
                                      </p:cBhvr>
                                      <p:to>
                                        <p:strVal val="visible"/>
                                      </p:to>
                                    </p:set>
                                    <p:animEffect transition="in" filter="wipe(right)">
                                      <p:cBhvr>
                                        <p:cTn id="113" dur="500"/>
                                        <p:tgtEl>
                                          <p:spTgt spid="338"/>
                                        </p:tgtEl>
                                      </p:cBhvr>
                                    </p:animEffect>
                                  </p:childTnLst>
                                </p:cTn>
                              </p:par>
                            </p:childTnLst>
                          </p:cTn>
                        </p:par>
                        <p:par>
                          <p:cTn id="114" fill="hold">
                            <p:stCondLst>
                              <p:cond delay="2000"/>
                            </p:stCondLst>
                            <p:childTnLst>
                              <p:par>
                                <p:cTn id="115" presetID="9" presetClass="entr" presetSubtype="0" fill="hold" grpId="0" nodeType="afterEffect">
                                  <p:stCondLst>
                                    <p:cond delay="0"/>
                                  </p:stCondLst>
                                  <p:childTnLst>
                                    <p:set>
                                      <p:cBhvr>
                                        <p:cTn id="116" dur="1" fill="hold">
                                          <p:stCondLst>
                                            <p:cond delay="0"/>
                                          </p:stCondLst>
                                        </p:cTn>
                                        <p:tgtEl>
                                          <p:spTgt spid="331"/>
                                        </p:tgtEl>
                                        <p:attrNameLst>
                                          <p:attrName>style.visibility</p:attrName>
                                        </p:attrNameLst>
                                      </p:cBhvr>
                                      <p:to>
                                        <p:strVal val="visible"/>
                                      </p:to>
                                    </p:set>
                                    <p:animEffect transition="in" filter="dissolve">
                                      <p:cBhvr>
                                        <p:cTn id="117" dur="500"/>
                                        <p:tgtEl>
                                          <p:spTgt spid="331"/>
                                        </p:tgtEl>
                                      </p:cBhvr>
                                    </p:animEffect>
                                  </p:childTnLst>
                                </p:cTn>
                              </p:par>
                            </p:childTnLst>
                          </p:cTn>
                        </p:par>
                        <p:par>
                          <p:cTn id="118" fill="hold">
                            <p:stCondLst>
                              <p:cond delay="2500"/>
                            </p:stCondLst>
                            <p:childTnLst>
                              <p:par>
                                <p:cTn id="119" presetID="9" presetClass="entr" presetSubtype="0" fill="hold" grpId="0" nodeType="afterEffect">
                                  <p:stCondLst>
                                    <p:cond delay="0"/>
                                  </p:stCondLst>
                                  <p:childTnLst>
                                    <p:set>
                                      <p:cBhvr>
                                        <p:cTn id="120" dur="1" fill="hold">
                                          <p:stCondLst>
                                            <p:cond delay="0"/>
                                          </p:stCondLst>
                                        </p:cTn>
                                        <p:tgtEl>
                                          <p:spTgt spid="332"/>
                                        </p:tgtEl>
                                        <p:attrNameLst>
                                          <p:attrName>style.visibility</p:attrName>
                                        </p:attrNameLst>
                                      </p:cBhvr>
                                      <p:to>
                                        <p:strVal val="visible"/>
                                      </p:to>
                                    </p:set>
                                    <p:animEffect transition="in" filter="dissolve">
                                      <p:cBhvr>
                                        <p:cTn id="121" dur="500"/>
                                        <p:tgtEl>
                                          <p:spTgt spid="332"/>
                                        </p:tgtEl>
                                      </p:cBhvr>
                                    </p:animEffect>
                                  </p:childTnLst>
                                </p:cTn>
                              </p:par>
                            </p:childTnLst>
                          </p:cTn>
                        </p:par>
                        <p:par>
                          <p:cTn id="122" fill="hold">
                            <p:stCondLst>
                              <p:cond delay="3000"/>
                            </p:stCondLst>
                            <p:childTnLst>
                              <p:par>
                                <p:cTn id="123" presetID="22" presetClass="entr" presetSubtype="8" fill="hold" nodeType="afterEffect">
                                  <p:stCondLst>
                                    <p:cond delay="0"/>
                                  </p:stCondLst>
                                  <p:childTnLst>
                                    <p:set>
                                      <p:cBhvr>
                                        <p:cTn id="124" dur="1" fill="hold">
                                          <p:stCondLst>
                                            <p:cond delay="0"/>
                                          </p:stCondLst>
                                        </p:cTn>
                                        <p:tgtEl>
                                          <p:spTgt spid="324"/>
                                        </p:tgtEl>
                                        <p:attrNameLst>
                                          <p:attrName>style.visibility</p:attrName>
                                        </p:attrNameLst>
                                      </p:cBhvr>
                                      <p:to>
                                        <p:strVal val="visible"/>
                                      </p:to>
                                    </p:set>
                                    <p:animEffect transition="in" filter="wipe(left)">
                                      <p:cBhvr>
                                        <p:cTn id="125" dur="500"/>
                                        <p:tgtEl>
                                          <p:spTgt spid="324"/>
                                        </p:tgtEl>
                                      </p:cBhvr>
                                    </p:animEffect>
                                  </p:childTnLst>
                                </p:cTn>
                              </p:par>
                            </p:childTnLst>
                          </p:cTn>
                        </p:par>
                        <p:par>
                          <p:cTn id="126" fill="hold">
                            <p:stCondLst>
                              <p:cond delay="3500"/>
                            </p:stCondLst>
                            <p:childTnLst>
                              <p:par>
                                <p:cTn id="127" presetID="9" presetClass="entr" presetSubtype="0" fill="hold" nodeType="afterEffect">
                                  <p:stCondLst>
                                    <p:cond delay="0"/>
                                  </p:stCondLst>
                                  <p:childTnLst>
                                    <p:set>
                                      <p:cBhvr>
                                        <p:cTn id="128" dur="1" fill="hold">
                                          <p:stCondLst>
                                            <p:cond delay="0"/>
                                          </p:stCondLst>
                                        </p:cTn>
                                        <p:tgtEl>
                                          <p:spTgt spid="321">
                                            <p:txEl>
                                              <p:pRg st="0" end="0"/>
                                            </p:txEl>
                                          </p:spTgt>
                                        </p:tgtEl>
                                        <p:attrNameLst>
                                          <p:attrName>style.visibility</p:attrName>
                                        </p:attrNameLst>
                                      </p:cBhvr>
                                      <p:to>
                                        <p:strVal val="visible"/>
                                      </p:to>
                                    </p:set>
                                    <p:animEffect transition="in" filter="dissolve">
                                      <p:cBhvr>
                                        <p:cTn id="129" dur="500"/>
                                        <p:tgtEl>
                                          <p:spTgt spid="321">
                                            <p:txEl>
                                              <p:pRg st="0" end="0"/>
                                            </p:txEl>
                                          </p:spTgt>
                                        </p:tgtEl>
                                      </p:cBhvr>
                                    </p:animEffect>
                                  </p:childTnLst>
                                </p:cTn>
                              </p:par>
                            </p:childTnLst>
                          </p:cTn>
                        </p:par>
                        <p:par>
                          <p:cTn id="130" fill="hold">
                            <p:stCondLst>
                              <p:cond delay="4000"/>
                            </p:stCondLst>
                            <p:childTnLst>
                              <p:par>
                                <p:cTn id="131" presetID="9" presetClass="entr" presetSubtype="0" fill="hold" grpId="0" nodeType="afterEffect">
                                  <p:stCondLst>
                                    <p:cond delay="0"/>
                                  </p:stCondLst>
                                  <p:childTnLst>
                                    <p:set>
                                      <p:cBhvr>
                                        <p:cTn id="132" dur="1" fill="hold">
                                          <p:stCondLst>
                                            <p:cond delay="0"/>
                                          </p:stCondLst>
                                        </p:cTn>
                                        <p:tgtEl>
                                          <p:spTgt spid="322"/>
                                        </p:tgtEl>
                                        <p:attrNameLst>
                                          <p:attrName>style.visibility</p:attrName>
                                        </p:attrNameLst>
                                      </p:cBhvr>
                                      <p:to>
                                        <p:strVal val="visible"/>
                                      </p:to>
                                    </p:set>
                                    <p:animEffect transition="in" filter="dissolve">
                                      <p:cBhvr>
                                        <p:cTn id="133" dur="500"/>
                                        <p:tgtEl>
                                          <p:spTgt spid="322"/>
                                        </p:tgtEl>
                                      </p:cBhvr>
                                    </p:animEffect>
                                  </p:childTnLst>
                                </p:cTn>
                              </p:par>
                            </p:childTnLst>
                          </p:cTn>
                        </p:par>
                        <p:par>
                          <p:cTn id="134" fill="hold">
                            <p:stCondLst>
                              <p:cond delay="4500"/>
                            </p:stCondLst>
                            <p:childTnLst>
                              <p:par>
                                <p:cTn id="135" presetID="22" presetClass="entr" presetSubtype="1" fill="hold" nodeType="afterEffect">
                                  <p:stCondLst>
                                    <p:cond delay="0"/>
                                  </p:stCondLst>
                                  <p:childTnLst>
                                    <p:set>
                                      <p:cBhvr>
                                        <p:cTn id="136" dur="1" fill="hold">
                                          <p:stCondLst>
                                            <p:cond delay="0"/>
                                          </p:stCondLst>
                                        </p:cTn>
                                        <p:tgtEl>
                                          <p:spTgt spid="342"/>
                                        </p:tgtEl>
                                        <p:attrNameLst>
                                          <p:attrName>style.visibility</p:attrName>
                                        </p:attrNameLst>
                                      </p:cBhvr>
                                      <p:to>
                                        <p:strVal val="visible"/>
                                      </p:to>
                                    </p:set>
                                    <p:animEffect transition="in" filter="wipe(up)">
                                      <p:cBhvr>
                                        <p:cTn id="137" dur="1000"/>
                                        <p:tgtEl>
                                          <p:spTgt spid="342"/>
                                        </p:tgtEl>
                                      </p:cBhvr>
                                    </p:animEffect>
                                  </p:childTnLst>
                                </p:cTn>
                              </p:par>
                              <p:par>
                                <p:cTn id="138" presetID="22" presetClass="entr" presetSubtype="1" fill="hold" nodeType="withEffect">
                                  <p:stCondLst>
                                    <p:cond delay="0"/>
                                  </p:stCondLst>
                                  <p:childTnLst>
                                    <p:set>
                                      <p:cBhvr>
                                        <p:cTn id="139" dur="1" fill="hold">
                                          <p:stCondLst>
                                            <p:cond delay="0"/>
                                          </p:stCondLst>
                                        </p:cTn>
                                        <p:tgtEl>
                                          <p:spTgt spid="352"/>
                                        </p:tgtEl>
                                        <p:attrNameLst>
                                          <p:attrName>style.visibility</p:attrName>
                                        </p:attrNameLst>
                                      </p:cBhvr>
                                      <p:to>
                                        <p:strVal val="visible"/>
                                      </p:to>
                                    </p:set>
                                    <p:animEffect transition="in" filter="wipe(up)">
                                      <p:cBhvr>
                                        <p:cTn id="140" dur="500"/>
                                        <p:tgtEl>
                                          <p:spTgt spid="352"/>
                                        </p:tgtEl>
                                      </p:cBhvr>
                                    </p:animEffect>
                                  </p:childTnLst>
                                </p:cTn>
                              </p:par>
                            </p:childTnLst>
                          </p:cTn>
                        </p:par>
                        <p:par>
                          <p:cTn id="141" fill="hold">
                            <p:stCondLst>
                              <p:cond delay="5500"/>
                            </p:stCondLst>
                            <p:childTnLst>
                              <p:par>
                                <p:cTn id="142" presetID="9" presetClass="entr" presetSubtype="0" fill="hold" nodeType="afterEffect">
                                  <p:stCondLst>
                                    <p:cond delay="0"/>
                                  </p:stCondLst>
                                  <p:childTnLst>
                                    <p:set>
                                      <p:cBhvr>
                                        <p:cTn id="143" dur="1" fill="hold">
                                          <p:stCondLst>
                                            <p:cond delay="0"/>
                                          </p:stCondLst>
                                        </p:cTn>
                                        <p:tgtEl>
                                          <p:spTgt spid="349"/>
                                        </p:tgtEl>
                                        <p:attrNameLst>
                                          <p:attrName>style.visibility</p:attrName>
                                        </p:attrNameLst>
                                      </p:cBhvr>
                                      <p:to>
                                        <p:strVal val="visible"/>
                                      </p:to>
                                    </p:set>
                                    <p:animEffect transition="in" filter="dissolve">
                                      <p:cBhvr>
                                        <p:cTn id="144" dur="500"/>
                                        <p:tgtEl>
                                          <p:spTgt spid="349"/>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nodeType="clickEffect">
                                  <p:stCondLst>
                                    <p:cond delay="0"/>
                                  </p:stCondLst>
                                  <p:childTnLst>
                                    <p:set>
                                      <p:cBhvr>
                                        <p:cTn id="148" dur="1" fill="hold">
                                          <p:stCondLst>
                                            <p:cond delay="0"/>
                                          </p:stCondLst>
                                        </p:cTn>
                                        <p:tgtEl>
                                          <p:spTgt spid="346"/>
                                        </p:tgtEl>
                                        <p:attrNameLst>
                                          <p:attrName>style.visibility</p:attrName>
                                        </p:attrNameLst>
                                      </p:cBhvr>
                                      <p:to>
                                        <p:strVal val="visible"/>
                                      </p:to>
                                    </p:set>
                                    <p:animEffect transition="in" filter="wipe(left)">
                                      <p:cBhvr>
                                        <p:cTn id="149" dur="500"/>
                                        <p:tgtEl>
                                          <p:spTgt spid="346"/>
                                        </p:tgtEl>
                                      </p:cBhvr>
                                    </p:animEffect>
                                  </p:childTnLst>
                                </p:cTn>
                              </p:par>
                              <p:par>
                                <p:cTn id="150" presetID="22" presetClass="entr" presetSubtype="1" fill="hold" nodeType="withEffect">
                                  <p:stCondLst>
                                    <p:cond delay="0"/>
                                  </p:stCondLst>
                                  <p:childTnLst>
                                    <p:set>
                                      <p:cBhvr>
                                        <p:cTn id="151" dur="1" fill="hold">
                                          <p:stCondLst>
                                            <p:cond delay="0"/>
                                          </p:stCondLst>
                                        </p:cTn>
                                        <p:tgtEl>
                                          <p:spTgt spid="356"/>
                                        </p:tgtEl>
                                        <p:attrNameLst>
                                          <p:attrName>style.visibility</p:attrName>
                                        </p:attrNameLst>
                                      </p:cBhvr>
                                      <p:to>
                                        <p:strVal val="visible"/>
                                      </p:to>
                                    </p:set>
                                    <p:animEffect transition="in" filter="wipe(up)">
                                      <p:cBhvr>
                                        <p:cTn id="152" dur="500"/>
                                        <p:tgtEl>
                                          <p:spTgt spid="356"/>
                                        </p:tgtEl>
                                      </p:cBhvr>
                                    </p:animEffect>
                                  </p:childTnLst>
                                </p:cTn>
                              </p:par>
                            </p:childTnLst>
                          </p:cTn>
                        </p:par>
                        <p:par>
                          <p:cTn id="153" fill="hold">
                            <p:stCondLst>
                              <p:cond delay="500"/>
                            </p:stCondLst>
                            <p:childTnLst>
                              <p:par>
                                <p:cTn id="154" presetID="9" presetClass="entr" presetSubtype="0" fill="hold" nodeType="afterEffect">
                                  <p:stCondLst>
                                    <p:cond delay="0"/>
                                  </p:stCondLst>
                                  <p:childTnLst>
                                    <p:set>
                                      <p:cBhvr>
                                        <p:cTn id="155" dur="1" fill="hold">
                                          <p:stCondLst>
                                            <p:cond delay="0"/>
                                          </p:stCondLst>
                                        </p:cTn>
                                        <p:tgtEl>
                                          <p:spTgt spid="329">
                                            <p:txEl>
                                              <p:pRg st="0" end="0"/>
                                            </p:txEl>
                                          </p:spTgt>
                                        </p:tgtEl>
                                        <p:attrNameLst>
                                          <p:attrName>style.visibility</p:attrName>
                                        </p:attrNameLst>
                                      </p:cBhvr>
                                      <p:to>
                                        <p:strVal val="visible"/>
                                      </p:to>
                                    </p:set>
                                    <p:animEffect transition="in" filter="dissolve">
                                      <p:cBhvr>
                                        <p:cTn id="156" dur="500"/>
                                        <p:tgtEl>
                                          <p:spTgt spid="329">
                                            <p:txEl>
                                              <p:pRg st="0" end="0"/>
                                            </p:txEl>
                                          </p:spTgt>
                                        </p:tgtEl>
                                      </p:cBhvr>
                                    </p:animEffect>
                                  </p:childTnLst>
                                </p:cTn>
                              </p:par>
                              <p:par>
                                <p:cTn id="157" presetID="9" presetClass="entr" presetSubtype="0" fill="hold" grpId="0" nodeType="withEffect">
                                  <p:stCondLst>
                                    <p:cond delay="0"/>
                                  </p:stCondLst>
                                  <p:childTnLst>
                                    <p:set>
                                      <p:cBhvr>
                                        <p:cTn id="158" dur="1" fill="hold">
                                          <p:stCondLst>
                                            <p:cond delay="0"/>
                                          </p:stCondLst>
                                        </p:cTn>
                                        <p:tgtEl>
                                          <p:spTgt spid="323"/>
                                        </p:tgtEl>
                                        <p:attrNameLst>
                                          <p:attrName>style.visibility</p:attrName>
                                        </p:attrNameLst>
                                      </p:cBhvr>
                                      <p:to>
                                        <p:strVal val="visible"/>
                                      </p:to>
                                    </p:set>
                                    <p:animEffect transition="in" filter="dissolve">
                                      <p:cBhvr>
                                        <p:cTn id="159" dur="500"/>
                                        <p:tgtEl>
                                          <p:spTgt spid="323"/>
                                        </p:tgtEl>
                                      </p:cBhvr>
                                    </p:animEffect>
                                  </p:childTnLst>
                                </p:cTn>
                              </p:par>
                            </p:childTnLst>
                          </p:cTn>
                        </p:par>
                      </p:childTnLst>
                    </p:cTn>
                  </p:par>
                  <p:par>
                    <p:cTn id="160" fill="hold">
                      <p:stCondLst>
                        <p:cond delay="indefinite"/>
                      </p:stCondLst>
                      <p:childTnLst>
                        <p:par>
                          <p:cTn id="161" fill="hold">
                            <p:stCondLst>
                              <p:cond delay="0"/>
                            </p:stCondLst>
                            <p:childTnLst>
                              <p:par>
                                <p:cTn id="162" presetID="22" presetClass="entr" presetSubtype="2" fill="hold" nodeType="clickEffect">
                                  <p:stCondLst>
                                    <p:cond delay="0"/>
                                  </p:stCondLst>
                                  <p:childTnLst>
                                    <p:set>
                                      <p:cBhvr>
                                        <p:cTn id="163" dur="1" fill="hold">
                                          <p:stCondLst>
                                            <p:cond delay="0"/>
                                          </p:stCondLst>
                                        </p:cTn>
                                        <p:tgtEl>
                                          <p:spTgt spid="5"/>
                                        </p:tgtEl>
                                        <p:attrNameLst>
                                          <p:attrName>style.visibility</p:attrName>
                                        </p:attrNameLst>
                                      </p:cBhvr>
                                      <p:to>
                                        <p:strVal val="visible"/>
                                      </p:to>
                                    </p:set>
                                    <p:animEffect transition="in" filter="wipe(right)">
                                      <p:cBhvr>
                                        <p:cTn id="164" dur="500"/>
                                        <p:tgtEl>
                                          <p:spTgt spid="5"/>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8" fill="hold" nodeType="clickEffect">
                                  <p:stCondLst>
                                    <p:cond delay="0"/>
                                  </p:stCondLst>
                                  <p:childTnLst>
                                    <p:set>
                                      <p:cBhvr>
                                        <p:cTn id="168" dur="1" fill="hold">
                                          <p:stCondLst>
                                            <p:cond delay="0"/>
                                          </p:stCondLst>
                                        </p:cTn>
                                        <p:tgtEl>
                                          <p:spTgt spid="6"/>
                                        </p:tgtEl>
                                        <p:attrNameLst>
                                          <p:attrName>style.visibility</p:attrName>
                                        </p:attrNameLst>
                                      </p:cBhvr>
                                      <p:to>
                                        <p:strVal val="visible"/>
                                      </p:to>
                                    </p:set>
                                    <p:animEffect transition="in" filter="wipe(left)">
                                      <p:cBhvr>
                                        <p:cTn id="169" dur="500"/>
                                        <p:tgtEl>
                                          <p:spTgt spid="6"/>
                                        </p:tgtEl>
                                      </p:cBhvr>
                                    </p:animEffect>
                                  </p:childTnLst>
                                </p:cTn>
                              </p:par>
                            </p:childTnLst>
                          </p:cTn>
                        </p:par>
                      </p:childTnLst>
                    </p:cTn>
                  </p:par>
                  <p:par>
                    <p:cTn id="170" fill="hold">
                      <p:stCondLst>
                        <p:cond delay="indefinite"/>
                      </p:stCondLst>
                      <p:childTnLst>
                        <p:par>
                          <p:cTn id="171" fill="hold">
                            <p:stCondLst>
                              <p:cond delay="0"/>
                            </p:stCondLst>
                            <p:childTnLst>
                              <p:par>
                                <p:cTn id="172" presetID="22" presetClass="entr" presetSubtype="2" fill="hold" nodeType="clickEffect">
                                  <p:stCondLst>
                                    <p:cond delay="0"/>
                                  </p:stCondLst>
                                  <p:childTnLst>
                                    <p:set>
                                      <p:cBhvr>
                                        <p:cTn id="173" dur="1" fill="hold">
                                          <p:stCondLst>
                                            <p:cond delay="0"/>
                                          </p:stCondLst>
                                        </p:cTn>
                                        <p:tgtEl>
                                          <p:spTgt spid="367"/>
                                        </p:tgtEl>
                                        <p:attrNameLst>
                                          <p:attrName>style.visibility</p:attrName>
                                        </p:attrNameLst>
                                      </p:cBhvr>
                                      <p:to>
                                        <p:strVal val="visible"/>
                                      </p:to>
                                    </p:set>
                                    <p:animEffect transition="in" filter="wipe(right)">
                                      <p:cBhvr>
                                        <p:cTn id="174" dur="500"/>
                                        <p:tgtEl>
                                          <p:spTgt spid="367"/>
                                        </p:tgtEl>
                                      </p:cBhvr>
                                    </p:animEffect>
                                  </p:childTnLst>
                                </p:cTn>
                              </p:par>
                            </p:childTnLst>
                          </p:cTn>
                        </p:par>
                        <p:par>
                          <p:cTn id="175" fill="hold">
                            <p:stCondLst>
                              <p:cond delay="500"/>
                            </p:stCondLst>
                            <p:childTnLst>
                              <p:par>
                                <p:cTn id="176" presetID="22" presetClass="entr" presetSubtype="8" fill="hold" nodeType="afterEffect">
                                  <p:stCondLst>
                                    <p:cond delay="0"/>
                                  </p:stCondLst>
                                  <p:childTnLst>
                                    <p:set>
                                      <p:cBhvr>
                                        <p:cTn id="177" dur="1" fill="hold">
                                          <p:stCondLst>
                                            <p:cond delay="0"/>
                                          </p:stCondLst>
                                        </p:cTn>
                                        <p:tgtEl>
                                          <p:spTgt spid="120"/>
                                        </p:tgtEl>
                                        <p:attrNameLst>
                                          <p:attrName>style.visibility</p:attrName>
                                        </p:attrNameLst>
                                      </p:cBhvr>
                                      <p:to>
                                        <p:strVal val="visible"/>
                                      </p:to>
                                    </p:set>
                                    <p:animEffect transition="in" filter="wipe(left)">
                                      <p:cBhvr>
                                        <p:cTn id="178" dur="500"/>
                                        <p:tgtEl>
                                          <p:spTgt spid="120"/>
                                        </p:tgtEl>
                                      </p:cBhvr>
                                    </p:animEffect>
                                  </p:childTnLst>
                                </p:cTn>
                              </p:par>
                            </p:childTnLst>
                          </p:cTn>
                        </p:par>
                      </p:childTnLst>
                    </p:cTn>
                  </p:par>
                  <p:par>
                    <p:cTn id="179" fill="hold">
                      <p:stCondLst>
                        <p:cond delay="indefinite"/>
                      </p:stCondLst>
                      <p:childTnLst>
                        <p:par>
                          <p:cTn id="180" fill="hold">
                            <p:stCondLst>
                              <p:cond delay="0"/>
                            </p:stCondLst>
                            <p:childTnLst>
                              <p:par>
                                <p:cTn id="181" presetID="9" presetClass="entr" presetSubtype="0" fill="hold" nodeType="clickEffect">
                                  <p:stCondLst>
                                    <p:cond delay="0"/>
                                  </p:stCondLst>
                                  <p:childTnLst>
                                    <p:set>
                                      <p:cBhvr>
                                        <p:cTn id="182" dur="1" fill="hold">
                                          <p:stCondLst>
                                            <p:cond delay="0"/>
                                          </p:stCondLst>
                                        </p:cTn>
                                        <p:tgtEl>
                                          <p:spTgt spid="3"/>
                                        </p:tgtEl>
                                        <p:attrNameLst>
                                          <p:attrName>style.visibility</p:attrName>
                                        </p:attrNameLst>
                                      </p:cBhvr>
                                      <p:to>
                                        <p:strVal val="visible"/>
                                      </p:to>
                                    </p:set>
                                    <p:animEffect transition="in" filter="dissolve">
                                      <p:cBhvr>
                                        <p:cTn id="18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0" bldLvl="0" animBg="1"/>
      <p:bldP spid="273" grpId="0" bldLvl="0" animBg="1"/>
      <p:bldP spid="280" grpId="0" bldLvl="0" animBg="1"/>
      <p:bldP spid="281" grpId="0" bldLvl="0" animBg="1"/>
      <p:bldP spid="282" grpId="0" bldLvl="0" animBg="1"/>
      <p:bldP spid="284" grpId="0" bldLvl="0" animBg="1"/>
      <p:bldP spid="285" grpId="0" bldLvl="0" animBg="1"/>
      <p:bldP spid="286" grpId="0" bldLvl="0" animBg="1"/>
      <p:bldP spid="287" grpId="0" bldLvl="0" animBg="1"/>
      <p:bldP spid="322" grpId="0" bldLvl="0" animBg="1"/>
      <p:bldP spid="323" grpId="0" bldLvl="0" animBg="1"/>
      <p:bldP spid="330" grpId="0" bldLvl="0" animBg="1"/>
      <p:bldP spid="331" grpId="0" bldLvl="0" animBg="1"/>
      <p:bldP spid="332"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393310" cy="894622"/>
          </a:xfrm>
        </p:spPr>
        <p:txBody>
          <a:bodyPr>
            <a:normAutofit/>
          </a:bodyPr>
          <a:lstStyle/>
          <a:p>
            <a:r>
              <a:rPr lang="en-US" sz="4800" dirty="0"/>
              <a:t>TCP segment structure</a:t>
            </a:r>
            <a:endParaRPr lang="en-US" sz="4400" b="0" dirty="0"/>
          </a:p>
        </p:txBody>
      </p:sp>
      <p:sp>
        <p:nvSpPr>
          <p:cNvPr id="103426" name="直接连接符 103425"/>
          <p:cNvSpPr/>
          <p:nvPr/>
        </p:nvSpPr>
        <p:spPr>
          <a:xfrm>
            <a:off x="9952355" y="1829753"/>
            <a:ext cx="0" cy="3048000"/>
          </a:xfrm>
          <a:prstGeom prst="line">
            <a:avLst/>
          </a:prstGeom>
          <a:ln w="38100" cap="flat" cmpd="sng">
            <a:solidFill>
              <a:schemeClr val="tx1"/>
            </a:solidFill>
            <a:prstDash val="solid"/>
            <a:headEnd type="triangle" w="med" len="med"/>
            <a:tailEnd type="triangle" w="med" len="med"/>
          </a:ln>
        </p:spPr>
      </p:sp>
      <p:sp>
        <p:nvSpPr>
          <p:cNvPr id="103429" name="矩形 103428"/>
          <p:cNvSpPr/>
          <p:nvPr/>
        </p:nvSpPr>
        <p:spPr>
          <a:xfrm>
            <a:off x="1798955" y="1829753"/>
            <a:ext cx="7772400" cy="4572000"/>
          </a:xfrm>
          <a:prstGeom prst="rect">
            <a:avLst/>
          </a:prstGeom>
          <a:solidFill>
            <a:srgbClr val="49C2FF"/>
          </a:solidFill>
          <a:ln w="38100" cap="flat" cmpd="sng">
            <a:solidFill>
              <a:schemeClr val="tx1"/>
            </a:solidFill>
            <a:prstDash val="solid"/>
            <a:miter/>
            <a:headEnd type="none" w="sm" len="sm"/>
            <a:tailEnd type="none" w="sm" len="sm"/>
          </a:ln>
          <a:effectLst>
            <a:outerShdw dist="35921" dir="2699999" algn="ctr" rotWithShape="0">
              <a:schemeClr val="tx1"/>
            </a:outerShdw>
          </a:effectLst>
        </p:spPr>
        <p:txBody>
          <a:bodyPr/>
          <a:p>
            <a:endParaRPr lang="zh-CN" altLang="en-US"/>
          </a:p>
        </p:txBody>
      </p:sp>
      <p:sp>
        <p:nvSpPr>
          <p:cNvPr id="103430" name="直接连接符 103429"/>
          <p:cNvSpPr/>
          <p:nvPr/>
        </p:nvSpPr>
        <p:spPr>
          <a:xfrm>
            <a:off x="5685155" y="1829753"/>
            <a:ext cx="0" cy="609600"/>
          </a:xfrm>
          <a:prstGeom prst="line">
            <a:avLst/>
          </a:prstGeom>
          <a:ln w="38100" cap="flat" cmpd="sng">
            <a:solidFill>
              <a:schemeClr val="tx1"/>
            </a:solidFill>
            <a:prstDash val="solid"/>
            <a:headEnd type="none" w="sm" len="sm"/>
            <a:tailEnd type="none" w="sm" len="sm"/>
          </a:ln>
        </p:spPr>
      </p:sp>
      <p:sp>
        <p:nvSpPr>
          <p:cNvPr id="103431" name="直接连接符 103430"/>
          <p:cNvSpPr/>
          <p:nvPr/>
        </p:nvSpPr>
        <p:spPr>
          <a:xfrm>
            <a:off x="1798955" y="2439353"/>
            <a:ext cx="7772400" cy="0"/>
          </a:xfrm>
          <a:prstGeom prst="line">
            <a:avLst/>
          </a:prstGeom>
          <a:ln w="38100" cap="flat" cmpd="sng">
            <a:solidFill>
              <a:schemeClr val="tx1"/>
            </a:solidFill>
            <a:prstDash val="solid"/>
            <a:headEnd type="none" w="sm" len="sm"/>
            <a:tailEnd type="none" w="sm" len="sm"/>
          </a:ln>
        </p:spPr>
      </p:sp>
      <p:sp>
        <p:nvSpPr>
          <p:cNvPr id="103432" name="直接连接符 103431"/>
          <p:cNvSpPr/>
          <p:nvPr/>
        </p:nvSpPr>
        <p:spPr>
          <a:xfrm>
            <a:off x="1798955" y="3048953"/>
            <a:ext cx="7772400" cy="0"/>
          </a:xfrm>
          <a:prstGeom prst="line">
            <a:avLst/>
          </a:prstGeom>
          <a:ln w="38100" cap="flat" cmpd="sng">
            <a:solidFill>
              <a:schemeClr val="tx1"/>
            </a:solidFill>
            <a:prstDash val="solid"/>
            <a:headEnd type="none" w="sm" len="sm"/>
            <a:tailEnd type="none" w="sm" len="sm"/>
          </a:ln>
        </p:spPr>
      </p:sp>
      <p:sp>
        <p:nvSpPr>
          <p:cNvPr id="103433" name="直接连接符 103432"/>
          <p:cNvSpPr/>
          <p:nvPr/>
        </p:nvSpPr>
        <p:spPr>
          <a:xfrm>
            <a:off x="1798955" y="3658553"/>
            <a:ext cx="7772400" cy="0"/>
          </a:xfrm>
          <a:prstGeom prst="line">
            <a:avLst/>
          </a:prstGeom>
          <a:ln w="38100" cap="flat" cmpd="sng">
            <a:solidFill>
              <a:schemeClr val="tx1"/>
            </a:solidFill>
            <a:prstDash val="solid"/>
            <a:headEnd type="none" w="sm" len="sm"/>
            <a:tailEnd type="none" w="sm" len="sm"/>
          </a:ln>
        </p:spPr>
      </p:sp>
      <p:sp>
        <p:nvSpPr>
          <p:cNvPr id="103434" name="直接连接符 103433"/>
          <p:cNvSpPr/>
          <p:nvPr/>
        </p:nvSpPr>
        <p:spPr>
          <a:xfrm>
            <a:off x="1798955" y="4268153"/>
            <a:ext cx="7772400" cy="0"/>
          </a:xfrm>
          <a:prstGeom prst="line">
            <a:avLst/>
          </a:prstGeom>
          <a:ln w="38100" cap="flat" cmpd="sng">
            <a:solidFill>
              <a:schemeClr val="tx1"/>
            </a:solidFill>
            <a:prstDash val="solid"/>
            <a:headEnd type="none" w="sm" len="sm"/>
            <a:tailEnd type="none" w="sm" len="sm"/>
          </a:ln>
        </p:spPr>
      </p:sp>
      <p:sp>
        <p:nvSpPr>
          <p:cNvPr id="103435" name="直接连接符 103434"/>
          <p:cNvSpPr/>
          <p:nvPr/>
        </p:nvSpPr>
        <p:spPr>
          <a:xfrm>
            <a:off x="2713355" y="3658553"/>
            <a:ext cx="0" cy="609600"/>
          </a:xfrm>
          <a:prstGeom prst="line">
            <a:avLst/>
          </a:prstGeom>
          <a:ln w="38100" cap="flat" cmpd="sng">
            <a:solidFill>
              <a:schemeClr val="tx1"/>
            </a:solidFill>
            <a:prstDash val="solid"/>
            <a:headEnd type="none" w="sm" len="sm"/>
            <a:tailEnd type="none" w="sm" len="sm"/>
          </a:ln>
        </p:spPr>
      </p:sp>
      <p:sp>
        <p:nvSpPr>
          <p:cNvPr id="103436" name="直接连接符 103435"/>
          <p:cNvSpPr/>
          <p:nvPr/>
        </p:nvSpPr>
        <p:spPr>
          <a:xfrm>
            <a:off x="5685155" y="3658553"/>
            <a:ext cx="0" cy="609600"/>
          </a:xfrm>
          <a:prstGeom prst="line">
            <a:avLst/>
          </a:prstGeom>
          <a:ln w="38100" cap="flat" cmpd="sng">
            <a:solidFill>
              <a:schemeClr val="tx1"/>
            </a:solidFill>
            <a:prstDash val="solid"/>
            <a:headEnd type="none" w="sm" len="sm"/>
            <a:tailEnd type="none" w="sm" len="sm"/>
          </a:ln>
        </p:spPr>
      </p:sp>
      <p:sp>
        <p:nvSpPr>
          <p:cNvPr id="103437" name="直接连接符 103436"/>
          <p:cNvSpPr/>
          <p:nvPr/>
        </p:nvSpPr>
        <p:spPr>
          <a:xfrm>
            <a:off x="4161155" y="3658553"/>
            <a:ext cx="0" cy="609600"/>
          </a:xfrm>
          <a:prstGeom prst="line">
            <a:avLst/>
          </a:prstGeom>
          <a:ln w="38100" cap="flat" cmpd="sng">
            <a:solidFill>
              <a:schemeClr val="tx1"/>
            </a:solidFill>
            <a:prstDash val="solid"/>
            <a:headEnd type="none" w="sm" len="sm"/>
            <a:tailEnd type="none" w="sm" len="sm"/>
          </a:ln>
        </p:spPr>
      </p:sp>
      <p:sp>
        <p:nvSpPr>
          <p:cNvPr id="103438" name="直接连接符 103437"/>
          <p:cNvSpPr/>
          <p:nvPr/>
        </p:nvSpPr>
        <p:spPr>
          <a:xfrm>
            <a:off x="1798955" y="4877753"/>
            <a:ext cx="7772400" cy="0"/>
          </a:xfrm>
          <a:prstGeom prst="line">
            <a:avLst/>
          </a:prstGeom>
          <a:ln w="38100" cap="flat" cmpd="sng">
            <a:solidFill>
              <a:schemeClr val="tx1"/>
            </a:solidFill>
            <a:prstDash val="solid"/>
            <a:headEnd type="none" w="sm" len="sm"/>
            <a:tailEnd type="none" w="sm" len="sm"/>
          </a:ln>
        </p:spPr>
      </p:sp>
      <p:sp>
        <p:nvSpPr>
          <p:cNvPr id="103439" name="直接连接符 103438"/>
          <p:cNvSpPr/>
          <p:nvPr/>
        </p:nvSpPr>
        <p:spPr>
          <a:xfrm>
            <a:off x="5685155" y="4268153"/>
            <a:ext cx="0" cy="609600"/>
          </a:xfrm>
          <a:prstGeom prst="line">
            <a:avLst/>
          </a:prstGeom>
          <a:ln w="38100" cap="flat" cmpd="sng">
            <a:solidFill>
              <a:schemeClr val="tx1"/>
            </a:solidFill>
            <a:prstDash val="solid"/>
            <a:headEnd type="none" w="sm" len="sm"/>
            <a:tailEnd type="none" w="sm" len="sm"/>
          </a:ln>
        </p:spPr>
      </p:sp>
      <p:sp>
        <p:nvSpPr>
          <p:cNvPr id="103440" name="直接连接符 103439"/>
          <p:cNvSpPr/>
          <p:nvPr/>
        </p:nvSpPr>
        <p:spPr>
          <a:xfrm>
            <a:off x="1798955" y="5487353"/>
            <a:ext cx="7772400" cy="0"/>
          </a:xfrm>
          <a:prstGeom prst="line">
            <a:avLst/>
          </a:prstGeom>
          <a:ln w="38100" cap="flat" cmpd="sng">
            <a:solidFill>
              <a:schemeClr val="tx1"/>
            </a:solidFill>
            <a:prstDash val="solid"/>
            <a:headEnd type="none" w="sm" len="sm"/>
            <a:tailEnd type="none" w="sm" len="sm"/>
          </a:ln>
        </p:spPr>
      </p:sp>
      <p:sp>
        <p:nvSpPr>
          <p:cNvPr id="103441" name="文本框 103440"/>
          <p:cNvSpPr txBox="1"/>
          <p:nvPr/>
        </p:nvSpPr>
        <p:spPr>
          <a:xfrm>
            <a:off x="2926080" y="1950403"/>
            <a:ext cx="1936750" cy="366712"/>
          </a:xfrm>
          <a:prstGeom prst="rect">
            <a:avLst/>
          </a:prstGeom>
          <a:noFill/>
          <a:ln w="38100">
            <a:noFill/>
          </a:ln>
        </p:spPr>
        <p:txBody>
          <a:bodyPr wrap="none" anchor="ctr" anchorCtr="0">
            <a:spAutoFit/>
          </a:bodyPr>
          <a:p>
            <a:pPr algn="ctr" eaLnBrk="0" hangingPunct="0">
              <a:spcBef>
                <a:spcPct val="50000"/>
              </a:spcBef>
            </a:pPr>
            <a:r>
              <a:rPr lang="en-US" altLang="zh-CN" b="1">
                <a:latin typeface="Helvetica" pitchFamily="34" charset="0"/>
              </a:rPr>
              <a:t>Source port (16)</a:t>
            </a:r>
            <a:endParaRPr lang="en-US" altLang="zh-CN" b="1">
              <a:latin typeface="Helvetica" pitchFamily="34" charset="0"/>
            </a:endParaRPr>
          </a:p>
        </p:txBody>
      </p:sp>
      <p:sp>
        <p:nvSpPr>
          <p:cNvPr id="103442" name="文本框 103441"/>
          <p:cNvSpPr txBox="1"/>
          <p:nvPr/>
        </p:nvSpPr>
        <p:spPr>
          <a:xfrm>
            <a:off x="6326505" y="1920240"/>
            <a:ext cx="2406650" cy="366713"/>
          </a:xfrm>
          <a:prstGeom prst="rect">
            <a:avLst/>
          </a:prstGeom>
          <a:noFill/>
          <a:ln w="38100">
            <a:noFill/>
          </a:ln>
        </p:spPr>
        <p:txBody>
          <a:bodyPr wrap="none" anchor="ctr" anchorCtr="0">
            <a:spAutoFit/>
          </a:bodyPr>
          <a:p>
            <a:pPr algn="ctr" eaLnBrk="0" hangingPunct="0">
              <a:spcBef>
                <a:spcPct val="50000"/>
              </a:spcBef>
            </a:pPr>
            <a:r>
              <a:rPr lang="en-US" altLang="zh-CN" b="1">
                <a:latin typeface="Helvetica" pitchFamily="34" charset="0"/>
              </a:rPr>
              <a:t>Destination port (16)</a:t>
            </a:r>
            <a:endParaRPr lang="en-US" altLang="zh-CN" b="1">
              <a:latin typeface="Helvetica" pitchFamily="34" charset="0"/>
            </a:endParaRPr>
          </a:p>
        </p:txBody>
      </p:sp>
      <p:sp>
        <p:nvSpPr>
          <p:cNvPr id="103443" name="文本框 103442"/>
          <p:cNvSpPr txBox="1"/>
          <p:nvPr/>
        </p:nvSpPr>
        <p:spPr>
          <a:xfrm>
            <a:off x="4427855" y="2591753"/>
            <a:ext cx="2635250" cy="366712"/>
          </a:xfrm>
          <a:prstGeom prst="rect">
            <a:avLst/>
          </a:prstGeom>
          <a:noFill/>
          <a:ln w="38100">
            <a:noFill/>
          </a:ln>
        </p:spPr>
        <p:txBody>
          <a:bodyPr wrap="none" anchor="ctr" anchorCtr="0">
            <a:spAutoFit/>
          </a:bodyPr>
          <a:p>
            <a:pPr algn="ctr" eaLnBrk="0" hangingPunct="0">
              <a:spcBef>
                <a:spcPct val="50000"/>
              </a:spcBef>
            </a:pPr>
            <a:r>
              <a:rPr lang="en-US" altLang="zh-CN" b="1">
                <a:latin typeface="Helvetica" pitchFamily="34" charset="0"/>
              </a:rPr>
              <a:t>Sequence number (32)</a:t>
            </a:r>
            <a:endParaRPr lang="en-US" altLang="zh-CN" b="1">
              <a:latin typeface="Helvetica" pitchFamily="34" charset="0"/>
            </a:endParaRPr>
          </a:p>
        </p:txBody>
      </p:sp>
      <p:sp>
        <p:nvSpPr>
          <p:cNvPr id="103444" name="文本框 103443"/>
          <p:cNvSpPr txBox="1"/>
          <p:nvPr/>
        </p:nvSpPr>
        <p:spPr>
          <a:xfrm>
            <a:off x="1787843" y="3720465"/>
            <a:ext cx="979487" cy="517525"/>
          </a:xfrm>
          <a:prstGeom prst="rect">
            <a:avLst/>
          </a:prstGeom>
          <a:noFill/>
          <a:ln w="38100">
            <a:noFill/>
          </a:ln>
        </p:spPr>
        <p:txBody>
          <a:bodyPr wrap="none" anchor="ctr" anchorCtr="0">
            <a:spAutoFit/>
          </a:bodyPr>
          <a:p>
            <a:pPr algn="ctr" eaLnBrk="0" hangingPunct="0">
              <a:spcBef>
                <a:spcPct val="50000"/>
              </a:spcBef>
            </a:pPr>
            <a:r>
              <a:rPr lang="en-US" altLang="zh-CN" sz="1400" b="1">
                <a:latin typeface="Helvetica" pitchFamily="34" charset="0"/>
              </a:rPr>
              <a:t>Header</a:t>
            </a:r>
            <a:br>
              <a:rPr lang="en-US" altLang="zh-CN" sz="1400" b="1">
                <a:latin typeface="Helvetica" pitchFamily="34" charset="0"/>
              </a:rPr>
            </a:br>
            <a:r>
              <a:rPr lang="en-US" altLang="zh-CN" sz="1400" b="1">
                <a:latin typeface="Helvetica" pitchFamily="34" charset="0"/>
              </a:rPr>
              <a:t>length (4)</a:t>
            </a:r>
            <a:endParaRPr lang="en-US" altLang="zh-CN" b="1">
              <a:latin typeface="Helvetica" pitchFamily="34" charset="0"/>
            </a:endParaRPr>
          </a:p>
        </p:txBody>
      </p:sp>
      <p:sp>
        <p:nvSpPr>
          <p:cNvPr id="103445" name="文本框 103444"/>
          <p:cNvSpPr txBox="1"/>
          <p:nvPr/>
        </p:nvSpPr>
        <p:spPr>
          <a:xfrm>
            <a:off x="3989705" y="3125153"/>
            <a:ext cx="3575050" cy="366712"/>
          </a:xfrm>
          <a:prstGeom prst="rect">
            <a:avLst/>
          </a:prstGeom>
          <a:noFill/>
          <a:ln w="38100">
            <a:noFill/>
          </a:ln>
        </p:spPr>
        <p:txBody>
          <a:bodyPr wrap="none" anchor="ctr" anchorCtr="0">
            <a:spAutoFit/>
          </a:bodyPr>
          <a:p>
            <a:pPr algn="ctr" eaLnBrk="0" hangingPunct="0">
              <a:spcBef>
                <a:spcPct val="50000"/>
              </a:spcBef>
            </a:pPr>
            <a:r>
              <a:rPr lang="en-US" altLang="zh-CN" b="1">
                <a:latin typeface="Helvetica" pitchFamily="34" charset="0"/>
              </a:rPr>
              <a:t>Acknowledgement number (32)</a:t>
            </a:r>
            <a:endParaRPr lang="en-US" altLang="zh-CN" b="1">
              <a:latin typeface="Helvetica" pitchFamily="34" charset="0"/>
            </a:endParaRPr>
          </a:p>
        </p:txBody>
      </p:sp>
      <p:sp>
        <p:nvSpPr>
          <p:cNvPr id="103446" name="文本框 103445"/>
          <p:cNvSpPr txBox="1"/>
          <p:nvPr/>
        </p:nvSpPr>
        <p:spPr>
          <a:xfrm>
            <a:off x="2681605" y="3795078"/>
            <a:ext cx="1555750" cy="366712"/>
          </a:xfrm>
          <a:prstGeom prst="rect">
            <a:avLst/>
          </a:prstGeom>
          <a:noFill/>
          <a:ln w="38100">
            <a:noFill/>
          </a:ln>
        </p:spPr>
        <p:txBody>
          <a:bodyPr wrap="none" anchor="ctr" anchorCtr="0">
            <a:spAutoFit/>
          </a:bodyPr>
          <a:p>
            <a:pPr algn="ctr" eaLnBrk="0" hangingPunct="0">
              <a:spcBef>
                <a:spcPct val="50000"/>
              </a:spcBef>
            </a:pPr>
            <a:r>
              <a:rPr lang="en-US" altLang="zh-CN" b="1">
                <a:latin typeface="Helvetica" pitchFamily="34" charset="0"/>
              </a:rPr>
              <a:t>Reserved (6)</a:t>
            </a:r>
            <a:endParaRPr lang="en-US" altLang="zh-CN" b="1">
              <a:latin typeface="Helvetica" pitchFamily="34" charset="0"/>
            </a:endParaRPr>
          </a:p>
        </p:txBody>
      </p:sp>
      <p:sp>
        <p:nvSpPr>
          <p:cNvPr id="103447" name="文本框 103446"/>
          <p:cNvSpPr txBox="1"/>
          <p:nvPr/>
        </p:nvSpPr>
        <p:spPr>
          <a:xfrm>
            <a:off x="4142105" y="3810953"/>
            <a:ext cx="1568450" cy="366712"/>
          </a:xfrm>
          <a:prstGeom prst="rect">
            <a:avLst/>
          </a:prstGeom>
          <a:noFill/>
          <a:ln w="38100">
            <a:noFill/>
          </a:ln>
        </p:spPr>
        <p:txBody>
          <a:bodyPr wrap="none" anchor="ctr" anchorCtr="0">
            <a:spAutoFit/>
          </a:bodyPr>
          <a:p>
            <a:pPr algn="ctr" eaLnBrk="0" hangingPunct="0">
              <a:spcBef>
                <a:spcPct val="50000"/>
              </a:spcBef>
            </a:pPr>
            <a:r>
              <a:rPr lang="en-US" altLang="zh-CN" b="1">
                <a:latin typeface="Helvetica" pitchFamily="34" charset="0"/>
              </a:rPr>
              <a:t>Code bits (6)</a:t>
            </a:r>
            <a:endParaRPr lang="en-US" altLang="zh-CN" b="1">
              <a:latin typeface="Helvetica" pitchFamily="34" charset="0"/>
            </a:endParaRPr>
          </a:p>
        </p:txBody>
      </p:sp>
      <p:sp>
        <p:nvSpPr>
          <p:cNvPr id="103448" name="文本框 103447"/>
          <p:cNvSpPr txBox="1"/>
          <p:nvPr/>
        </p:nvSpPr>
        <p:spPr>
          <a:xfrm>
            <a:off x="6744018" y="3825240"/>
            <a:ext cx="1535112" cy="366713"/>
          </a:xfrm>
          <a:prstGeom prst="rect">
            <a:avLst/>
          </a:prstGeom>
          <a:noFill/>
          <a:ln w="38100">
            <a:noFill/>
          </a:ln>
        </p:spPr>
        <p:txBody>
          <a:bodyPr wrap="none" anchor="ctr" anchorCtr="0">
            <a:spAutoFit/>
          </a:bodyPr>
          <a:p>
            <a:pPr algn="ctr" eaLnBrk="0" hangingPunct="0">
              <a:spcBef>
                <a:spcPct val="50000"/>
              </a:spcBef>
            </a:pPr>
            <a:r>
              <a:rPr lang="en-US" altLang="zh-CN" b="1">
                <a:latin typeface="Helvetica" pitchFamily="34" charset="0"/>
              </a:rPr>
              <a:t>Window (16)</a:t>
            </a:r>
            <a:endParaRPr lang="en-US" altLang="zh-CN" b="1">
              <a:latin typeface="Helvetica" pitchFamily="34" charset="0"/>
            </a:endParaRPr>
          </a:p>
        </p:txBody>
      </p:sp>
      <p:sp>
        <p:nvSpPr>
          <p:cNvPr id="103449" name="文本框 103448"/>
          <p:cNvSpPr txBox="1"/>
          <p:nvPr/>
        </p:nvSpPr>
        <p:spPr>
          <a:xfrm>
            <a:off x="2872105" y="4420553"/>
            <a:ext cx="1809750" cy="366712"/>
          </a:xfrm>
          <a:prstGeom prst="rect">
            <a:avLst/>
          </a:prstGeom>
          <a:noFill/>
          <a:ln w="38100">
            <a:noFill/>
          </a:ln>
        </p:spPr>
        <p:txBody>
          <a:bodyPr wrap="none" anchor="ctr" anchorCtr="0">
            <a:spAutoFit/>
          </a:bodyPr>
          <a:p>
            <a:pPr algn="ctr" eaLnBrk="0" hangingPunct="0">
              <a:spcBef>
                <a:spcPct val="50000"/>
              </a:spcBef>
            </a:pPr>
            <a:r>
              <a:rPr lang="en-US" altLang="zh-CN" b="1">
                <a:latin typeface="Helvetica" pitchFamily="34" charset="0"/>
              </a:rPr>
              <a:t>Checksum (16)</a:t>
            </a:r>
            <a:endParaRPr lang="en-US" altLang="zh-CN" b="1">
              <a:latin typeface="Helvetica" pitchFamily="34" charset="0"/>
            </a:endParaRPr>
          </a:p>
        </p:txBody>
      </p:sp>
      <p:sp>
        <p:nvSpPr>
          <p:cNvPr id="103450" name="文本框 103449"/>
          <p:cNvSpPr txBox="1"/>
          <p:nvPr/>
        </p:nvSpPr>
        <p:spPr>
          <a:xfrm>
            <a:off x="6821805" y="4420553"/>
            <a:ext cx="1390650" cy="366712"/>
          </a:xfrm>
          <a:prstGeom prst="rect">
            <a:avLst/>
          </a:prstGeom>
          <a:noFill/>
          <a:ln w="38100">
            <a:noFill/>
          </a:ln>
        </p:spPr>
        <p:txBody>
          <a:bodyPr wrap="none" anchor="ctr" anchorCtr="0">
            <a:spAutoFit/>
          </a:bodyPr>
          <a:p>
            <a:pPr algn="ctr" eaLnBrk="0" hangingPunct="0">
              <a:spcBef>
                <a:spcPct val="50000"/>
              </a:spcBef>
            </a:pPr>
            <a:r>
              <a:rPr lang="en-US" altLang="zh-CN" b="1">
                <a:latin typeface="Helvetica" pitchFamily="34" charset="0"/>
              </a:rPr>
              <a:t>Urgent (16)</a:t>
            </a:r>
            <a:endParaRPr lang="en-US" altLang="zh-CN" b="1">
              <a:latin typeface="Helvetica" pitchFamily="34" charset="0"/>
            </a:endParaRPr>
          </a:p>
        </p:txBody>
      </p:sp>
      <p:sp>
        <p:nvSpPr>
          <p:cNvPr id="103451" name="文本框 103450"/>
          <p:cNvSpPr txBox="1"/>
          <p:nvPr/>
        </p:nvSpPr>
        <p:spPr>
          <a:xfrm>
            <a:off x="4358005" y="5030153"/>
            <a:ext cx="2660650" cy="366712"/>
          </a:xfrm>
          <a:prstGeom prst="rect">
            <a:avLst/>
          </a:prstGeom>
          <a:noFill/>
          <a:ln w="38100">
            <a:noFill/>
          </a:ln>
        </p:spPr>
        <p:txBody>
          <a:bodyPr wrap="none" anchor="ctr" anchorCtr="0">
            <a:spAutoFit/>
          </a:bodyPr>
          <a:p>
            <a:pPr algn="ctr" eaLnBrk="0" hangingPunct="0">
              <a:spcBef>
                <a:spcPct val="50000"/>
              </a:spcBef>
            </a:pPr>
            <a:r>
              <a:rPr lang="en-US" altLang="zh-CN" b="1">
                <a:latin typeface="Helvetica" pitchFamily="34" charset="0"/>
              </a:rPr>
              <a:t>Options (0 or 32 if any)</a:t>
            </a:r>
            <a:endParaRPr lang="en-US" altLang="zh-CN" b="1">
              <a:latin typeface="Helvetica" pitchFamily="34" charset="0"/>
            </a:endParaRPr>
          </a:p>
        </p:txBody>
      </p:sp>
      <p:sp>
        <p:nvSpPr>
          <p:cNvPr id="103452" name="文本框 103451"/>
          <p:cNvSpPr txBox="1"/>
          <p:nvPr/>
        </p:nvSpPr>
        <p:spPr>
          <a:xfrm>
            <a:off x="4999355" y="5792153"/>
            <a:ext cx="1555750" cy="366712"/>
          </a:xfrm>
          <a:prstGeom prst="rect">
            <a:avLst/>
          </a:prstGeom>
          <a:noFill/>
          <a:ln w="38100">
            <a:noFill/>
          </a:ln>
        </p:spPr>
        <p:txBody>
          <a:bodyPr wrap="none" anchor="ctr" anchorCtr="0">
            <a:spAutoFit/>
          </a:bodyPr>
          <a:p>
            <a:pPr algn="ctr" eaLnBrk="0" hangingPunct="0">
              <a:spcBef>
                <a:spcPct val="50000"/>
              </a:spcBef>
            </a:pPr>
            <a:r>
              <a:rPr lang="en-US" altLang="zh-CN" b="1">
                <a:latin typeface="Helvetica" pitchFamily="34" charset="0"/>
              </a:rPr>
              <a:t>Data (varies)</a:t>
            </a:r>
            <a:endParaRPr lang="en-US" altLang="zh-CN" b="1">
              <a:latin typeface="Helvetica" pitchFamily="34" charset="0"/>
            </a:endParaRPr>
          </a:p>
        </p:txBody>
      </p:sp>
      <p:sp>
        <p:nvSpPr>
          <p:cNvPr id="103453" name="文本框 103452"/>
          <p:cNvSpPr txBox="1"/>
          <p:nvPr/>
        </p:nvSpPr>
        <p:spPr>
          <a:xfrm>
            <a:off x="10015855" y="3078798"/>
            <a:ext cx="806450" cy="641350"/>
          </a:xfrm>
          <a:prstGeom prst="rect">
            <a:avLst/>
          </a:prstGeom>
          <a:noFill/>
          <a:ln w="38100">
            <a:noFill/>
          </a:ln>
        </p:spPr>
        <p:txBody>
          <a:bodyPr wrap="none" anchor="ctr" anchorCtr="0">
            <a:spAutoFit/>
          </a:bodyPr>
          <a:p>
            <a:pPr algn="ctr" eaLnBrk="0" hangingPunct="0">
              <a:spcBef>
                <a:spcPct val="50000"/>
              </a:spcBef>
            </a:pPr>
            <a:r>
              <a:rPr lang="en-US" altLang="zh-CN" b="1">
                <a:latin typeface="Helvetica" pitchFamily="34" charset="0"/>
              </a:rPr>
              <a:t>20</a:t>
            </a:r>
            <a:br>
              <a:rPr lang="en-US" altLang="zh-CN" b="1">
                <a:latin typeface="Helvetica" pitchFamily="34" charset="0"/>
              </a:rPr>
            </a:br>
            <a:r>
              <a:rPr lang="en-US" altLang="zh-CN" b="1">
                <a:latin typeface="Helvetica" pitchFamily="34" charset="0"/>
              </a:rPr>
              <a:t>Bytes</a:t>
            </a:r>
            <a:endParaRPr lang="en-US" altLang="zh-CN" b="1">
              <a:latin typeface="Helvetica" pitchFamily="34" charset="0"/>
            </a:endParaRPr>
          </a:p>
        </p:txBody>
      </p:sp>
      <p:sp>
        <p:nvSpPr>
          <p:cNvPr id="103454" name="文本框 103453"/>
          <p:cNvSpPr txBox="1"/>
          <p:nvPr/>
        </p:nvSpPr>
        <p:spPr>
          <a:xfrm>
            <a:off x="1684655" y="1386840"/>
            <a:ext cx="679450" cy="366713"/>
          </a:xfrm>
          <a:prstGeom prst="rect">
            <a:avLst/>
          </a:prstGeom>
          <a:noFill/>
          <a:ln w="38100">
            <a:noFill/>
          </a:ln>
          <a:extLst>
            <a:ext uri="{909E8E84-426E-40DD-AFC4-6F175D3DCCD1}">
              <a14:hiddenFill xmlns:a14="http://schemas.microsoft.com/office/drawing/2010/main">
                <a:solidFill>
                  <a:schemeClr val="bg1"/>
                </a:solidFill>
              </a14:hiddenFill>
            </a:ext>
          </a:extLst>
        </p:spPr>
        <p:txBody>
          <a:bodyPr wrap="none" anchor="ctr" anchorCtr="0">
            <a:spAutoFit/>
          </a:bodyPr>
          <a:p>
            <a:pPr algn="ctr" eaLnBrk="0" hangingPunct="0">
              <a:spcBef>
                <a:spcPct val="50000"/>
              </a:spcBef>
            </a:pPr>
            <a:r>
              <a:rPr lang="en-US" altLang="zh-CN" b="1">
                <a:latin typeface="Helvetica" pitchFamily="34" charset="0"/>
              </a:rPr>
              <a:t>Bit 0</a:t>
            </a:r>
            <a:endParaRPr lang="en-US" altLang="zh-CN" b="1">
              <a:latin typeface="Helvetica" pitchFamily="34" charset="0"/>
            </a:endParaRPr>
          </a:p>
        </p:txBody>
      </p:sp>
      <p:sp>
        <p:nvSpPr>
          <p:cNvPr id="103455" name="文本框 103454"/>
          <p:cNvSpPr txBox="1"/>
          <p:nvPr/>
        </p:nvSpPr>
        <p:spPr>
          <a:xfrm>
            <a:off x="4859655" y="1448753"/>
            <a:ext cx="806450" cy="366712"/>
          </a:xfrm>
          <a:prstGeom prst="rect">
            <a:avLst/>
          </a:prstGeom>
          <a:noFill/>
          <a:ln w="38100">
            <a:noFill/>
          </a:ln>
          <a:extLst>
            <a:ext uri="{909E8E84-426E-40DD-AFC4-6F175D3DCCD1}">
              <a14:hiddenFill xmlns:a14="http://schemas.microsoft.com/office/drawing/2010/main">
                <a:solidFill>
                  <a:schemeClr val="bg1"/>
                </a:solidFill>
              </a14:hiddenFill>
            </a:ext>
          </a:extLst>
        </p:spPr>
        <p:txBody>
          <a:bodyPr wrap="none" anchor="ctr" anchorCtr="0">
            <a:spAutoFit/>
          </a:bodyPr>
          <a:p>
            <a:pPr algn="ctr" eaLnBrk="0" hangingPunct="0">
              <a:spcBef>
                <a:spcPct val="50000"/>
              </a:spcBef>
            </a:pPr>
            <a:r>
              <a:rPr lang="en-US" altLang="zh-CN" b="1">
                <a:latin typeface="Helvetica" pitchFamily="34" charset="0"/>
              </a:rPr>
              <a:t>Bit 15</a:t>
            </a:r>
            <a:endParaRPr lang="en-US" altLang="zh-CN" b="1">
              <a:latin typeface="Helvetica" pitchFamily="34" charset="0"/>
            </a:endParaRPr>
          </a:p>
        </p:txBody>
      </p:sp>
      <p:sp>
        <p:nvSpPr>
          <p:cNvPr id="103456" name="文本框 103455"/>
          <p:cNvSpPr txBox="1"/>
          <p:nvPr/>
        </p:nvSpPr>
        <p:spPr>
          <a:xfrm>
            <a:off x="5685155" y="1448753"/>
            <a:ext cx="806450" cy="366712"/>
          </a:xfrm>
          <a:prstGeom prst="rect">
            <a:avLst/>
          </a:prstGeom>
          <a:noFill/>
          <a:ln w="38100">
            <a:noFill/>
          </a:ln>
          <a:extLst>
            <a:ext uri="{909E8E84-426E-40DD-AFC4-6F175D3DCCD1}">
              <a14:hiddenFill xmlns:a14="http://schemas.microsoft.com/office/drawing/2010/main">
                <a:solidFill>
                  <a:schemeClr val="bg1"/>
                </a:solidFill>
              </a14:hiddenFill>
            </a:ext>
          </a:extLst>
        </p:spPr>
        <p:txBody>
          <a:bodyPr wrap="none" anchor="ctr" anchorCtr="0">
            <a:spAutoFit/>
          </a:bodyPr>
          <a:p>
            <a:pPr algn="ctr" eaLnBrk="0" hangingPunct="0">
              <a:spcBef>
                <a:spcPct val="50000"/>
              </a:spcBef>
            </a:pPr>
            <a:r>
              <a:rPr lang="en-US" altLang="zh-CN" b="1">
                <a:latin typeface="Helvetica" pitchFamily="34" charset="0"/>
              </a:rPr>
              <a:t>Bit 16</a:t>
            </a:r>
            <a:endParaRPr lang="en-US" altLang="zh-CN" b="1">
              <a:latin typeface="Helvetica" pitchFamily="34" charset="0"/>
            </a:endParaRPr>
          </a:p>
        </p:txBody>
      </p:sp>
      <p:sp>
        <p:nvSpPr>
          <p:cNvPr id="103457" name="文本框 103456"/>
          <p:cNvSpPr txBox="1"/>
          <p:nvPr/>
        </p:nvSpPr>
        <p:spPr>
          <a:xfrm>
            <a:off x="8841105" y="1448753"/>
            <a:ext cx="806450" cy="366712"/>
          </a:xfrm>
          <a:prstGeom prst="rect">
            <a:avLst/>
          </a:prstGeom>
          <a:noFill/>
          <a:ln w="38100">
            <a:noFill/>
          </a:ln>
          <a:extLst>
            <a:ext uri="{909E8E84-426E-40DD-AFC4-6F175D3DCCD1}">
              <a14:hiddenFill xmlns:a14="http://schemas.microsoft.com/office/drawing/2010/main">
                <a:solidFill>
                  <a:schemeClr val="bg1"/>
                </a:solidFill>
              </a14:hiddenFill>
            </a:ext>
          </a:extLst>
        </p:spPr>
        <p:txBody>
          <a:bodyPr wrap="none" anchor="ctr" anchorCtr="0">
            <a:spAutoFit/>
          </a:bodyPr>
          <a:p>
            <a:pPr algn="ctr" eaLnBrk="0" hangingPunct="0">
              <a:spcBef>
                <a:spcPct val="50000"/>
              </a:spcBef>
            </a:pPr>
            <a:r>
              <a:rPr lang="en-US" altLang="zh-CN" b="1">
                <a:latin typeface="Helvetica" pitchFamily="34" charset="0"/>
              </a:rPr>
              <a:t>Bit 31</a:t>
            </a:r>
            <a:endParaRPr lang="en-US" altLang="zh-CN" b="1">
              <a:latin typeface="Helvetica" pitchFamily="34" charset="0"/>
            </a:endParaRPr>
          </a:p>
        </p:txBody>
      </p:sp>
      <p:sp>
        <p:nvSpPr>
          <p:cNvPr id="3" name="日期占位符 2"/>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4" name="灯片编号占位符 3"/>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5" name="页脚占位符 4"/>
          <p:cNvSpPr>
            <a:spLocks noGrp="1"/>
          </p:cNvSpPr>
          <p:nvPr>
            <p:ph type="ftr" sz="quarter" idx="11"/>
          </p:nvPr>
        </p:nvSpPr>
        <p:spPr/>
        <p:txBody>
          <a:bodyPr/>
          <a:p>
            <a:r>
              <a:rPr kumimoji="1" lang="zh-SG" altLang="en-US"/>
              <a:t>Principle of Computer Networks Experiment - Lesson 2</a:t>
            </a:r>
            <a:endParaRPr kumimoji="1" lang="zh-SG" altLang="en-US"/>
          </a:p>
        </p:txBody>
      </p:sp>
      <mc:AlternateContent xmlns:mc="http://schemas.openxmlformats.org/markup-compatibility/2006" xmlns:p14="http://schemas.microsoft.com/office/powerpoint/2010/main">
        <mc:Choice Requires="p14">
          <p:contentPart r:id="rId1" p14:bwMode="auto">
            <p14:nvContentPartPr>
              <p14:cNvPr id="6" name="墨迹 5"/>
              <p14:cNvContentPartPr/>
              <p14:nvPr/>
            </p14:nvContentPartPr>
            <p14:xfrm>
              <a:off x="3014980" y="2242185"/>
              <a:ext cx="1763395" cy="86995"/>
            </p14:xfrm>
          </p:contentPart>
        </mc:Choice>
        <mc:Fallback xmlns="">
          <p:pic>
            <p:nvPicPr>
              <p:cNvPr id="6" name="墨迹 5"/>
            </p:nvPicPr>
            <p:blipFill>
              <a:blip r:embed="rId2"/>
            </p:blipFill>
            <p:spPr>
              <a:xfrm>
                <a:off x="3014980" y="2242185"/>
                <a:ext cx="1763395" cy="86995"/>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7" name="墨迹 6"/>
              <p14:cNvContentPartPr/>
              <p14:nvPr/>
            </p14:nvContentPartPr>
            <p14:xfrm>
              <a:off x="6536690" y="2263775"/>
              <a:ext cx="1697990" cy="27305"/>
            </p14:xfrm>
          </p:contentPart>
        </mc:Choice>
        <mc:Fallback xmlns="">
          <p:pic>
            <p:nvPicPr>
              <p:cNvPr id="7" name="墨迹 6"/>
            </p:nvPicPr>
            <p:blipFill>
              <a:blip r:embed="rId4"/>
            </p:blipFill>
            <p:spPr>
              <a:xfrm>
                <a:off x="6536690" y="2263775"/>
                <a:ext cx="1697990" cy="2730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8" name="墨迹 7"/>
              <p14:cNvContentPartPr/>
              <p14:nvPr/>
            </p14:nvContentPartPr>
            <p14:xfrm>
              <a:off x="4408170" y="2606675"/>
              <a:ext cx="2661920" cy="397510"/>
            </p14:xfrm>
          </p:contentPart>
        </mc:Choice>
        <mc:Fallback xmlns="">
          <p:pic>
            <p:nvPicPr>
              <p:cNvPr id="8" name="墨迹 7"/>
            </p:nvPicPr>
            <p:blipFill>
              <a:blip r:embed="rId6"/>
            </p:blipFill>
            <p:spPr>
              <a:xfrm>
                <a:off x="4408170" y="2606675"/>
                <a:ext cx="2661920" cy="39751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9" name="墨迹 8"/>
              <p14:cNvContentPartPr/>
              <p14:nvPr/>
            </p14:nvContentPartPr>
            <p14:xfrm>
              <a:off x="4223385" y="3467100"/>
              <a:ext cx="2569210" cy="53975"/>
            </p14:xfrm>
          </p:contentPart>
        </mc:Choice>
        <mc:Fallback xmlns="">
          <p:pic>
            <p:nvPicPr>
              <p:cNvPr id="9" name="墨迹 8"/>
            </p:nvPicPr>
            <p:blipFill>
              <a:blip r:embed="rId8"/>
            </p:blipFill>
            <p:spPr>
              <a:xfrm>
                <a:off x="4223385" y="3467100"/>
                <a:ext cx="2569210" cy="5397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0" name="墨迹 9"/>
              <p14:cNvContentPartPr/>
              <p14:nvPr/>
            </p14:nvContentPartPr>
            <p14:xfrm>
              <a:off x="1779270" y="3673475"/>
              <a:ext cx="947420" cy="571500"/>
            </p14:xfrm>
          </p:contentPart>
        </mc:Choice>
        <mc:Fallback xmlns="">
          <p:pic>
            <p:nvPicPr>
              <p:cNvPr id="10" name="墨迹 9"/>
            </p:nvPicPr>
            <p:blipFill>
              <a:blip r:embed="rId10"/>
            </p:blipFill>
            <p:spPr>
              <a:xfrm>
                <a:off x="1779270" y="3673475"/>
                <a:ext cx="947420" cy="57150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1" name="墨迹 10"/>
              <p14:cNvContentPartPr/>
              <p14:nvPr/>
            </p14:nvContentPartPr>
            <p14:xfrm>
              <a:off x="2987675" y="4163695"/>
              <a:ext cx="996315" cy="32385"/>
            </p14:xfrm>
          </p:contentPart>
        </mc:Choice>
        <mc:Fallback xmlns="">
          <p:pic>
            <p:nvPicPr>
              <p:cNvPr id="11" name="墨迹 10"/>
            </p:nvPicPr>
            <p:blipFill>
              <a:blip r:embed="rId12"/>
            </p:blipFill>
            <p:spPr>
              <a:xfrm>
                <a:off x="2987675" y="4163695"/>
                <a:ext cx="996315" cy="32385"/>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2" name="墨迹 11"/>
              <p14:cNvContentPartPr/>
              <p14:nvPr/>
            </p14:nvContentPartPr>
            <p14:xfrm>
              <a:off x="4277995" y="4130675"/>
              <a:ext cx="1164590" cy="16510"/>
            </p14:xfrm>
          </p:contentPart>
        </mc:Choice>
        <mc:Fallback xmlns="">
          <p:pic>
            <p:nvPicPr>
              <p:cNvPr id="12" name="墨迹 11"/>
            </p:nvPicPr>
            <p:blipFill>
              <a:blip r:embed="rId14"/>
            </p:blipFill>
            <p:spPr>
              <a:xfrm>
                <a:off x="4277995" y="4130675"/>
                <a:ext cx="1164590" cy="1651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3" name="墨迹 12"/>
              <p14:cNvContentPartPr/>
              <p14:nvPr/>
            </p14:nvContentPartPr>
            <p14:xfrm>
              <a:off x="5801995" y="4179570"/>
              <a:ext cx="2498090" cy="27305"/>
            </p14:xfrm>
          </p:contentPart>
        </mc:Choice>
        <mc:Fallback xmlns="">
          <p:pic>
            <p:nvPicPr>
              <p:cNvPr id="13" name="墨迹 12"/>
            </p:nvPicPr>
            <p:blipFill>
              <a:blip r:embed="rId16"/>
            </p:blipFill>
            <p:spPr>
              <a:xfrm>
                <a:off x="5801995" y="4179570"/>
                <a:ext cx="2498090" cy="27305"/>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4" name="墨迹 13"/>
              <p14:cNvContentPartPr/>
              <p14:nvPr/>
            </p14:nvContentPartPr>
            <p14:xfrm>
              <a:off x="3112770" y="4767580"/>
              <a:ext cx="1383030" cy="43815"/>
            </p14:xfrm>
          </p:contentPart>
        </mc:Choice>
        <mc:Fallback xmlns="">
          <p:pic>
            <p:nvPicPr>
              <p:cNvPr id="14" name="墨迹 13"/>
            </p:nvPicPr>
            <p:blipFill>
              <a:blip r:embed="rId18"/>
            </p:blipFill>
            <p:spPr>
              <a:xfrm>
                <a:off x="3112770" y="4767580"/>
                <a:ext cx="1383030" cy="43815"/>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5" name="墨迹 14"/>
              <p14:cNvContentPartPr/>
              <p14:nvPr/>
            </p14:nvContentPartPr>
            <p14:xfrm>
              <a:off x="6852285" y="4756785"/>
              <a:ext cx="1219200" cy="5715"/>
            </p14:xfrm>
          </p:contentPart>
        </mc:Choice>
        <mc:Fallback xmlns="">
          <p:pic>
            <p:nvPicPr>
              <p:cNvPr id="15" name="墨迹 14"/>
            </p:nvPicPr>
            <p:blipFill>
              <a:blip r:embed="rId20"/>
            </p:blipFill>
            <p:spPr>
              <a:xfrm>
                <a:off x="6852285" y="4756785"/>
                <a:ext cx="1219200" cy="5715"/>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6" name="墨迹 15"/>
              <p14:cNvContentPartPr/>
              <p14:nvPr/>
            </p14:nvContentPartPr>
            <p14:xfrm>
              <a:off x="4381500" y="5045075"/>
              <a:ext cx="739775" cy="414020"/>
            </p14:xfrm>
          </p:contentPart>
        </mc:Choice>
        <mc:Fallback xmlns="">
          <p:pic>
            <p:nvPicPr>
              <p:cNvPr id="16" name="墨迹 15"/>
            </p:nvPicPr>
            <p:blipFill>
              <a:blip r:embed="rId22"/>
            </p:blipFill>
            <p:spPr>
              <a:xfrm>
                <a:off x="4381500" y="5045075"/>
                <a:ext cx="739775" cy="41402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7" name="墨迹 16"/>
              <p14:cNvContentPartPr/>
              <p14:nvPr/>
            </p14:nvContentPartPr>
            <p14:xfrm>
              <a:off x="4756785" y="5709285"/>
              <a:ext cx="897890" cy="429895"/>
            </p14:xfrm>
          </p:contentPart>
        </mc:Choice>
        <mc:Fallback xmlns="">
          <p:pic>
            <p:nvPicPr>
              <p:cNvPr id="17" name="墨迹 16"/>
            </p:nvPicPr>
            <p:blipFill>
              <a:blip r:embed="rId24"/>
            </p:blipFill>
            <p:spPr>
              <a:xfrm>
                <a:off x="4756785" y="5709285"/>
                <a:ext cx="897890" cy="429895"/>
              </a:xfrm>
              <a:prstGeom prst="rect"/>
            </p:spPr>
          </p:pic>
        </mc:Fallback>
      </mc:AlternateContent>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393310" cy="894622"/>
          </a:xfrm>
        </p:spPr>
        <p:txBody>
          <a:bodyPr>
            <a:normAutofit/>
          </a:bodyPr>
          <a:lstStyle/>
          <a:p>
            <a:r>
              <a:rPr lang="en-US" sz="4800" dirty="0"/>
              <a:t>TCP segment structure</a:t>
            </a:r>
            <a:endParaRPr lang="en-US" sz="4400" b="0" dirty="0"/>
          </a:p>
        </p:txBody>
      </p:sp>
      <p:sp>
        <p:nvSpPr>
          <p:cNvPr id="60" name="Rectangle 4"/>
          <p:cNvSpPr>
            <a:spLocks noChangeArrowheads="1"/>
          </p:cNvSpPr>
          <p:nvPr/>
        </p:nvSpPr>
        <p:spPr bwMode="auto">
          <a:xfrm>
            <a:off x="4432073" y="1560062"/>
            <a:ext cx="3951287" cy="4824412"/>
          </a:xfrm>
          <a:prstGeom prst="rect">
            <a:avLst/>
          </a:prstGeom>
          <a:solidFill>
            <a:srgbClr val="000099"/>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61" name="Rectangle 5"/>
          <p:cNvSpPr>
            <a:spLocks noChangeArrowheads="1"/>
          </p:cNvSpPr>
          <p:nvPr/>
        </p:nvSpPr>
        <p:spPr bwMode="auto">
          <a:xfrm>
            <a:off x="4346348" y="1675949"/>
            <a:ext cx="3951287" cy="4805363"/>
          </a:xfrm>
          <a:prstGeom prst="rect">
            <a:avLst/>
          </a:prstGeom>
          <a:solidFill>
            <a:srgbClr val="FFFFFF"/>
          </a:solidFill>
          <a:ln w="19050">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MS PGothic" charset="0"/>
              <a:cs typeface="+mn-cs"/>
            </a:endParaRPr>
          </a:p>
        </p:txBody>
      </p:sp>
      <p:grpSp>
        <p:nvGrpSpPr>
          <p:cNvPr id="4" name="Group 3"/>
          <p:cNvGrpSpPr/>
          <p:nvPr/>
        </p:nvGrpSpPr>
        <p:grpSpPr>
          <a:xfrm>
            <a:off x="4495573" y="1661303"/>
            <a:ext cx="3450544" cy="401997"/>
            <a:chOff x="4495573" y="1661303"/>
            <a:chExt cx="3450544" cy="401997"/>
          </a:xfrm>
        </p:grpSpPr>
        <p:sp>
          <p:nvSpPr>
            <p:cNvPr id="62" name="Text Box 6"/>
            <p:cNvSpPr txBox="1">
              <a:spLocks noChangeArrowheads="1"/>
            </p:cNvSpPr>
            <p:nvPr/>
          </p:nvSpPr>
          <p:spPr bwMode="auto">
            <a:xfrm>
              <a:off x="4495573" y="1661303"/>
              <a:ext cx="1663700" cy="396875"/>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S PGothic" charset="0"/>
                  <a:cs typeface="+mn-cs"/>
                </a:rPr>
                <a:t>source port #</a:t>
              </a:r>
              <a:endPar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S PGothic" charset="0"/>
                <a:cs typeface="+mn-cs"/>
              </a:endParaRPr>
            </a:p>
          </p:txBody>
        </p:sp>
        <p:sp>
          <p:nvSpPr>
            <p:cNvPr id="63" name="Text Box 7"/>
            <p:cNvSpPr txBox="1">
              <a:spLocks noChangeArrowheads="1"/>
            </p:cNvSpPr>
            <p:nvPr/>
          </p:nvSpPr>
          <p:spPr bwMode="auto">
            <a:xfrm>
              <a:off x="6564992" y="1666425"/>
              <a:ext cx="1381125" cy="396875"/>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err="1">
                  <a:ln>
                    <a:noFill/>
                  </a:ln>
                  <a:solidFill>
                    <a:srgbClr val="000000"/>
                  </a:solidFill>
                  <a:effectLst/>
                  <a:uLnTx/>
                  <a:uFillTx/>
                  <a:latin typeface="Arial" panose="020B0604020202020204" pitchFamily="34" charset="0"/>
                  <a:ea typeface="MS PGothic" charset="0"/>
                  <a:cs typeface="+mn-cs"/>
                </a:rPr>
                <a:t>dest</a:t>
              </a: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S PGothic" charset="0"/>
                  <a:cs typeface="+mn-cs"/>
                </a:rPr>
                <a:t> port #</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charset="0"/>
                <a:cs typeface="+mn-cs"/>
              </a:endParaRPr>
            </a:p>
          </p:txBody>
        </p:sp>
      </p:grpSp>
      <p:sp>
        <p:nvSpPr>
          <p:cNvPr id="64" name="Line 8"/>
          <p:cNvSpPr>
            <a:spLocks noChangeShapeType="1"/>
          </p:cNvSpPr>
          <p:nvPr/>
        </p:nvSpPr>
        <p:spPr bwMode="auto">
          <a:xfrm>
            <a:off x="4349523" y="2050599"/>
            <a:ext cx="3946525" cy="4763"/>
          </a:xfrm>
          <a:prstGeom prst="line">
            <a:avLst/>
          </a:prstGeom>
          <a:noFill/>
          <a:ln w="19050">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65" name="Line 9"/>
          <p:cNvSpPr>
            <a:spLocks noChangeShapeType="1"/>
          </p:cNvSpPr>
          <p:nvPr/>
        </p:nvSpPr>
        <p:spPr bwMode="auto">
          <a:xfrm flipV="1">
            <a:off x="4343173" y="2430012"/>
            <a:ext cx="3951287" cy="0"/>
          </a:xfrm>
          <a:prstGeom prst="line">
            <a:avLst/>
          </a:prstGeom>
          <a:noFill/>
          <a:ln w="19050">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nvGrpSpPr>
          <p:cNvPr id="12" name="Group 11"/>
          <p:cNvGrpSpPr/>
          <p:nvPr/>
        </p:nvGrpSpPr>
        <p:grpSpPr>
          <a:xfrm>
            <a:off x="4324123" y="1145724"/>
            <a:ext cx="3935412" cy="366713"/>
            <a:chOff x="4324123" y="1145724"/>
            <a:chExt cx="3935412" cy="366713"/>
          </a:xfrm>
        </p:grpSpPr>
        <p:sp>
          <p:nvSpPr>
            <p:cNvPr id="67" name="Text Box 11"/>
            <p:cNvSpPr txBox="1">
              <a:spLocks noChangeArrowheads="1"/>
            </p:cNvSpPr>
            <p:nvPr/>
          </p:nvSpPr>
          <p:spPr bwMode="auto">
            <a:xfrm>
              <a:off x="5832248" y="1145724"/>
              <a:ext cx="857250" cy="366713"/>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1200" cap="none" spc="0" normalizeH="0" baseline="0" noProof="0">
                  <a:ln>
                    <a:noFill/>
                  </a:ln>
                  <a:solidFill>
                    <a:srgbClr val="000000"/>
                  </a:solidFill>
                  <a:effectLst/>
                  <a:uLnTx/>
                  <a:uFillTx/>
                  <a:latin typeface="Arial" panose="020B0604020202020204" pitchFamily="34" charset="0"/>
                  <a:ea typeface="MS PGothic" charset="0"/>
                  <a:cs typeface="+mn-cs"/>
                </a:rPr>
                <a:t>32 bits</a:t>
              </a: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S PGothic" charset="0"/>
                <a:cs typeface="+mn-cs"/>
              </a:endParaRPr>
            </a:p>
          </p:txBody>
        </p:sp>
        <p:sp>
          <p:nvSpPr>
            <p:cNvPr id="68" name="Line 12"/>
            <p:cNvSpPr>
              <a:spLocks noChangeShapeType="1"/>
            </p:cNvSpPr>
            <p:nvPr/>
          </p:nvSpPr>
          <p:spPr bwMode="auto">
            <a:xfrm>
              <a:off x="6832373" y="1391787"/>
              <a:ext cx="1427162" cy="4762"/>
            </a:xfrm>
            <a:prstGeom prst="line">
              <a:avLst/>
            </a:prstGeom>
            <a:noFill/>
            <a:ln w="19050">
              <a:solidFill>
                <a:srgbClr val="000000"/>
              </a:solidFill>
              <a:round/>
              <a:tailEnd type="triangl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69" name="Line 13"/>
            <p:cNvSpPr>
              <a:spLocks noChangeShapeType="1"/>
            </p:cNvSpPr>
            <p:nvPr/>
          </p:nvSpPr>
          <p:spPr bwMode="auto">
            <a:xfrm rot="10800000">
              <a:off x="4324123" y="1402899"/>
              <a:ext cx="1341437" cy="0"/>
            </a:xfrm>
            <a:prstGeom prst="line">
              <a:avLst/>
            </a:prstGeom>
            <a:noFill/>
            <a:ln w="19050">
              <a:solidFill>
                <a:srgbClr val="000000"/>
              </a:solidFill>
              <a:round/>
              <a:tailEnd type="triangl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sp>
        <p:nvSpPr>
          <p:cNvPr id="74" name="Line 16"/>
          <p:cNvSpPr>
            <a:spLocks noChangeShapeType="1"/>
          </p:cNvSpPr>
          <p:nvPr/>
        </p:nvSpPr>
        <p:spPr bwMode="auto">
          <a:xfrm flipV="1">
            <a:off x="4352698" y="2811012"/>
            <a:ext cx="3951287" cy="0"/>
          </a:xfrm>
          <a:prstGeom prst="line">
            <a:avLst/>
          </a:prstGeom>
          <a:noFill/>
          <a:ln w="19050">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76" name="Line 18"/>
          <p:cNvSpPr>
            <a:spLocks noChangeShapeType="1"/>
          </p:cNvSpPr>
          <p:nvPr/>
        </p:nvSpPr>
        <p:spPr bwMode="auto">
          <a:xfrm flipV="1">
            <a:off x="4347935" y="3206299"/>
            <a:ext cx="3951288" cy="0"/>
          </a:xfrm>
          <a:prstGeom prst="line">
            <a:avLst/>
          </a:prstGeom>
          <a:noFill/>
          <a:ln w="19050">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77" name="Line 19"/>
          <p:cNvSpPr>
            <a:spLocks noChangeShapeType="1"/>
          </p:cNvSpPr>
          <p:nvPr/>
        </p:nvSpPr>
        <p:spPr bwMode="auto">
          <a:xfrm flipV="1">
            <a:off x="4343173" y="3596824"/>
            <a:ext cx="3951287" cy="0"/>
          </a:xfrm>
          <a:prstGeom prst="line">
            <a:avLst/>
          </a:prstGeom>
          <a:noFill/>
          <a:ln w="19050">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78" name="Line 20"/>
          <p:cNvSpPr>
            <a:spLocks noChangeShapeType="1"/>
          </p:cNvSpPr>
          <p:nvPr/>
        </p:nvSpPr>
        <p:spPr bwMode="auto">
          <a:xfrm flipV="1">
            <a:off x="4343173" y="4158799"/>
            <a:ext cx="3951287" cy="0"/>
          </a:xfrm>
          <a:prstGeom prst="line">
            <a:avLst/>
          </a:prstGeom>
          <a:noFill/>
          <a:ln w="19050">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79" name="Line 21"/>
          <p:cNvSpPr>
            <a:spLocks noChangeShapeType="1"/>
          </p:cNvSpPr>
          <p:nvPr/>
        </p:nvSpPr>
        <p:spPr bwMode="auto">
          <a:xfrm flipH="1" flipV="1">
            <a:off x="6303735" y="2814187"/>
            <a:ext cx="4763" cy="777875"/>
          </a:xfrm>
          <a:prstGeom prst="line">
            <a:avLst/>
          </a:prstGeom>
          <a:noFill/>
          <a:ln w="19050">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87" name="Line 29"/>
          <p:cNvSpPr>
            <a:spLocks noChangeShapeType="1"/>
          </p:cNvSpPr>
          <p:nvPr/>
        </p:nvSpPr>
        <p:spPr bwMode="auto">
          <a:xfrm flipV="1">
            <a:off x="5668735" y="2814187"/>
            <a:ext cx="0" cy="392112"/>
          </a:xfrm>
          <a:prstGeom prst="line">
            <a:avLst/>
          </a:prstGeom>
          <a:noFill/>
          <a:ln w="12700">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Calibri" panose="020F0502020204030204"/>
              <a:ea typeface="MS PGothic" charset="0"/>
              <a:cs typeface="+mn-cs"/>
            </a:endParaRPr>
          </a:p>
        </p:txBody>
      </p:sp>
      <p:sp>
        <p:nvSpPr>
          <p:cNvPr id="88" name="Line 30"/>
          <p:cNvSpPr>
            <a:spLocks noChangeShapeType="1"/>
          </p:cNvSpPr>
          <p:nvPr/>
        </p:nvSpPr>
        <p:spPr bwMode="auto">
          <a:xfrm flipV="1">
            <a:off x="5514748" y="2809424"/>
            <a:ext cx="0" cy="392113"/>
          </a:xfrm>
          <a:prstGeom prst="line">
            <a:avLst/>
          </a:prstGeom>
          <a:noFill/>
          <a:ln w="12700">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Calibri" panose="020F0502020204030204"/>
              <a:ea typeface="MS PGothic" charset="0"/>
              <a:cs typeface="+mn-cs"/>
            </a:endParaRPr>
          </a:p>
        </p:txBody>
      </p:sp>
      <p:sp>
        <p:nvSpPr>
          <p:cNvPr id="89" name="Line 31"/>
          <p:cNvSpPr>
            <a:spLocks noChangeShapeType="1"/>
          </p:cNvSpPr>
          <p:nvPr/>
        </p:nvSpPr>
        <p:spPr bwMode="auto">
          <a:xfrm flipV="1">
            <a:off x="5355998" y="2818949"/>
            <a:ext cx="0" cy="392113"/>
          </a:xfrm>
          <a:prstGeom prst="line">
            <a:avLst/>
          </a:prstGeom>
          <a:noFill/>
          <a:ln w="12700">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Calibri" panose="020F0502020204030204"/>
              <a:ea typeface="MS PGothic" charset="0"/>
              <a:cs typeface="+mn-cs"/>
            </a:endParaRPr>
          </a:p>
        </p:txBody>
      </p:sp>
      <p:sp>
        <p:nvSpPr>
          <p:cNvPr id="96" name="Text Box 38"/>
          <p:cNvSpPr txBox="1">
            <a:spLocks noChangeArrowheads="1"/>
          </p:cNvSpPr>
          <p:nvPr/>
        </p:nvSpPr>
        <p:spPr bwMode="auto">
          <a:xfrm>
            <a:off x="4644381" y="2878832"/>
            <a:ext cx="467995" cy="247650"/>
          </a:xfrm>
          <a:prstGeom prst="rect">
            <a:avLst/>
          </a:prstGeom>
          <a:noFill/>
          <a:ln>
            <a:noFill/>
          </a:ln>
          <a:effectLst/>
        </p:spPr>
        <p:txBody>
          <a:bodyPr wrap="squar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85000"/>
              </a:lnSpc>
              <a:spcBef>
                <a:spcPct val="0"/>
              </a:spcBef>
              <a:spcAft>
                <a:spcPct val="0"/>
              </a:spcAft>
              <a:buClrTx/>
              <a:buSzTx/>
              <a:buFontTx/>
              <a:buNone/>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S PGothic" charset="0"/>
                <a:cs typeface="+mn-cs"/>
              </a:rPr>
              <a:t>resv</a:t>
            </a:r>
            <a:endParaRPr kumimoji="0" lang="en-US" sz="1600" b="0" i="0" u="none" strike="noStrike" kern="1200" cap="none" spc="0" normalizeH="0" baseline="0" noProof="0" dirty="0">
              <a:ln>
                <a:noFill/>
              </a:ln>
              <a:solidFill>
                <a:srgbClr val="000000"/>
              </a:solidFill>
              <a:effectLst/>
              <a:uLnTx/>
              <a:uFillTx/>
              <a:latin typeface="Calibri" panose="020F0502020204030204"/>
              <a:ea typeface="MS PGothic" charset="0"/>
              <a:cs typeface="+mn-cs"/>
            </a:endParaRPr>
          </a:p>
        </p:txBody>
      </p:sp>
      <p:sp>
        <p:nvSpPr>
          <p:cNvPr id="97" name="Line 39"/>
          <p:cNvSpPr>
            <a:spLocks noChangeShapeType="1"/>
          </p:cNvSpPr>
          <p:nvPr/>
        </p:nvSpPr>
        <p:spPr bwMode="auto">
          <a:xfrm flipV="1">
            <a:off x="4713766" y="2809424"/>
            <a:ext cx="0" cy="392113"/>
          </a:xfrm>
          <a:prstGeom prst="line">
            <a:avLst/>
          </a:prstGeom>
          <a:noFill/>
          <a:ln w="12700">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Calibri" panose="020F0502020204030204"/>
              <a:ea typeface="MS PGothic" charset="0"/>
              <a:cs typeface="+mn-cs"/>
            </a:endParaRPr>
          </a:p>
        </p:txBody>
      </p:sp>
      <p:grpSp>
        <p:nvGrpSpPr>
          <p:cNvPr id="115" name="Group 114"/>
          <p:cNvGrpSpPr/>
          <p:nvPr/>
        </p:nvGrpSpPr>
        <p:grpSpPr>
          <a:xfrm>
            <a:off x="6405335" y="2817362"/>
            <a:ext cx="5252586" cy="731484"/>
            <a:chOff x="6405335" y="2817362"/>
            <a:chExt cx="5252586" cy="731484"/>
          </a:xfrm>
        </p:grpSpPr>
        <p:sp>
          <p:nvSpPr>
            <p:cNvPr id="80" name="Text Box 22"/>
            <p:cNvSpPr txBox="1">
              <a:spLocks noChangeArrowheads="1"/>
            </p:cNvSpPr>
            <p:nvPr/>
          </p:nvSpPr>
          <p:spPr bwMode="auto">
            <a:xfrm>
              <a:off x="6405335" y="2817362"/>
              <a:ext cx="1746250" cy="36671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charset="0"/>
                  <a:cs typeface="+mn-cs"/>
                </a:rPr>
                <a:t>receive window</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charset="0"/>
                <a:cs typeface="+mn-cs"/>
              </a:endParaRPr>
            </a:p>
          </p:txBody>
        </p:sp>
        <p:sp>
          <p:nvSpPr>
            <p:cNvPr id="107" name="Text Box 49"/>
            <p:cNvSpPr txBox="1">
              <a:spLocks noChangeArrowheads="1"/>
            </p:cNvSpPr>
            <p:nvPr/>
          </p:nvSpPr>
          <p:spPr bwMode="auto">
            <a:xfrm>
              <a:off x="8724900" y="2847115"/>
              <a:ext cx="2933021" cy="701731"/>
            </a:xfrm>
            <a:prstGeom prst="rect">
              <a:avLst/>
            </a:prstGeom>
            <a:noFill/>
            <a:ln>
              <a:noFill/>
            </a:ln>
            <a:effectLst/>
          </p:spPr>
          <p:txBody>
            <a:bodyPr wrap="squar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S PGothic" charset="0"/>
                  <a:cs typeface="+mn-cs"/>
                </a:rPr>
                <a:t>flow control: </a:t>
              </a:r>
              <a:r>
                <a:rPr kumimoji="0" lang="en-US" sz="2000" b="0" i="0" u="none" strike="noStrike" kern="1200" cap="none" spc="0" normalizeH="0" baseline="0" noProof="0" dirty="0">
                  <a:ln>
                    <a:noFill/>
                  </a:ln>
                  <a:solidFill>
                    <a:srgbClr val="000000"/>
                  </a:solidFill>
                  <a:effectLst/>
                  <a:uLnTx/>
                  <a:uFillTx/>
                  <a:latin typeface="Calibri" panose="020F0502020204030204"/>
                  <a:ea typeface="MS PGothic" charset="0"/>
                  <a:cs typeface="+mn-cs"/>
                </a:rPr>
                <a:t># bytes receiver willing to accept</a:t>
              </a:r>
              <a:endParaRPr kumimoji="0" lang="en-US" sz="2400" b="0" i="0" u="none" strike="noStrike" kern="1200" cap="none" spc="0" normalizeH="0" baseline="0" noProof="0" dirty="0">
                <a:ln>
                  <a:noFill/>
                </a:ln>
                <a:solidFill>
                  <a:srgbClr val="000000"/>
                </a:solidFill>
                <a:effectLst/>
                <a:uLnTx/>
                <a:uFillTx/>
                <a:latin typeface="Calibri" panose="020F0502020204030204"/>
                <a:ea typeface="MS PGothic" charset="0"/>
                <a:cs typeface="+mn-cs"/>
              </a:endParaRPr>
            </a:p>
          </p:txBody>
        </p:sp>
        <p:sp>
          <p:nvSpPr>
            <p:cNvPr id="111" name="Line 53"/>
            <p:cNvSpPr>
              <a:spLocks noChangeShapeType="1"/>
            </p:cNvSpPr>
            <p:nvPr/>
          </p:nvSpPr>
          <p:spPr bwMode="auto">
            <a:xfrm flipH="1">
              <a:off x="8142852" y="3044701"/>
              <a:ext cx="582048" cy="0"/>
            </a:xfrm>
            <a:prstGeom prst="line">
              <a:avLst/>
            </a:prstGeom>
            <a:noFill/>
            <a:ln w="19050">
              <a:solidFill>
                <a:srgbClr val="C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grpSp>
        <p:nvGrpSpPr>
          <p:cNvPr id="6" name="Group 5"/>
          <p:cNvGrpSpPr/>
          <p:nvPr/>
        </p:nvGrpSpPr>
        <p:grpSpPr>
          <a:xfrm>
            <a:off x="4979760" y="1674436"/>
            <a:ext cx="7040433" cy="1034129"/>
            <a:chOff x="4979760" y="1674436"/>
            <a:chExt cx="7040433" cy="1034129"/>
          </a:xfrm>
        </p:grpSpPr>
        <p:sp>
          <p:nvSpPr>
            <p:cNvPr id="73" name="Text Box 15"/>
            <p:cNvSpPr txBox="1">
              <a:spLocks noChangeArrowheads="1"/>
            </p:cNvSpPr>
            <p:nvPr/>
          </p:nvSpPr>
          <p:spPr bwMode="auto">
            <a:xfrm>
              <a:off x="4979760" y="2029962"/>
              <a:ext cx="2486025" cy="396875"/>
            </a:xfrm>
            <a:prstGeom prst="rect">
              <a:avLst/>
            </a:prstGeom>
            <a:noFill/>
            <a:ln>
              <a:noFill/>
            </a:ln>
            <a:effectLst/>
          </p:spPr>
          <p:txBody>
            <a:bodyPr>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S PGothic" charset="0"/>
                  <a:cs typeface="+mn-cs"/>
                </a:rPr>
                <a:t>sequence number</a:t>
              </a:r>
              <a:endPar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S PGothic" charset="0"/>
                <a:cs typeface="+mn-cs"/>
              </a:endParaRPr>
            </a:p>
          </p:txBody>
        </p:sp>
        <p:sp>
          <p:nvSpPr>
            <p:cNvPr id="108" name="Text Box 50"/>
            <p:cNvSpPr txBox="1">
              <a:spLocks noChangeArrowheads="1"/>
            </p:cNvSpPr>
            <p:nvPr/>
          </p:nvSpPr>
          <p:spPr bwMode="auto">
            <a:xfrm>
              <a:off x="8724900" y="1674436"/>
              <a:ext cx="3295293" cy="1034129"/>
            </a:xfrm>
            <a:prstGeom prst="rect">
              <a:avLst/>
            </a:prstGeom>
            <a:noFill/>
            <a:ln>
              <a:noFill/>
            </a:ln>
            <a:effectLst/>
          </p:spPr>
          <p:txBody>
            <a:bodyPr wrap="squar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S PGothic" charset="0"/>
                  <a:cs typeface="+mn-cs"/>
                </a:rPr>
                <a:t>segment seq  #: </a:t>
              </a:r>
              <a:r>
                <a:rPr kumimoji="0" lang="en-US" sz="2000" b="0" i="0" u="none" strike="noStrike" kern="1200" cap="none" spc="0" normalizeH="0" baseline="0" noProof="0" dirty="0">
                  <a:ln>
                    <a:noFill/>
                  </a:ln>
                  <a:solidFill>
                    <a:srgbClr val="000000"/>
                  </a:solidFill>
                  <a:effectLst/>
                  <a:uLnTx/>
                  <a:uFillTx/>
                  <a:latin typeface="Calibri" panose="020F0502020204030204"/>
                  <a:ea typeface="MS PGothic" charset="0"/>
                  <a:cs typeface="+mn-cs"/>
                </a:rPr>
                <a:t>counting bytes of data</a:t>
              </a:r>
              <a:r>
                <a:rPr kumimoji="0" lang="en-US" sz="2400" b="0" i="0" u="none" strike="noStrike" kern="1200" cap="none" spc="0" normalizeH="0" baseline="0" noProof="0" dirty="0">
                  <a:ln>
                    <a:noFill/>
                  </a:ln>
                  <a:solidFill>
                    <a:srgbClr val="000000"/>
                  </a:solidFill>
                  <a:effectLst/>
                  <a:uLnTx/>
                  <a:uFillTx/>
                  <a:latin typeface="Calibri" panose="020F0502020204030204"/>
                  <a:ea typeface="MS PGothic" charset="0"/>
                  <a:cs typeface="+mn-cs"/>
                </a:rPr>
                <a:t> </a:t>
              </a:r>
              <a:r>
                <a:rPr kumimoji="0" lang="en-US" sz="2000" b="0" i="0" u="none" strike="noStrike" kern="1200" cap="none" spc="0" normalizeH="0" baseline="0" noProof="0" dirty="0">
                  <a:ln>
                    <a:noFill/>
                  </a:ln>
                  <a:solidFill>
                    <a:srgbClr val="000000"/>
                  </a:solidFill>
                  <a:effectLst/>
                  <a:uLnTx/>
                  <a:uFillTx/>
                  <a:latin typeface="Calibri" panose="020F0502020204030204"/>
                  <a:ea typeface="MS PGothic" charset="0"/>
                  <a:cs typeface="+mn-cs"/>
                </a:rPr>
                <a:t>into </a:t>
              </a:r>
              <a:r>
                <a:rPr kumimoji="0" lang="en-US" sz="2000" b="0" i="0" u="none" strike="noStrike" kern="1200" cap="none" spc="0" normalizeH="0" baseline="0" noProof="0" dirty="0" err="1">
                  <a:ln>
                    <a:noFill/>
                  </a:ln>
                  <a:solidFill>
                    <a:srgbClr val="000000"/>
                  </a:solidFill>
                  <a:effectLst/>
                  <a:uLnTx/>
                  <a:uFillTx/>
                  <a:latin typeface="Calibri" panose="020F0502020204030204"/>
                  <a:ea typeface="MS PGothic" charset="0"/>
                  <a:cs typeface="+mn-cs"/>
                </a:rPr>
                <a:t>bytestream</a:t>
              </a:r>
              <a:r>
                <a:rPr kumimoji="0" lang="en-US" sz="2400" b="0" i="0" u="none" strike="noStrike" kern="1200" cap="none" spc="0" normalizeH="0" baseline="0" noProof="0" dirty="0">
                  <a:ln>
                    <a:noFill/>
                  </a:ln>
                  <a:solidFill>
                    <a:srgbClr val="000000"/>
                  </a:solidFill>
                  <a:effectLst/>
                  <a:uLnTx/>
                  <a:uFillTx/>
                  <a:latin typeface="Calibri" panose="020F0502020204030204"/>
                  <a:ea typeface="MS PGothic" charset="0"/>
                  <a:cs typeface="+mn-cs"/>
                </a:rPr>
                <a:t> </a:t>
              </a:r>
              <a:r>
                <a:rPr kumimoji="0" lang="en-US" sz="2000" b="0" i="0" u="none" strike="noStrike" kern="1200" cap="none" spc="0" normalizeH="0" baseline="0" noProof="0" dirty="0">
                  <a:ln>
                    <a:noFill/>
                  </a:ln>
                  <a:solidFill>
                    <a:srgbClr val="000000"/>
                  </a:solidFill>
                  <a:effectLst/>
                  <a:uLnTx/>
                  <a:uFillTx/>
                  <a:latin typeface="Calibri" panose="020F0502020204030204"/>
                  <a:ea typeface="MS PGothic" charset="0"/>
                  <a:cs typeface="+mn-cs"/>
                </a:rPr>
                <a:t>(not segments!)</a:t>
              </a:r>
              <a:endParaRPr kumimoji="0" lang="en-US" sz="2400" b="0" i="0" u="none" strike="noStrike" kern="1200" cap="none" spc="0" normalizeH="0" baseline="0" noProof="0" dirty="0">
                <a:ln>
                  <a:noFill/>
                </a:ln>
                <a:solidFill>
                  <a:srgbClr val="000000"/>
                </a:solidFill>
                <a:effectLst/>
                <a:uLnTx/>
                <a:uFillTx/>
                <a:latin typeface="Calibri" panose="020F0502020204030204"/>
                <a:ea typeface="MS PGothic" charset="0"/>
                <a:cs typeface="+mn-cs"/>
              </a:endParaRPr>
            </a:p>
          </p:txBody>
        </p:sp>
        <p:sp>
          <p:nvSpPr>
            <p:cNvPr id="113" name="Line 55"/>
            <p:cNvSpPr>
              <a:spLocks noChangeShapeType="1"/>
            </p:cNvSpPr>
            <p:nvPr/>
          </p:nvSpPr>
          <p:spPr bwMode="auto">
            <a:xfrm flipH="1" flipV="1">
              <a:off x="7924797" y="2244436"/>
              <a:ext cx="800102" cy="0"/>
            </a:xfrm>
            <a:prstGeom prst="line">
              <a:avLst/>
            </a:prstGeom>
            <a:noFill/>
            <a:ln w="19050">
              <a:solidFill>
                <a:srgbClr val="C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MS PGothic" charset="0"/>
                <a:cs typeface="+mn-cs"/>
              </a:endParaRPr>
            </a:p>
          </p:txBody>
        </p:sp>
      </p:grpSp>
      <p:grpSp>
        <p:nvGrpSpPr>
          <p:cNvPr id="129" name="Group 128"/>
          <p:cNvGrpSpPr/>
          <p:nvPr/>
        </p:nvGrpSpPr>
        <p:grpSpPr>
          <a:xfrm>
            <a:off x="5398860" y="4614412"/>
            <a:ext cx="5770816" cy="1113459"/>
            <a:chOff x="5398860" y="4614412"/>
            <a:chExt cx="5770816" cy="1113459"/>
          </a:xfrm>
        </p:grpSpPr>
        <p:sp>
          <p:nvSpPr>
            <p:cNvPr id="72" name="Text Box 14"/>
            <p:cNvSpPr txBox="1">
              <a:spLocks noChangeArrowheads="1"/>
            </p:cNvSpPr>
            <p:nvPr/>
          </p:nvSpPr>
          <p:spPr bwMode="auto">
            <a:xfrm>
              <a:off x="5398860" y="4614412"/>
              <a:ext cx="2005013" cy="1006475"/>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S PGothic" charset="0"/>
                  <a:cs typeface="+mn-cs"/>
                </a:rPr>
                <a:t>application</a:t>
              </a: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S PGothic" charset="0"/>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S PGothic" charset="0"/>
                  <a:cs typeface="+mn-cs"/>
                </a:rPr>
                <a:t>data </a:t>
              </a: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S PGothic" charset="0"/>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S PGothic" charset="0"/>
                  <a:cs typeface="+mn-cs"/>
                </a:rPr>
                <a:t>(variable length)</a:t>
              </a:r>
              <a:endPar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S PGothic" charset="0"/>
                <a:cs typeface="+mn-cs"/>
              </a:endParaRPr>
            </a:p>
          </p:txBody>
        </p:sp>
        <p:sp>
          <p:nvSpPr>
            <p:cNvPr id="125" name="TextBox 124"/>
            <p:cNvSpPr txBox="1"/>
            <p:nvPr/>
          </p:nvSpPr>
          <p:spPr>
            <a:xfrm>
              <a:off x="8980285" y="4638342"/>
              <a:ext cx="2189391" cy="1089529"/>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data sent by application into TCP socket</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27" name="Straight Connector 126"/>
            <p:cNvCxnSpPr/>
            <p:nvPr/>
          </p:nvCxnSpPr>
          <p:spPr>
            <a:xfrm>
              <a:off x="6727821" y="5150307"/>
              <a:ext cx="2149479"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39482" y="1933058"/>
            <a:ext cx="8041668" cy="1260965"/>
            <a:chOff x="-39482" y="1933058"/>
            <a:chExt cx="8041668" cy="1260965"/>
          </a:xfrm>
        </p:grpSpPr>
        <p:sp>
          <p:nvSpPr>
            <p:cNvPr id="137" name="Text Box 35"/>
            <p:cNvSpPr txBox="1">
              <a:spLocks noChangeArrowheads="1"/>
            </p:cNvSpPr>
            <p:nvPr/>
          </p:nvSpPr>
          <p:spPr bwMode="auto">
            <a:xfrm>
              <a:off x="5447297" y="2855469"/>
              <a:ext cx="303288" cy="338554"/>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Calibri" panose="020F0502020204030204"/>
                  <a:ea typeface="MS PGothic" charset="0"/>
                  <a:cs typeface="+mn-cs"/>
                </a:rPr>
                <a:t>A</a:t>
              </a:r>
              <a:endParaRPr kumimoji="0" lang="en-US" sz="2400" b="0" i="0" u="none" strike="noStrike" kern="1200" cap="none" spc="0" normalizeH="0" baseline="0" noProof="0" dirty="0">
                <a:ln>
                  <a:noFill/>
                </a:ln>
                <a:solidFill>
                  <a:srgbClr val="000000"/>
                </a:solidFill>
                <a:effectLst/>
                <a:uLnTx/>
                <a:uFillTx/>
                <a:latin typeface="Calibri" panose="020F0502020204030204"/>
                <a:ea typeface="MS PGothic" charset="0"/>
                <a:cs typeface="+mn-cs"/>
              </a:endParaRPr>
            </a:p>
          </p:txBody>
        </p:sp>
        <p:grpSp>
          <p:nvGrpSpPr>
            <p:cNvPr id="15" name="Group 14"/>
            <p:cNvGrpSpPr/>
            <p:nvPr/>
          </p:nvGrpSpPr>
          <p:grpSpPr>
            <a:xfrm>
              <a:off x="-39482" y="1933058"/>
              <a:ext cx="8041668" cy="991545"/>
              <a:chOff x="-52008" y="1945584"/>
              <a:chExt cx="8041668" cy="991545"/>
            </a:xfrm>
          </p:grpSpPr>
          <p:sp>
            <p:nvSpPr>
              <p:cNvPr id="75" name="Text Box 17"/>
              <p:cNvSpPr txBox="1">
                <a:spLocks noChangeArrowheads="1"/>
              </p:cNvSpPr>
              <p:nvPr/>
            </p:nvSpPr>
            <p:spPr bwMode="auto">
              <a:xfrm>
                <a:off x="4579710" y="2430012"/>
                <a:ext cx="3409950" cy="396875"/>
              </a:xfrm>
              <a:prstGeom prst="rect">
                <a:avLst/>
              </a:prstGeom>
              <a:noFill/>
              <a:ln>
                <a:noFill/>
              </a:ln>
              <a:effectLst/>
            </p:spPr>
            <p:txBody>
              <a:bodyPr>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S PGothic" charset="0"/>
                    <a:cs typeface="+mn-cs"/>
                  </a:rPr>
                  <a:t>acknowledgement number</a:t>
                </a: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S PGothic" charset="0"/>
                  <a:cs typeface="+mn-cs"/>
                </a:endParaRPr>
              </a:p>
            </p:txBody>
          </p:sp>
          <p:sp>
            <p:nvSpPr>
              <p:cNvPr id="119" name="Text Box 42"/>
              <p:cNvSpPr txBox="1">
                <a:spLocks noChangeArrowheads="1"/>
              </p:cNvSpPr>
              <p:nvPr/>
            </p:nvSpPr>
            <p:spPr bwMode="auto">
              <a:xfrm>
                <a:off x="-52008" y="1945584"/>
                <a:ext cx="3594735" cy="700405"/>
              </a:xfrm>
              <a:prstGeom prst="rect">
                <a:avLst/>
              </a:prstGeom>
              <a:noFill/>
              <a:ln>
                <a:noFill/>
              </a:ln>
              <a:effectLst/>
            </p:spPr>
            <p:txBody>
              <a:bodyPr wrap="squar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r" defTabSz="914400" rtl="0" eaLnBrk="0" fontAlgn="base" latinLnBrk="0" hangingPunct="0">
                  <a:lnSpc>
                    <a:spcPct val="90000"/>
                  </a:lnSpc>
                  <a:spcBef>
                    <a:spcPct val="0"/>
                  </a:spcBef>
                  <a:spcAft>
                    <a:spcPct val="0"/>
                  </a:spcAft>
                  <a:buClrTx/>
                  <a:buSzTx/>
                  <a:buFontTx/>
                  <a:buNone/>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S PGothic" charset="0"/>
                    <a:cs typeface="+mn-cs"/>
                  </a:rPr>
                  <a:t>ACK: </a:t>
                </a:r>
                <a:r>
                  <a:rPr kumimoji="0" lang="en-US" sz="2000" b="0" i="0" u="none" strike="noStrike" kern="1200" cap="none" spc="0" normalizeH="0" baseline="0" noProof="0" dirty="0">
                    <a:ln>
                      <a:noFill/>
                    </a:ln>
                    <a:solidFill>
                      <a:srgbClr val="000000"/>
                    </a:solidFill>
                    <a:effectLst/>
                    <a:uLnTx/>
                    <a:uFillTx/>
                    <a:latin typeface="Calibri" panose="020F0502020204030204"/>
                    <a:ea typeface="MS PGothic" charset="0"/>
                    <a:cs typeface="+mn-cs"/>
                  </a:rPr>
                  <a:t>seq # of next expected byte; A bit: this is an ACK</a:t>
                </a:r>
                <a:endParaRPr kumimoji="0" lang="en-US" sz="1100" b="0" i="0" u="none" strike="noStrike" kern="1200" cap="none" spc="0" normalizeH="0" baseline="0" noProof="0" dirty="0">
                  <a:ln>
                    <a:noFill/>
                  </a:ln>
                  <a:solidFill>
                    <a:srgbClr val="000000"/>
                  </a:solidFill>
                  <a:effectLst/>
                  <a:uLnTx/>
                  <a:uFillTx/>
                  <a:latin typeface="Calibri" panose="020F0502020204030204"/>
                  <a:ea typeface="MS PGothic" charset="0"/>
                  <a:cs typeface="+mn-cs"/>
                </a:endParaRPr>
              </a:p>
            </p:txBody>
          </p:sp>
          <p:sp>
            <p:nvSpPr>
              <p:cNvPr id="130" name="Line 46"/>
              <p:cNvSpPr>
                <a:spLocks noChangeShapeType="1"/>
              </p:cNvSpPr>
              <p:nvPr/>
            </p:nvSpPr>
            <p:spPr bwMode="auto">
              <a:xfrm>
                <a:off x="3505200" y="2417523"/>
                <a:ext cx="2076276" cy="519606"/>
              </a:xfrm>
              <a:custGeom>
                <a:avLst/>
                <a:gdLst>
                  <a:gd name="connsiteX0" fmla="*/ 0 w 2082626"/>
                  <a:gd name="connsiteY0" fmla="*/ 0 h 560881"/>
                  <a:gd name="connsiteX1" fmla="*/ 2082626 w 2082626"/>
                  <a:gd name="connsiteY1" fmla="*/ 560881 h 560881"/>
                  <a:gd name="connsiteX0-1" fmla="*/ 0 w 2076276"/>
                  <a:gd name="connsiteY0-2" fmla="*/ 0 h 519606"/>
                  <a:gd name="connsiteX1-3" fmla="*/ 2076276 w 2076276"/>
                  <a:gd name="connsiteY1-4" fmla="*/ 519606 h 519606"/>
                </a:gdLst>
                <a:ahLst/>
                <a:cxnLst>
                  <a:cxn ang="0">
                    <a:pos x="connsiteX0-1" y="connsiteY0-2"/>
                  </a:cxn>
                  <a:cxn ang="0">
                    <a:pos x="connsiteX1-3" y="connsiteY1-4"/>
                  </a:cxn>
                </a:cxnLst>
                <a:rect l="l" t="t" r="r" b="b"/>
                <a:pathLst>
                  <a:path w="2076276" h="519606">
                    <a:moveTo>
                      <a:pt x="0" y="0"/>
                    </a:moveTo>
                    <a:cubicBezTo>
                      <a:pt x="694209" y="186960"/>
                      <a:pt x="1382067" y="332646"/>
                      <a:pt x="2076276" y="519606"/>
                    </a:cubicBezTo>
                  </a:path>
                </a:pathLst>
              </a:custGeom>
              <a:noFill/>
              <a:ln w="19050">
                <a:solidFill>
                  <a:srgbClr val="C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39" name="Line 46"/>
              <p:cNvSpPr>
                <a:spLocks noChangeShapeType="1"/>
              </p:cNvSpPr>
              <p:nvPr/>
            </p:nvSpPr>
            <p:spPr bwMode="auto">
              <a:xfrm>
                <a:off x="3505200" y="2404996"/>
                <a:ext cx="1263476" cy="215853"/>
              </a:xfrm>
              <a:prstGeom prst="line">
                <a:avLst/>
              </a:prstGeom>
              <a:noFill/>
              <a:ln w="19050">
                <a:solidFill>
                  <a:srgbClr val="C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grpSp>
      <p:grpSp>
        <p:nvGrpSpPr>
          <p:cNvPr id="19" name="Group 18"/>
          <p:cNvGrpSpPr/>
          <p:nvPr/>
        </p:nvGrpSpPr>
        <p:grpSpPr>
          <a:xfrm>
            <a:off x="1308043" y="3659802"/>
            <a:ext cx="6416331" cy="1089660"/>
            <a:chOff x="1308043" y="3659802"/>
            <a:chExt cx="6416331" cy="1089660"/>
          </a:xfrm>
        </p:grpSpPr>
        <p:sp>
          <p:nvSpPr>
            <p:cNvPr id="98" name="Text Box 40"/>
            <p:cNvSpPr txBox="1">
              <a:spLocks noChangeArrowheads="1"/>
            </p:cNvSpPr>
            <p:nvPr/>
          </p:nvSpPr>
          <p:spPr bwMode="auto">
            <a:xfrm>
              <a:off x="4830361" y="3659802"/>
              <a:ext cx="2894013" cy="400110"/>
            </a:xfrm>
            <a:prstGeom prst="rect">
              <a:avLst/>
            </a:prstGeom>
            <a:noFill/>
            <a:ln>
              <a:noFill/>
            </a:ln>
            <a:effectLst/>
          </p:spPr>
          <p:txBody>
            <a:bodyPr wrap="squar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S PGothic" charset="0"/>
                  <a:cs typeface="+mn-cs"/>
                </a:rPr>
                <a:t>options (variable length)</a:t>
              </a:r>
              <a:endPar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S PGothic" charset="0"/>
                <a:cs typeface="+mn-cs"/>
              </a:endParaRPr>
            </a:p>
          </p:txBody>
        </p:sp>
        <p:sp>
          <p:nvSpPr>
            <p:cNvPr id="99" name="Text Box 42"/>
            <p:cNvSpPr txBox="1">
              <a:spLocks noChangeArrowheads="1"/>
            </p:cNvSpPr>
            <p:nvPr/>
          </p:nvSpPr>
          <p:spPr bwMode="auto">
            <a:xfrm>
              <a:off x="1308043" y="4325917"/>
              <a:ext cx="2276475" cy="423545"/>
            </a:xfrm>
            <a:prstGeom prst="rect">
              <a:avLst/>
            </a:prstGeom>
            <a:noFill/>
            <a:ln>
              <a:noFill/>
            </a:ln>
            <a:effectLst/>
          </p:spPr>
          <p:txBody>
            <a:bodyPr wrap="squar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r" defTabSz="914400" rtl="0" eaLnBrk="0" fontAlgn="base" latinLnBrk="0" hangingPunct="0">
                <a:lnSpc>
                  <a:spcPct val="9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S PGothic" charset="0"/>
                  <a:cs typeface="+mn-cs"/>
                </a:rPr>
                <a:t>TCP</a:t>
              </a:r>
              <a:r>
                <a:rPr kumimoji="0" lang="en-US" sz="2400" b="0" i="0" u="none" strike="noStrike" kern="1200" cap="none" spc="0" normalizeH="0" baseline="0" noProof="0" dirty="0">
                  <a:ln>
                    <a:noFill/>
                  </a:ln>
                  <a:solidFill>
                    <a:srgbClr val="000000"/>
                  </a:solidFill>
                  <a:effectLst/>
                  <a:uLnTx/>
                  <a:uFillTx/>
                  <a:latin typeface="Calibri" panose="020F0502020204030204"/>
                  <a:ea typeface="MS PGothic" charset="0"/>
                  <a:cs typeface="+mn-cs"/>
                </a:rPr>
                <a:t> options</a:t>
              </a:r>
              <a:endParaRPr kumimoji="0" lang="en-US" sz="2000" b="0" i="0" u="none" strike="noStrike" kern="1200" cap="none" spc="0" normalizeH="0" baseline="0" noProof="0" dirty="0">
                <a:ln>
                  <a:noFill/>
                </a:ln>
                <a:solidFill>
                  <a:srgbClr val="000000"/>
                </a:solidFill>
                <a:effectLst/>
                <a:uLnTx/>
                <a:uFillTx/>
                <a:latin typeface="Calibri" panose="020F0502020204030204"/>
                <a:ea typeface="MS PGothic" charset="0"/>
                <a:cs typeface="+mn-cs"/>
              </a:endParaRPr>
            </a:p>
          </p:txBody>
        </p:sp>
        <p:cxnSp>
          <p:nvCxnSpPr>
            <p:cNvPr id="7" name="Straight Connector 6"/>
            <p:cNvCxnSpPr>
              <a:stCxn id="99" idx="3"/>
              <a:endCxn id="98" idx="1"/>
            </p:cNvCxnSpPr>
            <p:nvPr/>
          </p:nvCxnSpPr>
          <p:spPr>
            <a:xfrm flipV="1">
              <a:off x="3584344" y="3859601"/>
              <a:ext cx="1245870" cy="67818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318075" y="2819126"/>
            <a:ext cx="4456458" cy="424732"/>
            <a:chOff x="318075" y="2819126"/>
            <a:chExt cx="4456458" cy="424732"/>
          </a:xfrm>
        </p:grpSpPr>
        <p:sp>
          <p:nvSpPr>
            <p:cNvPr id="95" name="Text Box 37"/>
            <p:cNvSpPr txBox="1">
              <a:spLocks noChangeArrowheads="1"/>
            </p:cNvSpPr>
            <p:nvPr/>
          </p:nvSpPr>
          <p:spPr bwMode="auto">
            <a:xfrm>
              <a:off x="4278884" y="2826980"/>
              <a:ext cx="495649" cy="407676"/>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85000"/>
                </a:lnSpc>
                <a:spcBef>
                  <a:spcPct val="0"/>
                </a:spcBef>
                <a:spcAft>
                  <a:spcPct val="0"/>
                </a:spcAft>
                <a:buClrTx/>
                <a:buSzTx/>
                <a:buFontTx/>
                <a:buNone/>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S PGothic" charset="0"/>
                  <a:cs typeface="+mn-cs"/>
                </a:rPr>
                <a:t>head</a:t>
              </a:r>
              <a:endParaRPr kumimoji="0" lang="en-US" sz="1200" b="0" i="0" u="none" strike="noStrike" kern="1200" cap="none" spc="0" normalizeH="0" baseline="0" noProof="0" dirty="0">
                <a:ln>
                  <a:noFill/>
                </a:ln>
                <a:solidFill>
                  <a:srgbClr val="000000"/>
                </a:solidFill>
                <a:effectLst/>
                <a:uLnTx/>
                <a:uFillTx/>
                <a:latin typeface="Calibri" panose="020F0502020204030204"/>
                <a:ea typeface="MS PGothic" charset="0"/>
                <a:cs typeface="+mn-cs"/>
              </a:endParaRPr>
            </a:p>
            <a:p>
              <a:pPr marL="0" marR="0" lvl="0" indent="0" algn="ctr" defTabSz="914400" rtl="0" eaLnBrk="0" fontAlgn="base" latinLnBrk="0" hangingPunct="0">
                <a:lnSpc>
                  <a:spcPct val="85000"/>
                </a:lnSpc>
                <a:spcBef>
                  <a:spcPct val="0"/>
                </a:spcBef>
                <a:spcAft>
                  <a:spcPct val="0"/>
                </a:spcAft>
                <a:buClrTx/>
                <a:buSzTx/>
                <a:buFontTx/>
                <a:buNone/>
                <a:defRPr/>
              </a:pPr>
              <a:r>
                <a:rPr kumimoji="0" lang="en-US" sz="1200" b="0" i="0" u="none" strike="noStrike" kern="1200" cap="none" spc="0" normalizeH="0" baseline="0" noProof="0" dirty="0" err="1">
                  <a:ln>
                    <a:noFill/>
                  </a:ln>
                  <a:solidFill>
                    <a:srgbClr val="000000"/>
                  </a:solidFill>
                  <a:effectLst/>
                  <a:uLnTx/>
                  <a:uFillTx/>
                  <a:latin typeface="Calibri" panose="020F0502020204030204"/>
                  <a:ea typeface="MS PGothic" charset="0"/>
                  <a:cs typeface="+mn-cs"/>
                </a:rPr>
                <a:t>len</a:t>
              </a:r>
              <a:endParaRPr kumimoji="0" lang="en-US" sz="1600" b="0" i="0" u="none" strike="noStrike" kern="1200" cap="none" spc="0" normalizeH="0" baseline="0" noProof="0" dirty="0">
                <a:ln>
                  <a:noFill/>
                </a:ln>
                <a:solidFill>
                  <a:srgbClr val="000000"/>
                </a:solidFill>
                <a:effectLst/>
                <a:uLnTx/>
                <a:uFillTx/>
                <a:latin typeface="Calibri" panose="020F0502020204030204"/>
                <a:ea typeface="MS PGothic" charset="0"/>
                <a:cs typeface="+mn-cs"/>
              </a:endParaRPr>
            </a:p>
          </p:txBody>
        </p:sp>
        <p:sp>
          <p:nvSpPr>
            <p:cNvPr id="93" name="Text Box 42"/>
            <p:cNvSpPr txBox="1">
              <a:spLocks noChangeArrowheads="1"/>
            </p:cNvSpPr>
            <p:nvPr/>
          </p:nvSpPr>
          <p:spPr bwMode="auto">
            <a:xfrm>
              <a:off x="318075" y="2819126"/>
              <a:ext cx="3287333" cy="424732"/>
            </a:xfrm>
            <a:prstGeom prst="rect">
              <a:avLst/>
            </a:prstGeom>
            <a:noFill/>
            <a:ln>
              <a:noFill/>
            </a:ln>
            <a:effectLst/>
          </p:spPr>
          <p:txBody>
            <a:bodyPr wrap="squar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r" defTabSz="914400" rtl="0" eaLnBrk="0" fontAlgn="base" latinLnBrk="0" hangingPunct="0">
                <a:lnSpc>
                  <a:spcPct val="90000"/>
                </a:lnSpc>
                <a:spcBef>
                  <a:spcPct val="0"/>
                </a:spcBef>
                <a:spcAft>
                  <a:spcPct val="0"/>
                </a:spcAft>
                <a:buClrTx/>
                <a:buSzTx/>
                <a:buFontTx/>
                <a:buNone/>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S PGothic" charset="0"/>
                  <a:cs typeface="+mn-cs"/>
                </a:rPr>
                <a:t>length </a:t>
              </a:r>
              <a:r>
                <a:rPr kumimoji="0" lang="en-US" sz="2000" b="0" i="0" u="none" strike="noStrike" kern="1200" cap="none" spc="0" normalizeH="0" baseline="0" noProof="0" dirty="0">
                  <a:ln>
                    <a:noFill/>
                  </a:ln>
                  <a:solidFill>
                    <a:srgbClr val="000000"/>
                  </a:solidFill>
                  <a:effectLst/>
                  <a:uLnTx/>
                  <a:uFillTx/>
                  <a:latin typeface="Calibri" panose="020F0502020204030204"/>
                  <a:ea typeface="MS PGothic" charset="0"/>
                  <a:cs typeface="+mn-cs"/>
                </a:rPr>
                <a:t>(of TCP header)</a:t>
              </a:r>
              <a:endParaRPr kumimoji="0" lang="en-US" sz="2000" b="0" i="0" u="none" strike="noStrike" kern="1200" cap="none" spc="0" normalizeH="0" baseline="0" noProof="0" dirty="0">
                <a:ln>
                  <a:noFill/>
                </a:ln>
                <a:solidFill>
                  <a:srgbClr val="000000"/>
                </a:solidFill>
                <a:effectLst/>
                <a:uLnTx/>
                <a:uFillTx/>
                <a:latin typeface="Calibri" panose="020F0502020204030204"/>
                <a:ea typeface="MS PGothic" charset="0"/>
                <a:cs typeface="+mn-cs"/>
              </a:endParaRPr>
            </a:p>
          </p:txBody>
        </p:sp>
        <p:cxnSp>
          <p:nvCxnSpPr>
            <p:cNvPr id="100" name="Straight Connector 99"/>
            <p:cNvCxnSpPr/>
            <p:nvPr/>
          </p:nvCxnSpPr>
          <p:spPr>
            <a:xfrm>
              <a:off x="3544867" y="3031480"/>
              <a:ext cx="783888"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24878" y="3174115"/>
            <a:ext cx="6031751" cy="424732"/>
            <a:chOff x="-24878" y="3174115"/>
            <a:chExt cx="6031751" cy="424732"/>
          </a:xfrm>
        </p:grpSpPr>
        <p:sp>
          <p:nvSpPr>
            <p:cNvPr id="82" name="Text Box 24"/>
            <p:cNvSpPr txBox="1">
              <a:spLocks noChangeArrowheads="1"/>
            </p:cNvSpPr>
            <p:nvPr/>
          </p:nvSpPr>
          <p:spPr bwMode="auto">
            <a:xfrm>
              <a:off x="4794023" y="3203124"/>
              <a:ext cx="1212850" cy="366713"/>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charset="0"/>
                  <a:cs typeface="+mn-cs"/>
                </a:rPr>
                <a:t>checksum</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charset="0"/>
                <a:cs typeface="+mn-cs"/>
              </a:endParaRPr>
            </a:p>
          </p:txBody>
        </p:sp>
        <p:sp>
          <p:nvSpPr>
            <p:cNvPr id="109" name="Text Box 51"/>
            <p:cNvSpPr txBox="1">
              <a:spLocks noChangeArrowheads="1"/>
            </p:cNvSpPr>
            <p:nvPr/>
          </p:nvSpPr>
          <p:spPr bwMode="auto">
            <a:xfrm>
              <a:off x="-24878" y="3174115"/>
              <a:ext cx="3595495" cy="424732"/>
            </a:xfrm>
            <a:prstGeom prst="rect">
              <a:avLst/>
            </a:prstGeom>
            <a:noFill/>
            <a:ln>
              <a:noFill/>
            </a:ln>
            <a:effectLst/>
          </p:spPr>
          <p:txBody>
            <a:bodyPr wrap="squar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r" defTabSz="914400" rtl="0" eaLnBrk="0" fontAlgn="base" latinLnBrk="0" hangingPunct="0">
                <a:lnSpc>
                  <a:spcPct val="9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S PGothic" charset="0"/>
                  <a:cs typeface="+mn-cs"/>
                </a:rPr>
                <a:t>Internet</a:t>
              </a:r>
              <a:r>
                <a:rPr kumimoji="0" lang="en-US" sz="2400" b="0" i="0" u="none" strike="noStrike" kern="1200" cap="none" spc="0" normalizeH="0" baseline="0" noProof="0" dirty="0">
                  <a:ln>
                    <a:noFill/>
                  </a:ln>
                  <a:solidFill>
                    <a:srgbClr val="000000"/>
                  </a:solidFill>
                  <a:effectLst/>
                  <a:uLnTx/>
                  <a:uFillTx/>
                  <a:latin typeface="Calibri" panose="020F0502020204030204"/>
                  <a:ea typeface="MS PGothic" charset="0"/>
                  <a:cs typeface="+mn-cs"/>
                </a:rPr>
                <a:t> checksum</a:t>
              </a:r>
              <a:endParaRPr kumimoji="0" lang="en-US" sz="2400" b="0" i="0" u="none" strike="noStrike" kern="1200" cap="none" spc="0" normalizeH="0" baseline="0" noProof="0" dirty="0">
                <a:ln>
                  <a:noFill/>
                </a:ln>
                <a:solidFill>
                  <a:srgbClr val="000000"/>
                </a:solidFill>
                <a:effectLst/>
                <a:uLnTx/>
                <a:uFillTx/>
                <a:latin typeface="Calibri" panose="020F0502020204030204"/>
                <a:ea typeface="MS PGothic" charset="0"/>
                <a:cs typeface="+mn-cs"/>
              </a:endParaRPr>
            </a:p>
          </p:txBody>
        </p:sp>
        <p:cxnSp>
          <p:nvCxnSpPr>
            <p:cNvPr id="101" name="Straight Connector 100"/>
            <p:cNvCxnSpPr>
              <a:stCxn id="109" idx="3"/>
              <a:endCxn id="82" idx="1"/>
            </p:cNvCxnSpPr>
            <p:nvPr/>
          </p:nvCxnSpPr>
          <p:spPr>
            <a:xfrm>
              <a:off x="3570617" y="3386481"/>
              <a:ext cx="1223406"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6" name="Line 10"/>
          <p:cNvSpPr>
            <a:spLocks noChangeShapeType="1"/>
          </p:cNvSpPr>
          <p:nvPr/>
        </p:nvSpPr>
        <p:spPr bwMode="auto">
          <a:xfrm flipH="1" flipV="1">
            <a:off x="6289447" y="1679374"/>
            <a:ext cx="1761" cy="365184"/>
          </a:xfrm>
          <a:prstGeom prst="line">
            <a:avLst/>
          </a:prstGeom>
          <a:noFill/>
          <a:ln w="19050">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84" name="Line 26"/>
          <p:cNvSpPr>
            <a:spLocks noChangeShapeType="1"/>
          </p:cNvSpPr>
          <p:nvPr/>
        </p:nvSpPr>
        <p:spPr bwMode="auto">
          <a:xfrm flipV="1">
            <a:off x="6150711" y="2804662"/>
            <a:ext cx="0" cy="392112"/>
          </a:xfrm>
          <a:prstGeom prst="line">
            <a:avLst/>
          </a:prstGeom>
          <a:noFill/>
          <a:ln w="12700">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Calibri" panose="020F0502020204030204"/>
              <a:ea typeface="MS PGothic" charset="0"/>
              <a:cs typeface="+mn-cs"/>
            </a:endParaRPr>
          </a:p>
        </p:txBody>
      </p:sp>
      <p:sp>
        <p:nvSpPr>
          <p:cNvPr id="85" name="Line 27"/>
          <p:cNvSpPr>
            <a:spLocks noChangeShapeType="1"/>
          </p:cNvSpPr>
          <p:nvPr/>
        </p:nvSpPr>
        <p:spPr bwMode="auto">
          <a:xfrm flipV="1">
            <a:off x="5992924" y="2809424"/>
            <a:ext cx="0" cy="392113"/>
          </a:xfrm>
          <a:prstGeom prst="line">
            <a:avLst/>
          </a:prstGeom>
          <a:noFill/>
          <a:ln w="12700">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Calibri" panose="020F0502020204030204"/>
              <a:ea typeface="MS PGothic" charset="0"/>
              <a:cs typeface="+mn-cs"/>
            </a:endParaRPr>
          </a:p>
        </p:txBody>
      </p:sp>
      <p:sp>
        <p:nvSpPr>
          <p:cNvPr id="86" name="Line 28"/>
          <p:cNvSpPr>
            <a:spLocks noChangeShapeType="1"/>
          </p:cNvSpPr>
          <p:nvPr/>
        </p:nvSpPr>
        <p:spPr bwMode="auto">
          <a:xfrm flipV="1">
            <a:off x="5830374" y="2809424"/>
            <a:ext cx="0" cy="392113"/>
          </a:xfrm>
          <a:prstGeom prst="line">
            <a:avLst/>
          </a:prstGeom>
          <a:noFill/>
          <a:ln w="12700">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Calibri" panose="020F0502020204030204"/>
              <a:ea typeface="MS PGothic" charset="0"/>
              <a:cs typeface="+mn-cs"/>
            </a:endParaRPr>
          </a:p>
        </p:txBody>
      </p:sp>
      <p:grpSp>
        <p:nvGrpSpPr>
          <p:cNvPr id="28" name="Group 27"/>
          <p:cNvGrpSpPr/>
          <p:nvPr/>
        </p:nvGrpSpPr>
        <p:grpSpPr>
          <a:xfrm>
            <a:off x="172543" y="2863949"/>
            <a:ext cx="6190466" cy="2660551"/>
            <a:chOff x="172543" y="2863949"/>
            <a:chExt cx="6190466" cy="2660551"/>
          </a:xfrm>
        </p:grpSpPr>
        <p:sp>
          <p:nvSpPr>
            <p:cNvPr id="102" name="Text Box 44"/>
            <p:cNvSpPr txBox="1">
              <a:spLocks noChangeArrowheads="1"/>
            </p:cNvSpPr>
            <p:nvPr/>
          </p:nvSpPr>
          <p:spPr bwMode="auto">
            <a:xfrm>
              <a:off x="172543" y="4822769"/>
              <a:ext cx="3419248" cy="701731"/>
            </a:xfrm>
            <a:prstGeom prst="rect">
              <a:avLst/>
            </a:prstGeom>
            <a:noFill/>
            <a:ln>
              <a:noFill/>
            </a:ln>
            <a:effectLst/>
          </p:spPr>
          <p:txBody>
            <a:bodyPr wrap="squar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r" defTabSz="914400" rtl="0" eaLnBrk="0" fontAlgn="base" latinLnBrk="0" hangingPunct="0">
                <a:lnSpc>
                  <a:spcPct val="90000"/>
                </a:lnSpc>
                <a:spcBef>
                  <a:spcPct val="0"/>
                </a:spcBef>
                <a:spcAft>
                  <a:spcPct val="0"/>
                </a:spcAft>
                <a:buClrTx/>
                <a:buSzTx/>
                <a:buFontTx/>
                <a:buNone/>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S PGothic" charset="0"/>
                  <a:cs typeface="+mn-cs"/>
                </a:rPr>
                <a:t>RST, SYN, FIN: </a:t>
              </a:r>
              <a:r>
                <a:rPr kumimoji="0" lang="en-US" sz="2000" b="0" i="0" u="none" strike="noStrike" kern="1200" cap="none" spc="0" normalizeH="0" baseline="0" noProof="0" dirty="0">
                  <a:ln>
                    <a:noFill/>
                  </a:ln>
                  <a:solidFill>
                    <a:srgbClr val="000000"/>
                  </a:solidFill>
                  <a:effectLst/>
                  <a:uLnTx/>
                  <a:uFillTx/>
                  <a:latin typeface="Calibri" panose="020F0502020204030204"/>
                  <a:ea typeface="MS PGothic" charset="0"/>
                  <a:cs typeface="+mn-cs"/>
                </a:rPr>
                <a:t>connection management</a:t>
              </a:r>
              <a:endParaRPr kumimoji="0" lang="en-US" sz="2400" b="0" i="0" u="none" strike="noStrike" kern="1200" cap="none" spc="0" normalizeH="0" baseline="0" noProof="0" dirty="0">
                <a:ln>
                  <a:noFill/>
                </a:ln>
                <a:solidFill>
                  <a:srgbClr val="000000"/>
                </a:solidFill>
                <a:effectLst/>
                <a:uLnTx/>
                <a:uFillTx/>
                <a:latin typeface="Calibri" panose="020F0502020204030204"/>
                <a:ea typeface="MS PGothic" charset="0"/>
                <a:cs typeface="+mn-cs"/>
              </a:endParaRPr>
            </a:p>
          </p:txBody>
        </p:sp>
        <p:sp>
          <p:nvSpPr>
            <p:cNvPr id="106" name="Freeform 48"/>
            <p:cNvSpPr/>
            <p:nvPr/>
          </p:nvSpPr>
          <p:spPr bwMode="auto">
            <a:xfrm>
              <a:off x="3558336" y="3152325"/>
              <a:ext cx="2678659" cy="2026938"/>
            </a:xfrm>
            <a:custGeom>
              <a:avLst/>
              <a:gdLst>
                <a:gd name="T0" fmla="*/ 0 w 1458"/>
                <a:gd name="T1" fmla="*/ 2147483647 h 444"/>
                <a:gd name="T2" fmla="*/ 2147483647 w 1458"/>
                <a:gd name="T3" fmla="*/ 0 h 444"/>
                <a:gd name="T4" fmla="*/ 2147483647 w 1458"/>
                <a:gd name="T5" fmla="*/ 2147483647 h 444"/>
                <a:gd name="T6" fmla="*/ 0 60000 65536"/>
                <a:gd name="T7" fmla="*/ 0 60000 65536"/>
                <a:gd name="T8" fmla="*/ 0 60000 65536"/>
                <a:gd name="connsiteX0" fmla="*/ 0 w 10533"/>
                <a:gd name="connsiteY0" fmla="*/ 10875 h 10875"/>
                <a:gd name="connsiteX1" fmla="*/ 9093 w 10533"/>
                <a:gd name="connsiteY1" fmla="*/ 0 h 10875"/>
                <a:gd name="connsiteX2" fmla="*/ 10533 w 10533"/>
                <a:gd name="connsiteY2" fmla="*/ 135 h 10875"/>
                <a:gd name="connsiteX0-1" fmla="*/ 0 w 11345"/>
                <a:gd name="connsiteY0-2" fmla="*/ 13363 h 13363"/>
                <a:gd name="connsiteX1-3" fmla="*/ 9905 w 11345"/>
                <a:gd name="connsiteY1-4" fmla="*/ 0 h 13363"/>
                <a:gd name="connsiteX2-5" fmla="*/ 11345 w 11345"/>
                <a:gd name="connsiteY2-6" fmla="*/ 135 h 13363"/>
                <a:gd name="connsiteX0-7" fmla="*/ 0 w 11465"/>
                <a:gd name="connsiteY0-8" fmla="*/ 23977 h 23977"/>
                <a:gd name="connsiteX1-9" fmla="*/ 10025 w 11465"/>
                <a:gd name="connsiteY1-10" fmla="*/ 0 h 23977"/>
                <a:gd name="connsiteX2-11" fmla="*/ 11465 w 11465"/>
                <a:gd name="connsiteY2-12" fmla="*/ 135 h 23977"/>
                <a:gd name="connsiteX0-13" fmla="*/ 0 w 11405"/>
                <a:gd name="connsiteY0-14" fmla="*/ 28694 h 28694"/>
                <a:gd name="connsiteX1-15" fmla="*/ 9965 w 11405"/>
                <a:gd name="connsiteY1-16" fmla="*/ 0 h 28694"/>
                <a:gd name="connsiteX2-17" fmla="*/ 11405 w 11405"/>
                <a:gd name="connsiteY2-18" fmla="*/ 135 h 28694"/>
                <a:gd name="connsiteX0-19" fmla="*/ 0 w 11391"/>
                <a:gd name="connsiteY0-20" fmla="*/ 28694 h 28694"/>
                <a:gd name="connsiteX1-21" fmla="*/ 9965 w 11391"/>
                <a:gd name="connsiteY1-22" fmla="*/ 0 h 28694"/>
                <a:gd name="connsiteX2-23" fmla="*/ 11391 w 11391"/>
                <a:gd name="connsiteY2-24" fmla="*/ 0 h 28694"/>
                <a:gd name="connsiteX0-25" fmla="*/ 0 w 11877"/>
                <a:gd name="connsiteY0-26" fmla="*/ 32885 h 32885"/>
                <a:gd name="connsiteX1-27" fmla="*/ 10451 w 11877"/>
                <a:gd name="connsiteY1-28" fmla="*/ 0 h 32885"/>
                <a:gd name="connsiteX2-29" fmla="*/ 11877 w 11877"/>
                <a:gd name="connsiteY2-30" fmla="*/ 0 h 32885"/>
                <a:gd name="connsiteX0-31" fmla="*/ 0 w 11573"/>
                <a:gd name="connsiteY0-32" fmla="*/ 32885 h 32885"/>
                <a:gd name="connsiteX1-33" fmla="*/ 10147 w 11573"/>
                <a:gd name="connsiteY1-34" fmla="*/ 0 h 32885"/>
                <a:gd name="connsiteX2-35" fmla="*/ 11573 w 11573"/>
                <a:gd name="connsiteY2-36" fmla="*/ 0 h 32885"/>
                <a:gd name="connsiteX0-37" fmla="*/ 0 w 11573"/>
                <a:gd name="connsiteY0-38" fmla="*/ 28757 h 28757"/>
                <a:gd name="connsiteX1-39" fmla="*/ 10147 w 11573"/>
                <a:gd name="connsiteY1-40" fmla="*/ 0 h 28757"/>
                <a:gd name="connsiteX2-41" fmla="*/ 11573 w 11573"/>
                <a:gd name="connsiteY2-42" fmla="*/ 0 h 28757"/>
              </a:gdLst>
              <a:ahLst/>
              <a:cxnLst>
                <a:cxn ang="0">
                  <a:pos x="connsiteX0-1" y="connsiteY0-2"/>
                </a:cxn>
                <a:cxn ang="0">
                  <a:pos x="connsiteX1-3" y="connsiteY1-4"/>
                </a:cxn>
                <a:cxn ang="0">
                  <a:pos x="connsiteX2-5" y="connsiteY2-6"/>
                </a:cxn>
              </a:cxnLst>
              <a:rect l="l" t="t" r="r" b="b"/>
              <a:pathLst>
                <a:path w="11573" h="28757">
                  <a:moveTo>
                    <a:pt x="0" y="28757"/>
                  </a:moveTo>
                  <a:lnTo>
                    <a:pt x="10147" y="0"/>
                  </a:lnTo>
                  <a:lnTo>
                    <a:pt x="11573" y="0"/>
                  </a:lnTo>
                </a:path>
              </a:pathLst>
            </a:custGeom>
            <a:noFill/>
            <a:ln w="19050" cap="flat" cmpd="sng">
              <a:solidFill>
                <a:srgbClr val="C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grpSp>
          <p:nvGrpSpPr>
            <p:cNvPr id="27" name="Group 26"/>
            <p:cNvGrpSpPr/>
            <p:nvPr/>
          </p:nvGrpSpPr>
          <p:grpSpPr>
            <a:xfrm>
              <a:off x="5775299" y="2863949"/>
              <a:ext cx="587710" cy="339181"/>
              <a:chOff x="5775299" y="2863949"/>
              <a:chExt cx="587710" cy="339181"/>
            </a:xfrm>
          </p:grpSpPr>
          <p:sp>
            <p:nvSpPr>
              <p:cNvPr id="104" name="Text Box 25"/>
              <p:cNvSpPr txBox="1">
                <a:spLocks noChangeArrowheads="1"/>
              </p:cNvSpPr>
              <p:nvPr/>
            </p:nvSpPr>
            <p:spPr bwMode="auto">
              <a:xfrm>
                <a:off x="6083766" y="2864576"/>
                <a:ext cx="279243" cy="338554"/>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Calibri" panose="020F0502020204030204"/>
                    <a:ea typeface="MS PGothic" charset="0"/>
                    <a:cs typeface="+mn-cs"/>
                  </a:rPr>
                  <a:t>F</a:t>
                </a:r>
                <a:endParaRPr kumimoji="0" lang="en-US" sz="2400" b="0" i="0" u="none" strike="noStrike" kern="1200" cap="none" spc="0" normalizeH="0" baseline="0" noProof="0" dirty="0">
                  <a:ln>
                    <a:noFill/>
                  </a:ln>
                  <a:solidFill>
                    <a:srgbClr val="000000"/>
                  </a:solidFill>
                  <a:effectLst/>
                  <a:uLnTx/>
                  <a:uFillTx/>
                  <a:latin typeface="Calibri" panose="020F0502020204030204"/>
                  <a:ea typeface="MS PGothic" charset="0"/>
                  <a:cs typeface="+mn-cs"/>
                </a:endParaRPr>
              </a:p>
            </p:txBody>
          </p:sp>
          <p:sp>
            <p:nvSpPr>
              <p:cNvPr id="105" name="Text Box 32"/>
              <p:cNvSpPr txBox="1">
                <a:spLocks noChangeArrowheads="1"/>
              </p:cNvSpPr>
              <p:nvPr/>
            </p:nvSpPr>
            <p:spPr bwMode="auto">
              <a:xfrm>
                <a:off x="5939184" y="2863949"/>
                <a:ext cx="279243" cy="338554"/>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Calibri" panose="020F0502020204030204"/>
                    <a:ea typeface="MS PGothic" charset="0"/>
                    <a:cs typeface="+mn-cs"/>
                  </a:rPr>
                  <a:t>S</a:t>
                </a:r>
                <a:endParaRPr kumimoji="0" lang="en-US" sz="2400" b="0" i="0" u="none" strike="noStrike" kern="1200" cap="none" spc="0" normalizeH="0" baseline="0" noProof="0" dirty="0">
                  <a:ln>
                    <a:noFill/>
                  </a:ln>
                  <a:solidFill>
                    <a:srgbClr val="000000"/>
                  </a:solidFill>
                  <a:effectLst/>
                  <a:uLnTx/>
                  <a:uFillTx/>
                  <a:latin typeface="Calibri" panose="020F0502020204030204"/>
                  <a:ea typeface="MS PGothic" charset="0"/>
                  <a:cs typeface="+mn-cs"/>
                </a:endParaRPr>
              </a:p>
            </p:txBody>
          </p:sp>
          <p:sp>
            <p:nvSpPr>
              <p:cNvPr id="112" name="Text Box 33"/>
              <p:cNvSpPr txBox="1">
                <a:spLocks noChangeArrowheads="1"/>
              </p:cNvSpPr>
              <p:nvPr/>
            </p:nvSpPr>
            <p:spPr bwMode="auto">
              <a:xfrm>
                <a:off x="5775299" y="2863950"/>
                <a:ext cx="296876" cy="338554"/>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Calibri" panose="020F0502020204030204"/>
                    <a:ea typeface="MS PGothic" charset="0"/>
                    <a:cs typeface="+mn-cs"/>
                  </a:rPr>
                  <a:t>R</a:t>
                </a:r>
                <a:endParaRPr kumimoji="0" lang="en-US" sz="2400" b="0" i="0" u="none" strike="noStrike" kern="1200" cap="none" spc="0" normalizeH="0" baseline="0" noProof="0" dirty="0">
                  <a:ln>
                    <a:noFill/>
                  </a:ln>
                  <a:solidFill>
                    <a:srgbClr val="000000"/>
                  </a:solidFill>
                  <a:effectLst/>
                  <a:uLnTx/>
                  <a:uFillTx/>
                  <a:latin typeface="Calibri" panose="020F0502020204030204"/>
                  <a:ea typeface="MS PGothic" charset="0"/>
                  <a:cs typeface="+mn-cs"/>
                </a:endParaRPr>
              </a:p>
            </p:txBody>
          </p:sp>
        </p:grpSp>
      </p:grpSp>
      <p:grpSp>
        <p:nvGrpSpPr>
          <p:cNvPr id="25" name="Group 24"/>
          <p:cNvGrpSpPr/>
          <p:nvPr/>
        </p:nvGrpSpPr>
        <p:grpSpPr>
          <a:xfrm>
            <a:off x="5277007" y="2859957"/>
            <a:ext cx="3026661" cy="689877"/>
            <a:chOff x="5277007" y="2859957"/>
            <a:chExt cx="3026661" cy="689877"/>
          </a:xfrm>
        </p:grpSpPr>
        <p:sp>
          <p:nvSpPr>
            <p:cNvPr id="81" name="Text Box 23"/>
            <p:cNvSpPr txBox="1">
              <a:spLocks noChangeArrowheads="1"/>
            </p:cNvSpPr>
            <p:nvPr/>
          </p:nvSpPr>
          <p:spPr bwMode="auto">
            <a:xfrm>
              <a:off x="6380253" y="3212649"/>
              <a:ext cx="1923415" cy="337185"/>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b="0" i="0" u="none" strike="noStrike" kern="1200" cap="none" spc="0" normalizeH="0" baseline="0" noProof="0" dirty="0" err="1">
                  <a:ln>
                    <a:noFill/>
                  </a:ln>
                  <a:solidFill>
                    <a:prstClr val="white">
                      <a:lumMod val="75000"/>
                    </a:prstClr>
                  </a:solidFill>
                  <a:effectLst/>
                  <a:uLnTx/>
                  <a:uFillTx/>
                  <a:latin typeface="Arial" panose="020B0604020202020204" pitchFamily="34" charset="0"/>
                  <a:ea typeface="MS PGothic" charset="0"/>
                  <a:cs typeface="+mn-cs"/>
                </a:rPr>
                <a:t>Urgent</a:t>
              </a:r>
              <a:r>
                <a:rPr kumimoji="0" lang="en-US" b="0" i="0" u="none" strike="noStrike" kern="1200" cap="none" spc="0" normalizeH="0" baseline="0" noProof="0" dirty="0">
                  <a:ln>
                    <a:noFill/>
                  </a:ln>
                  <a:solidFill>
                    <a:prstClr val="white">
                      <a:lumMod val="75000"/>
                    </a:prstClr>
                  </a:solidFill>
                  <a:effectLst/>
                  <a:uLnTx/>
                  <a:uFillTx/>
                  <a:latin typeface="Arial" panose="020B0604020202020204" pitchFamily="34" charset="0"/>
                  <a:ea typeface="MS PGothic" charset="0"/>
                  <a:cs typeface="+mn-cs"/>
                </a:rPr>
                <a:t> data pointer</a:t>
              </a:r>
              <a:endParaRPr kumimoji="0" lang="en-US" b="0" i="0" u="none" strike="noStrike" kern="1200" cap="none" spc="0" normalizeH="0" baseline="0" noProof="0" dirty="0">
                <a:ln>
                  <a:noFill/>
                </a:ln>
                <a:solidFill>
                  <a:prstClr val="white">
                    <a:lumMod val="75000"/>
                  </a:prstClr>
                </a:solidFill>
                <a:effectLst/>
                <a:uLnTx/>
                <a:uFillTx/>
                <a:latin typeface="Arial" panose="020B0604020202020204" pitchFamily="34" charset="0"/>
                <a:ea typeface="MS PGothic" charset="0"/>
                <a:cs typeface="+mn-cs"/>
              </a:endParaRPr>
            </a:p>
          </p:txBody>
        </p:sp>
        <p:grpSp>
          <p:nvGrpSpPr>
            <p:cNvPr id="20" name="Group 19"/>
            <p:cNvGrpSpPr/>
            <p:nvPr/>
          </p:nvGrpSpPr>
          <p:grpSpPr>
            <a:xfrm>
              <a:off x="5277007" y="2859957"/>
              <a:ext cx="627836" cy="345695"/>
              <a:chOff x="5527528" y="3067992"/>
              <a:chExt cx="627836" cy="345695"/>
            </a:xfrm>
          </p:grpSpPr>
          <p:sp>
            <p:nvSpPr>
              <p:cNvPr id="114" name="Text Box 34"/>
              <p:cNvSpPr txBox="1">
                <a:spLocks noChangeArrowheads="1"/>
              </p:cNvSpPr>
              <p:nvPr/>
            </p:nvSpPr>
            <p:spPr bwMode="auto">
              <a:xfrm>
                <a:off x="5864900" y="3067992"/>
                <a:ext cx="290464" cy="338554"/>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prstClr val="white">
                        <a:lumMod val="65000"/>
                      </a:prstClr>
                    </a:solidFill>
                    <a:effectLst/>
                    <a:uLnTx/>
                    <a:uFillTx/>
                    <a:latin typeface="Calibri" panose="020F0502020204030204"/>
                    <a:ea typeface="MS PGothic" charset="0"/>
                    <a:cs typeface="+mn-cs"/>
                  </a:rPr>
                  <a:t>P</a:t>
                </a:r>
                <a:endParaRPr kumimoji="0" lang="en-US" sz="2400" b="0" i="0" u="none" strike="noStrike" kern="1200" cap="none" spc="0" normalizeH="0" baseline="0" noProof="0" dirty="0">
                  <a:ln>
                    <a:noFill/>
                  </a:ln>
                  <a:solidFill>
                    <a:prstClr val="white">
                      <a:lumMod val="65000"/>
                    </a:prstClr>
                  </a:solidFill>
                  <a:effectLst/>
                  <a:uLnTx/>
                  <a:uFillTx/>
                  <a:latin typeface="Calibri" panose="020F0502020204030204"/>
                  <a:ea typeface="MS PGothic" charset="0"/>
                  <a:cs typeface="+mn-cs"/>
                </a:endParaRPr>
              </a:p>
            </p:txBody>
          </p:sp>
          <p:sp>
            <p:nvSpPr>
              <p:cNvPr id="120" name="Text Box 36"/>
              <p:cNvSpPr txBox="1">
                <a:spLocks noChangeArrowheads="1"/>
              </p:cNvSpPr>
              <p:nvPr/>
            </p:nvSpPr>
            <p:spPr bwMode="auto">
              <a:xfrm>
                <a:off x="5527528" y="3075133"/>
                <a:ext cx="316112" cy="338554"/>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prstClr val="white">
                        <a:lumMod val="65000"/>
                      </a:prstClr>
                    </a:solidFill>
                    <a:effectLst/>
                    <a:uLnTx/>
                    <a:uFillTx/>
                    <a:latin typeface="Calibri" panose="020F0502020204030204"/>
                    <a:ea typeface="MS PGothic" charset="0"/>
                    <a:cs typeface="+mn-cs"/>
                  </a:rPr>
                  <a:t>U</a:t>
                </a:r>
                <a:endParaRPr kumimoji="0" lang="en-US" sz="2400" b="0" i="0" u="none" strike="noStrike" kern="1200" cap="none" spc="0" normalizeH="0" baseline="0" noProof="0" dirty="0">
                  <a:ln>
                    <a:noFill/>
                  </a:ln>
                  <a:solidFill>
                    <a:prstClr val="white">
                      <a:lumMod val="65000"/>
                    </a:prstClr>
                  </a:solidFill>
                  <a:effectLst/>
                  <a:uLnTx/>
                  <a:uFillTx/>
                  <a:latin typeface="Calibri" panose="020F0502020204030204"/>
                  <a:ea typeface="MS PGothic" charset="0"/>
                  <a:cs typeface="+mn-cs"/>
                </a:endParaRPr>
              </a:p>
            </p:txBody>
          </p:sp>
        </p:grpSp>
      </p:grpSp>
      <p:sp>
        <p:nvSpPr>
          <p:cNvPr id="83" name="Line 39"/>
          <p:cNvSpPr>
            <a:spLocks noChangeShapeType="1"/>
          </p:cNvSpPr>
          <p:nvPr/>
        </p:nvSpPr>
        <p:spPr bwMode="auto">
          <a:xfrm flipV="1">
            <a:off x="5038305" y="2821148"/>
            <a:ext cx="0" cy="392113"/>
          </a:xfrm>
          <a:prstGeom prst="line">
            <a:avLst/>
          </a:prstGeom>
          <a:noFill/>
          <a:ln w="12700">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Calibri" panose="020F0502020204030204"/>
              <a:ea typeface="MS PGothic" charset="0"/>
              <a:cs typeface="+mn-cs"/>
            </a:endParaRPr>
          </a:p>
        </p:txBody>
      </p:sp>
      <p:sp>
        <p:nvSpPr>
          <p:cNvPr id="90" name="Line 39"/>
          <p:cNvSpPr>
            <a:spLocks noChangeShapeType="1"/>
          </p:cNvSpPr>
          <p:nvPr/>
        </p:nvSpPr>
        <p:spPr bwMode="auto">
          <a:xfrm flipV="1">
            <a:off x="5198693" y="2812182"/>
            <a:ext cx="0" cy="392113"/>
          </a:xfrm>
          <a:prstGeom prst="line">
            <a:avLst/>
          </a:prstGeom>
          <a:noFill/>
          <a:ln w="12700">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Calibri" panose="020F0502020204030204"/>
              <a:ea typeface="MS PGothic" charset="0"/>
              <a:cs typeface="+mn-cs"/>
            </a:endParaRPr>
          </a:p>
        </p:txBody>
      </p:sp>
      <p:grpSp>
        <p:nvGrpSpPr>
          <p:cNvPr id="21" name="Group 20"/>
          <p:cNvGrpSpPr/>
          <p:nvPr/>
        </p:nvGrpSpPr>
        <p:grpSpPr>
          <a:xfrm>
            <a:off x="-332740" y="2855695"/>
            <a:ext cx="5756580" cy="1419860"/>
            <a:chOff x="-338455" y="2863950"/>
            <a:chExt cx="5756580" cy="1419860"/>
          </a:xfrm>
        </p:grpSpPr>
        <p:grpSp>
          <p:nvGrpSpPr>
            <p:cNvPr id="18" name="Group 17"/>
            <p:cNvGrpSpPr/>
            <p:nvPr/>
          </p:nvGrpSpPr>
          <p:grpSpPr>
            <a:xfrm>
              <a:off x="4962499" y="2863950"/>
              <a:ext cx="455626" cy="338554"/>
              <a:chOff x="4962499" y="2863950"/>
              <a:chExt cx="455626" cy="338554"/>
            </a:xfrm>
          </p:grpSpPr>
          <p:sp>
            <p:nvSpPr>
              <p:cNvPr id="91" name="Text Box 33"/>
              <p:cNvSpPr txBox="1">
                <a:spLocks noChangeArrowheads="1"/>
              </p:cNvSpPr>
              <p:nvPr/>
            </p:nvSpPr>
            <p:spPr bwMode="auto">
              <a:xfrm>
                <a:off x="4962499" y="2863950"/>
                <a:ext cx="296876" cy="338554"/>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Calibri" panose="020F0502020204030204"/>
                    <a:ea typeface="MS PGothic" charset="0"/>
                    <a:cs typeface="+mn-cs"/>
                  </a:rPr>
                  <a:t>C</a:t>
                </a:r>
                <a:endParaRPr kumimoji="0" lang="en-US" sz="2400" b="0" i="0" u="none" strike="noStrike" kern="1200" cap="none" spc="0" normalizeH="0" baseline="0" noProof="0" dirty="0">
                  <a:ln>
                    <a:noFill/>
                  </a:ln>
                  <a:solidFill>
                    <a:srgbClr val="000000"/>
                  </a:solidFill>
                  <a:effectLst/>
                  <a:uLnTx/>
                  <a:uFillTx/>
                  <a:latin typeface="Calibri" panose="020F0502020204030204"/>
                  <a:ea typeface="MS PGothic" charset="0"/>
                  <a:cs typeface="+mn-cs"/>
                </a:endParaRPr>
              </a:p>
            </p:txBody>
          </p:sp>
          <p:sp>
            <p:nvSpPr>
              <p:cNvPr id="92" name="Text Box 33"/>
              <p:cNvSpPr txBox="1">
                <a:spLocks noChangeArrowheads="1"/>
              </p:cNvSpPr>
              <p:nvPr/>
            </p:nvSpPr>
            <p:spPr bwMode="auto">
              <a:xfrm>
                <a:off x="5121249" y="2863950"/>
                <a:ext cx="296876" cy="338554"/>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Calibri" panose="020F0502020204030204"/>
                    <a:ea typeface="MS PGothic" charset="0"/>
                    <a:cs typeface="+mn-cs"/>
                  </a:rPr>
                  <a:t>E</a:t>
                </a:r>
                <a:endParaRPr kumimoji="0" lang="en-US" sz="2400" b="0" i="0" u="none" strike="noStrike" kern="1200" cap="none" spc="0" normalizeH="0" baseline="0" noProof="0" dirty="0">
                  <a:ln>
                    <a:noFill/>
                  </a:ln>
                  <a:solidFill>
                    <a:srgbClr val="000000"/>
                  </a:solidFill>
                  <a:effectLst/>
                  <a:uLnTx/>
                  <a:uFillTx/>
                  <a:latin typeface="Calibri" panose="020F0502020204030204"/>
                  <a:ea typeface="MS PGothic" charset="0"/>
                  <a:cs typeface="+mn-cs"/>
                </a:endParaRPr>
              </a:p>
            </p:txBody>
          </p:sp>
        </p:grpSp>
        <p:sp>
          <p:nvSpPr>
            <p:cNvPr id="103" name="Text Box 44"/>
            <p:cNvSpPr txBox="1">
              <a:spLocks noChangeArrowheads="1"/>
            </p:cNvSpPr>
            <p:nvPr/>
          </p:nvSpPr>
          <p:spPr bwMode="auto">
            <a:xfrm>
              <a:off x="-338455" y="3860265"/>
              <a:ext cx="4036060" cy="423545"/>
            </a:xfrm>
            <a:prstGeom prst="rect">
              <a:avLst/>
            </a:prstGeom>
            <a:noFill/>
            <a:ln>
              <a:noFill/>
            </a:ln>
            <a:effectLst/>
          </p:spPr>
          <p:txBody>
            <a:bodyPr wrap="squar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r" defTabSz="914400" rtl="0" eaLnBrk="0" fontAlgn="base" latinLnBrk="0" hangingPunct="0">
                <a:lnSpc>
                  <a:spcPct val="90000"/>
                </a:lnSpc>
                <a:spcBef>
                  <a:spcPct val="0"/>
                </a:spcBef>
                <a:spcAft>
                  <a:spcPct val="0"/>
                </a:spcAft>
                <a:buClrTx/>
                <a:buSzTx/>
                <a:buFontTx/>
                <a:buNone/>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S PGothic" charset="0"/>
                  <a:cs typeface="+mn-cs"/>
                </a:rPr>
                <a:t>C, E: </a:t>
              </a:r>
              <a:r>
                <a:rPr kumimoji="0" lang="en-US" sz="2000" b="0" i="0" u="none" strike="noStrike" kern="1200" cap="none" spc="0" normalizeH="0" baseline="0" noProof="0" dirty="0">
                  <a:ln>
                    <a:noFill/>
                  </a:ln>
                  <a:solidFill>
                    <a:srgbClr val="000000"/>
                  </a:solidFill>
                  <a:effectLst/>
                  <a:uLnTx/>
                  <a:uFillTx/>
                  <a:latin typeface="Calibri" panose="020F0502020204030204"/>
                  <a:ea typeface="MS PGothic" charset="0"/>
                  <a:cs typeface="+mn-cs"/>
                </a:rPr>
                <a:t>congestion notification</a:t>
              </a:r>
              <a:endParaRPr kumimoji="0" lang="en-US" sz="2400" b="0" i="0" u="none" strike="noStrike" kern="1200" cap="none" spc="0" normalizeH="0" baseline="0" noProof="0" dirty="0">
                <a:ln>
                  <a:noFill/>
                </a:ln>
                <a:solidFill>
                  <a:srgbClr val="000000"/>
                </a:solidFill>
                <a:effectLst/>
                <a:uLnTx/>
                <a:uFillTx/>
                <a:latin typeface="Calibri" panose="020F0502020204030204"/>
                <a:ea typeface="MS PGothic" charset="0"/>
                <a:cs typeface="+mn-cs"/>
              </a:endParaRPr>
            </a:p>
          </p:txBody>
        </p:sp>
        <p:sp>
          <p:nvSpPr>
            <p:cNvPr id="110" name="Freeform 48"/>
            <p:cNvSpPr/>
            <p:nvPr/>
          </p:nvSpPr>
          <p:spPr bwMode="auto">
            <a:xfrm>
              <a:off x="3573195" y="3136684"/>
              <a:ext cx="1749482" cy="914811"/>
            </a:xfrm>
            <a:custGeom>
              <a:avLst/>
              <a:gdLst>
                <a:gd name="T0" fmla="*/ 0 w 1458"/>
                <a:gd name="T1" fmla="*/ 2147483647 h 444"/>
                <a:gd name="T2" fmla="*/ 2147483647 w 1458"/>
                <a:gd name="T3" fmla="*/ 0 h 444"/>
                <a:gd name="T4" fmla="*/ 2147483647 w 1458"/>
                <a:gd name="T5" fmla="*/ 2147483647 h 444"/>
                <a:gd name="T6" fmla="*/ 0 60000 65536"/>
                <a:gd name="T7" fmla="*/ 0 60000 65536"/>
                <a:gd name="T8" fmla="*/ 0 60000 65536"/>
                <a:gd name="connsiteX0" fmla="*/ 0 w 10533"/>
                <a:gd name="connsiteY0" fmla="*/ 10875 h 10875"/>
                <a:gd name="connsiteX1" fmla="*/ 9093 w 10533"/>
                <a:gd name="connsiteY1" fmla="*/ 0 h 10875"/>
                <a:gd name="connsiteX2" fmla="*/ 10533 w 10533"/>
                <a:gd name="connsiteY2" fmla="*/ 135 h 10875"/>
                <a:gd name="connsiteX0-1" fmla="*/ 0 w 11345"/>
                <a:gd name="connsiteY0-2" fmla="*/ 13363 h 13363"/>
                <a:gd name="connsiteX1-3" fmla="*/ 9905 w 11345"/>
                <a:gd name="connsiteY1-4" fmla="*/ 0 h 13363"/>
                <a:gd name="connsiteX2-5" fmla="*/ 11345 w 11345"/>
                <a:gd name="connsiteY2-6" fmla="*/ 135 h 13363"/>
                <a:gd name="connsiteX0-7" fmla="*/ 0 w 11465"/>
                <a:gd name="connsiteY0-8" fmla="*/ 23977 h 23977"/>
                <a:gd name="connsiteX1-9" fmla="*/ 10025 w 11465"/>
                <a:gd name="connsiteY1-10" fmla="*/ 0 h 23977"/>
                <a:gd name="connsiteX2-11" fmla="*/ 11465 w 11465"/>
                <a:gd name="connsiteY2-12" fmla="*/ 135 h 23977"/>
                <a:gd name="connsiteX0-13" fmla="*/ 0 w 11405"/>
                <a:gd name="connsiteY0-14" fmla="*/ 28694 h 28694"/>
                <a:gd name="connsiteX1-15" fmla="*/ 9965 w 11405"/>
                <a:gd name="connsiteY1-16" fmla="*/ 0 h 28694"/>
                <a:gd name="connsiteX2-17" fmla="*/ 11405 w 11405"/>
                <a:gd name="connsiteY2-18" fmla="*/ 135 h 28694"/>
                <a:gd name="connsiteX0-19" fmla="*/ 0 w 11391"/>
                <a:gd name="connsiteY0-20" fmla="*/ 28694 h 28694"/>
                <a:gd name="connsiteX1-21" fmla="*/ 9965 w 11391"/>
                <a:gd name="connsiteY1-22" fmla="*/ 0 h 28694"/>
                <a:gd name="connsiteX2-23" fmla="*/ 11391 w 11391"/>
                <a:gd name="connsiteY2-24" fmla="*/ 0 h 28694"/>
                <a:gd name="connsiteX0-25" fmla="*/ 0 w 11391"/>
                <a:gd name="connsiteY0-26" fmla="*/ 28743 h 28743"/>
                <a:gd name="connsiteX1-27" fmla="*/ 6388 w 11391"/>
                <a:gd name="connsiteY1-28" fmla="*/ 0 h 28743"/>
                <a:gd name="connsiteX2-29" fmla="*/ 11391 w 11391"/>
                <a:gd name="connsiteY2-30" fmla="*/ 49 h 28743"/>
                <a:gd name="connsiteX0-31" fmla="*/ 0 w 7455"/>
                <a:gd name="connsiteY0-32" fmla="*/ 28792 h 28792"/>
                <a:gd name="connsiteX1-33" fmla="*/ 6388 w 7455"/>
                <a:gd name="connsiteY1-34" fmla="*/ 49 h 28792"/>
                <a:gd name="connsiteX2-35" fmla="*/ 7455 w 7455"/>
                <a:gd name="connsiteY2-36" fmla="*/ 0 h 28792"/>
                <a:gd name="connsiteX0-37" fmla="*/ 0 w 9679"/>
                <a:gd name="connsiteY0-38" fmla="*/ 9983 h 9983"/>
                <a:gd name="connsiteX1-39" fmla="*/ 8569 w 9679"/>
                <a:gd name="connsiteY1-40" fmla="*/ 0 h 9983"/>
                <a:gd name="connsiteX2-41" fmla="*/ 9679 w 9679"/>
                <a:gd name="connsiteY2-42" fmla="*/ 34 h 9983"/>
                <a:gd name="connsiteX0-43" fmla="*/ 0 w 10062"/>
                <a:gd name="connsiteY0-44" fmla="*/ 10017 h 10017"/>
                <a:gd name="connsiteX1-45" fmla="*/ 8853 w 10062"/>
                <a:gd name="connsiteY1-46" fmla="*/ 17 h 10017"/>
                <a:gd name="connsiteX2-47" fmla="*/ 10062 w 10062"/>
                <a:gd name="connsiteY2-48" fmla="*/ 0 h 10017"/>
              </a:gdLst>
              <a:ahLst/>
              <a:cxnLst>
                <a:cxn ang="0">
                  <a:pos x="connsiteX0-1" y="connsiteY0-2"/>
                </a:cxn>
                <a:cxn ang="0">
                  <a:pos x="connsiteX1-3" y="connsiteY1-4"/>
                </a:cxn>
                <a:cxn ang="0">
                  <a:pos x="connsiteX2-5" y="connsiteY2-6"/>
                </a:cxn>
              </a:cxnLst>
              <a:rect l="l" t="t" r="r" b="b"/>
              <a:pathLst>
                <a:path w="10062" h="10017">
                  <a:moveTo>
                    <a:pt x="0" y="10017"/>
                  </a:moveTo>
                  <a:lnTo>
                    <a:pt x="8853" y="17"/>
                  </a:lnTo>
                  <a:lnTo>
                    <a:pt x="10062" y="0"/>
                  </a:lnTo>
                </a:path>
              </a:pathLst>
            </a:custGeom>
            <a:noFill/>
            <a:ln w="19050" cap="flat" cmpd="sng">
              <a:solidFill>
                <a:srgbClr val="C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mn-cs"/>
              </a:endParaRPr>
            </a:p>
          </p:txBody>
        </p:sp>
      </p:grpSp>
      <p:sp>
        <p:nvSpPr>
          <p:cNvPr id="3" name="日期占位符 2"/>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5" name="灯片编号占位符 4"/>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8" name="页脚占位符 7"/>
          <p:cNvSpPr>
            <a:spLocks noGrp="1"/>
          </p:cNvSpPr>
          <p:nvPr>
            <p:ph type="ftr" sz="quarter" idx="11"/>
          </p:nvPr>
        </p:nvSpPr>
        <p:spPr/>
        <p:txBody>
          <a:bodyPr/>
          <a:p>
            <a:r>
              <a:rPr kumimoji="1" lang="zh-SG" altLang="en-US"/>
              <a:t>Principle of Computer Networks Experiment - Lesson 2</a:t>
            </a:r>
            <a:endParaRPr kumimoji="1" lang="zh-SG" altLang="en-US"/>
          </a:p>
        </p:txBody>
      </p:sp>
      <mc:AlternateContent xmlns:mc="http://schemas.openxmlformats.org/markup-compatibility/2006" xmlns:p14="http://schemas.microsoft.com/office/powerpoint/2010/main">
        <mc:Choice Requires="p14">
          <p:contentPart r:id="rId1" p14:bwMode="auto">
            <p14:nvContentPartPr>
              <p14:cNvPr id="9" name="墨迹 8"/>
              <p14:cNvContentPartPr/>
              <p14:nvPr/>
            </p14:nvContentPartPr>
            <p14:xfrm>
              <a:off x="5464175" y="2933700"/>
              <a:ext cx="255905" cy="212090"/>
            </p14:xfrm>
          </p:contentPart>
        </mc:Choice>
        <mc:Fallback xmlns="">
          <p:pic>
            <p:nvPicPr>
              <p:cNvPr id="9" name="墨迹 8"/>
            </p:nvPicPr>
            <p:blipFill>
              <a:blip r:embed="rId2"/>
            </p:blipFill>
            <p:spPr>
              <a:xfrm>
                <a:off x="5464175" y="2933700"/>
                <a:ext cx="255905" cy="21209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10" name="墨迹 9"/>
              <p14:cNvContentPartPr/>
              <p14:nvPr/>
            </p14:nvContentPartPr>
            <p14:xfrm>
              <a:off x="1975485" y="4669790"/>
              <a:ext cx="1197610" cy="81280"/>
            </p14:xfrm>
          </p:contentPart>
        </mc:Choice>
        <mc:Fallback xmlns="">
          <p:pic>
            <p:nvPicPr>
              <p:cNvPr id="10" name="墨迹 9"/>
            </p:nvPicPr>
            <p:blipFill>
              <a:blip r:embed="rId4"/>
            </p:blipFill>
            <p:spPr>
              <a:xfrm>
                <a:off x="1975485" y="4669790"/>
                <a:ext cx="1197610" cy="8128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1" name="墨迹 10"/>
              <p14:cNvContentPartPr/>
              <p14:nvPr/>
            </p14:nvContentPartPr>
            <p14:xfrm>
              <a:off x="5001895" y="3978275"/>
              <a:ext cx="843280" cy="16510"/>
            </p14:xfrm>
          </p:contentPart>
        </mc:Choice>
        <mc:Fallback xmlns="">
          <p:pic>
            <p:nvPicPr>
              <p:cNvPr id="11" name="墨迹 10"/>
            </p:nvPicPr>
            <p:blipFill>
              <a:blip r:embed="rId6"/>
            </p:blipFill>
            <p:spPr>
              <a:xfrm>
                <a:off x="5001895" y="3978275"/>
                <a:ext cx="843280" cy="1651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3" name="墨迹 12"/>
              <p14:cNvContentPartPr/>
              <p14:nvPr/>
            </p14:nvContentPartPr>
            <p14:xfrm>
              <a:off x="5050790" y="2764790"/>
              <a:ext cx="1327785" cy="473710"/>
            </p14:xfrm>
          </p:contentPart>
        </mc:Choice>
        <mc:Fallback xmlns="">
          <p:pic>
            <p:nvPicPr>
              <p:cNvPr id="13" name="墨迹 12"/>
            </p:nvPicPr>
            <p:blipFill>
              <a:blip r:embed="rId8"/>
            </p:blipFill>
            <p:spPr>
              <a:xfrm>
                <a:off x="5050790" y="2764790"/>
                <a:ext cx="1327785" cy="47371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4" name="墨迹 13"/>
              <p14:cNvContentPartPr/>
              <p14:nvPr/>
            </p14:nvContentPartPr>
            <p14:xfrm>
              <a:off x="3063875" y="5148580"/>
              <a:ext cx="342900" cy="5715"/>
            </p14:xfrm>
          </p:contentPart>
        </mc:Choice>
        <mc:Fallback xmlns="">
          <p:pic>
            <p:nvPicPr>
              <p:cNvPr id="14" name="墨迹 13"/>
            </p:nvPicPr>
            <p:blipFill>
              <a:blip r:embed="rId10"/>
            </p:blipFill>
            <p:spPr>
              <a:xfrm>
                <a:off x="3063875" y="5148580"/>
                <a:ext cx="342900" cy="5715"/>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7" name="墨迹 16"/>
              <p14:cNvContentPartPr/>
              <p14:nvPr/>
            </p14:nvContentPartPr>
            <p14:xfrm>
              <a:off x="2198370" y="5186680"/>
              <a:ext cx="424815" cy="5715"/>
            </p14:xfrm>
          </p:contentPart>
        </mc:Choice>
        <mc:Fallback xmlns="">
          <p:pic>
            <p:nvPicPr>
              <p:cNvPr id="17" name="墨迹 16"/>
            </p:nvPicPr>
            <p:blipFill>
              <a:blip r:embed="rId12"/>
            </p:blipFill>
            <p:spPr>
              <a:xfrm>
                <a:off x="2198370" y="5186680"/>
                <a:ext cx="424815" cy="5715"/>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22" name="墨迹 21"/>
              <p14:cNvContentPartPr/>
              <p14:nvPr/>
            </p14:nvContentPartPr>
            <p14:xfrm>
              <a:off x="1501775" y="5137785"/>
              <a:ext cx="294005" cy="10795"/>
            </p14:xfrm>
          </p:contentPart>
        </mc:Choice>
        <mc:Fallback xmlns="">
          <p:pic>
            <p:nvPicPr>
              <p:cNvPr id="22" name="墨迹 21"/>
            </p:nvPicPr>
            <p:blipFill>
              <a:blip r:embed="rId14"/>
            </p:blipFill>
            <p:spPr>
              <a:xfrm>
                <a:off x="1501775" y="5137785"/>
                <a:ext cx="294005" cy="10795"/>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23" name="墨迹 22"/>
              <p14:cNvContentPartPr/>
              <p14:nvPr/>
            </p14:nvContentPartPr>
            <p14:xfrm>
              <a:off x="3053080" y="5154295"/>
              <a:ext cx="506095" cy="10795"/>
            </p14:xfrm>
          </p:contentPart>
        </mc:Choice>
        <mc:Fallback xmlns="">
          <p:pic>
            <p:nvPicPr>
              <p:cNvPr id="23" name="墨迹 22"/>
            </p:nvPicPr>
            <p:blipFill>
              <a:blip r:embed="rId16"/>
            </p:blipFill>
            <p:spPr>
              <a:xfrm>
                <a:off x="3053080" y="5154295"/>
                <a:ext cx="506095" cy="10795"/>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29" name="墨迹 28"/>
              <p14:cNvContentPartPr/>
              <p14:nvPr/>
            </p14:nvContentPartPr>
            <p14:xfrm>
              <a:off x="641985" y="5377180"/>
              <a:ext cx="3009900" cy="163195"/>
            </p14:xfrm>
          </p:contentPart>
        </mc:Choice>
        <mc:Fallback xmlns="">
          <p:pic>
            <p:nvPicPr>
              <p:cNvPr id="29" name="墨迹 28"/>
            </p:nvPicPr>
            <p:blipFill>
              <a:blip r:embed="rId18"/>
            </p:blipFill>
            <p:spPr>
              <a:xfrm>
                <a:off x="641985" y="5377180"/>
                <a:ext cx="3009900" cy="163195"/>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30" name="墨迹 29"/>
              <p14:cNvContentPartPr/>
              <p14:nvPr/>
            </p14:nvContentPartPr>
            <p14:xfrm>
              <a:off x="1175385" y="4229100"/>
              <a:ext cx="1638300" cy="38100"/>
            </p14:xfrm>
          </p:contentPart>
        </mc:Choice>
        <mc:Fallback xmlns="">
          <p:pic>
            <p:nvPicPr>
              <p:cNvPr id="30" name="墨迹 29"/>
            </p:nvPicPr>
            <p:blipFill>
              <a:blip r:embed="rId20"/>
            </p:blipFill>
            <p:spPr>
              <a:xfrm>
                <a:off x="1175385" y="4229100"/>
                <a:ext cx="1638300" cy="3810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31" name="墨迹 30"/>
              <p14:cNvContentPartPr/>
              <p14:nvPr/>
            </p14:nvContentPartPr>
            <p14:xfrm>
              <a:off x="2416175" y="1066800"/>
              <a:ext cx="5111115" cy="38100"/>
            </p14:xfrm>
          </p:contentPart>
        </mc:Choice>
        <mc:Fallback xmlns="">
          <p:pic>
            <p:nvPicPr>
              <p:cNvPr id="31" name="墨迹 30"/>
            </p:nvPicPr>
            <p:blipFill>
              <a:blip r:embed="rId22"/>
            </p:blipFill>
            <p:spPr>
              <a:xfrm>
                <a:off x="2416175" y="1066800"/>
                <a:ext cx="5111115" cy="3810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32" name="墨迹 31"/>
              <p14:cNvContentPartPr/>
              <p14:nvPr/>
            </p14:nvContentPartPr>
            <p14:xfrm>
              <a:off x="4446270" y="1725295"/>
              <a:ext cx="321310" cy="195580"/>
            </p14:xfrm>
          </p:contentPart>
        </mc:Choice>
        <mc:Fallback xmlns="">
          <p:pic>
            <p:nvPicPr>
              <p:cNvPr id="32" name="墨迹 31"/>
            </p:nvPicPr>
            <p:blipFill>
              <a:blip r:embed="rId24"/>
            </p:blipFill>
            <p:spPr>
              <a:xfrm>
                <a:off x="4446270" y="1725295"/>
                <a:ext cx="321310" cy="19558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33" name="墨迹 32"/>
              <p14:cNvContentPartPr/>
              <p14:nvPr/>
            </p14:nvContentPartPr>
            <p14:xfrm>
              <a:off x="6356985" y="1649095"/>
              <a:ext cx="435610" cy="244475"/>
            </p14:xfrm>
          </p:contentPart>
        </mc:Choice>
        <mc:Fallback xmlns="">
          <p:pic>
            <p:nvPicPr>
              <p:cNvPr id="33" name="墨迹 32"/>
            </p:nvPicPr>
            <p:blipFill>
              <a:blip r:embed="rId26"/>
            </p:blipFill>
            <p:spPr>
              <a:xfrm>
                <a:off x="6356985" y="1649095"/>
                <a:ext cx="435610" cy="244475"/>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34" name="墨迹 33"/>
              <p14:cNvContentPartPr/>
              <p14:nvPr/>
            </p14:nvContentPartPr>
            <p14:xfrm>
              <a:off x="6623685" y="2013585"/>
              <a:ext cx="440690" cy="217805"/>
            </p14:xfrm>
          </p:contentPart>
        </mc:Choice>
        <mc:Fallback xmlns="">
          <p:pic>
            <p:nvPicPr>
              <p:cNvPr id="34" name="墨迹 33"/>
            </p:nvPicPr>
            <p:blipFill>
              <a:blip r:embed="rId28"/>
            </p:blipFill>
            <p:spPr>
              <a:xfrm>
                <a:off x="6623685" y="2013585"/>
                <a:ext cx="440690" cy="217805"/>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35" name="墨迹 34"/>
              <p14:cNvContentPartPr/>
              <p14:nvPr/>
            </p14:nvContentPartPr>
            <p14:xfrm>
              <a:off x="7080885" y="2296795"/>
              <a:ext cx="506095" cy="266700"/>
            </p14:xfrm>
          </p:contentPart>
        </mc:Choice>
        <mc:Fallback xmlns="">
          <p:pic>
            <p:nvPicPr>
              <p:cNvPr id="35" name="墨迹 34"/>
            </p:nvPicPr>
            <p:blipFill>
              <a:blip r:embed="rId30"/>
            </p:blipFill>
            <p:spPr>
              <a:xfrm>
                <a:off x="7080885" y="2296795"/>
                <a:ext cx="506095" cy="26670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36" name="墨迹 35"/>
              <p14:cNvContentPartPr/>
              <p14:nvPr/>
            </p14:nvContentPartPr>
            <p14:xfrm>
              <a:off x="7053580" y="2769870"/>
              <a:ext cx="402590" cy="234315"/>
            </p14:xfrm>
          </p:contentPart>
        </mc:Choice>
        <mc:Fallback xmlns="">
          <p:pic>
            <p:nvPicPr>
              <p:cNvPr id="36" name="墨迹 35"/>
            </p:nvPicPr>
            <p:blipFill>
              <a:blip r:embed="rId32"/>
            </p:blipFill>
            <p:spPr>
              <a:xfrm>
                <a:off x="7053580" y="2769870"/>
                <a:ext cx="402590" cy="234315"/>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37" name="墨迹 36"/>
              <p14:cNvContentPartPr/>
              <p14:nvPr/>
            </p14:nvContentPartPr>
            <p14:xfrm>
              <a:off x="5975985" y="3374390"/>
              <a:ext cx="516890" cy="81280"/>
            </p14:xfrm>
          </p:contentPart>
        </mc:Choice>
        <mc:Fallback xmlns="">
          <p:pic>
            <p:nvPicPr>
              <p:cNvPr id="37" name="墨迹 36"/>
            </p:nvPicPr>
            <p:blipFill>
              <a:blip r:embed="rId34"/>
            </p:blipFill>
            <p:spPr>
              <a:xfrm>
                <a:off x="5975985" y="3374390"/>
                <a:ext cx="516890" cy="8128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38" name="墨迹 37"/>
              <p14:cNvContentPartPr/>
              <p14:nvPr/>
            </p14:nvContentPartPr>
            <p14:xfrm>
              <a:off x="6569075" y="3336290"/>
              <a:ext cx="969010" cy="419100"/>
            </p14:xfrm>
          </p:contentPart>
        </mc:Choice>
        <mc:Fallback xmlns="">
          <p:pic>
            <p:nvPicPr>
              <p:cNvPr id="38" name="墨迹 37"/>
            </p:nvPicPr>
            <p:blipFill>
              <a:blip r:embed="rId36"/>
            </p:blipFill>
            <p:spPr>
              <a:xfrm>
                <a:off x="6569075" y="3336290"/>
                <a:ext cx="969010" cy="41910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39" name="墨迹 38"/>
              <p14:cNvContentPartPr/>
              <p14:nvPr/>
            </p14:nvContentPartPr>
            <p14:xfrm>
              <a:off x="5061585" y="2699385"/>
              <a:ext cx="1464310" cy="603885"/>
            </p14:xfrm>
          </p:contentPart>
        </mc:Choice>
        <mc:Fallback xmlns="">
          <p:pic>
            <p:nvPicPr>
              <p:cNvPr id="39" name="墨迹 38"/>
            </p:nvPicPr>
            <p:blipFill>
              <a:blip r:embed="rId38"/>
            </p:blipFill>
            <p:spPr>
              <a:xfrm>
                <a:off x="5061585" y="2699385"/>
                <a:ext cx="1464310" cy="603885"/>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40" name="墨迹 39"/>
              <p14:cNvContentPartPr/>
              <p14:nvPr/>
            </p14:nvContentPartPr>
            <p14:xfrm>
              <a:off x="5050790" y="2106295"/>
              <a:ext cx="2318385" cy="250190"/>
            </p14:xfrm>
          </p:contentPart>
        </mc:Choice>
        <mc:Fallback xmlns="">
          <p:pic>
            <p:nvPicPr>
              <p:cNvPr id="40" name="墨迹 39"/>
            </p:nvPicPr>
            <p:blipFill>
              <a:blip r:embed="rId40"/>
            </p:blipFill>
            <p:spPr>
              <a:xfrm>
                <a:off x="5050790" y="2106295"/>
                <a:ext cx="2318385" cy="25019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dissolv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9"/>
                                        </p:tgtEl>
                                        <p:attrNameLst>
                                          <p:attrName>style.visibility</p:attrName>
                                        </p:attrNameLst>
                                      </p:cBhvr>
                                      <p:to>
                                        <p:strVal val="visible"/>
                                      </p:to>
                                    </p:set>
                                    <p:animEffect transition="in" filter="dissolve">
                                      <p:cBhvr>
                                        <p:cTn id="22" dur="500"/>
                                        <p:tgtEl>
                                          <p:spTgt spid="12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dissolv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dissolv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dissolve">
                                      <p:cBhvr>
                                        <p:cTn id="42" dur="5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15"/>
                                        </p:tgtEl>
                                        <p:attrNameLst>
                                          <p:attrName>style.visibility</p:attrName>
                                        </p:attrNameLst>
                                      </p:cBhvr>
                                      <p:to>
                                        <p:strVal val="visible"/>
                                      </p:to>
                                    </p:set>
                                    <p:animEffect transition="in" filter="dissolve">
                                      <p:cBhvr>
                                        <p:cTn id="47" dur="500"/>
                                        <p:tgtEl>
                                          <p:spTgt spid="115"/>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dissolv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dissolve">
                                      <p:cBhvr>
                                        <p:cTn id="5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393310" cy="894622"/>
          </a:xfrm>
        </p:spPr>
        <p:txBody>
          <a:bodyPr>
            <a:normAutofit/>
          </a:bodyPr>
          <a:lstStyle/>
          <a:p>
            <a:r>
              <a:rPr lang="en-US" sz="4800" dirty="0"/>
              <a:t>TCP segment structure via Wireshark</a:t>
            </a:r>
            <a:endParaRPr lang="en-US" sz="4400" b="0" dirty="0"/>
          </a:p>
        </p:txBody>
      </p:sp>
      <p:pic>
        <p:nvPicPr>
          <p:cNvPr id="3" name="图片 2"/>
          <p:cNvPicPr>
            <a:picLocks noChangeAspect="1"/>
          </p:cNvPicPr>
          <p:nvPr/>
        </p:nvPicPr>
        <p:blipFill>
          <a:blip r:embed="rId1"/>
          <a:stretch>
            <a:fillRect/>
          </a:stretch>
        </p:blipFill>
        <p:spPr>
          <a:xfrm>
            <a:off x="5511800" y="1127760"/>
            <a:ext cx="6706870" cy="5730240"/>
          </a:xfrm>
          <a:prstGeom prst="rect">
            <a:avLst/>
          </a:prstGeom>
        </p:spPr>
      </p:pic>
      <p:pic>
        <p:nvPicPr>
          <p:cNvPr id="5" name="图片 4"/>
          <p:cNvPicPr>
            <a:picLocks noChangeAspect="1"/>
          </p:cNvPicPr>
          <p:nvPr/>
        </p:nvPicPr>
        <p:blipFill>
          <a:blip r:embed="rId2"/>
          <a:stretch>
            <a:fillRect/>
          </a:stretch>
        </p:blipFill>
        <p:spPr>
          <a:xfrm>
            <a:off x="93980" y="3314065"/>
            <a:ext cx="5417820" cy="3241040"/>
          </a:xfrm>
          <a:prstGeom prst="rect">
            <a:avLst/>
          </a:prstGeom>
        </p:spPr>
      </p:pic>
      <p:cxnSp>
        <p:nvCxnSpPr>
          <p:cNvPr id="7" name="肘形连接符 6"/>
          <p:cNvCxnSpPr/>
          <p:nvPr/>
        </p:nvCxnSpPr>
        <p:spPr>
          <a:xfrm rot="10800000" flipV="1">
            <a:off x="1000125" y="2987040"/>
            <a:ext cx="4746625" cy="570230"/>
          </a:xfrm>
          <a:prstGeom prst="bentConnector3">
            <a:avLst>
              <a:gd name="adj1" fmla="val 100000"/>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圆角矩形 7"/>
          <p:cNvSpPr/>
          <p:nvPr/>
        </p:nvSpPr>
        <p:spPr>
          <a:xfrm>
            <a:off x="5746750" y="2933700"/>
            <a:ext cx="733425" cy="106680"/>
          </a:xfrm>
          <a:prstGeom prst="roundRect">
            <a:avLst/>
          </a:prstGeom>
          <a:noFill/>
          <a:ln>
            <a:solidFill>
              <a:srgbClr val="FFFF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p:cNvSpPr/>
          <p:nvPr/>
        </p:nvSpPr>
        <p:spPr>
          <a:xfrm>
            <a:off x="5746750" y="3040380"/>
            <a:ext cx="1067435" cy="106045"/>
          </a:xfrm>
          <a:prstGeom prst="roundRect">
            <a:avLst/>
          </a:prstGeom>
          <a:noFill/>
          <a:ln>
            <a:solidFill>
              <a:srgbClr val="FFFF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0" name="肘形连接符 9"/>
          <p:cNvCxnSpPr/>
          <p:nvPr/>
        </p:nvCxnSpPr>
        <p:spPr>
          <a:xfrm rot="10800000" flipV="1">
            <a:off x="3636645" y="3114040"/>
            <a:ext cx="2109470" cy="443230"/>
          </a:xfrm>
          <a:prstGeom prst="bentConnector3">
            <a:avLst>
              <a:gd name="adj1" fmla="val 100030"/>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圆角矩形 10"/>
          <p:cNvSpPr/>
          <p:nvPr/>
        </p:nvSpPr>
        <p:spPr>
          <a:xfrm>
            <a:off x="5746115" y="3446145"/>
            <a:ext cx="929005" cy="103505"/>
          </a:xfrm>
          <a:prstGeom prst="roundRect">
            <a:avLst/>
          </a:prstGeom>
          <a:noFill/>
          <a:ln>
            <a:solidFill>
              <a:srgbClr val="FFFF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2" name="肘形连接符 11"/>
          <p:cNvCxnSpPr/>
          <p:nvPr/>
        </p:nvCxnSpPr>
        <p:spPr>
          <a:xfrm rot="10800000" flipV="1">
            <a:off x="3434715" y="3498850"/>
            <a:ext cx="2311400" cy="729615"/>
          </a:xfrm>
          <a:prstGeom prst="bentConnector3">
            <a:avLst>
              <a:gd name="adj1" fmla="val 19642"/>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5754370" y="3747770"/>
            <a:ext cx="1134110" cy="107315"/>
          </a:xfrm>
          <a:prstGeom prst="roundRect">
            <a:avLst/>
          </a:prstGeom>
          <a:noFill/>
          <a:ln>
            <a:solidFill>
              <a:srgbClr val="FFFF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4" name="肘形连接符 13"/>
          <p:cNvCxnSpPr/>
          <p:nvPr/>
        </p:nvCxnSpPr>
        <p:spPr>
          <a:xfrm rot="10800000" flipV="1">
            <a:off x="3561080" y="3801745"/>
            <a:ext cx="2193290" cy="754380"/>
          </a:xfrm>
          <a:prstGeom prst="bentConnector3">
            <a:avLst>
              <a:gd name="adj1" fmla="val 15315"/>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5746115" y="3962400"/>
            <a:ext cx="1327150" cy="107315"/>
          </a:xfrm>
          <a:prstGeom prst="roundRect">
            <a:avLst/>
          </a:prstGeom>
          <a:noFill/>
          <a:ln>
            <a:solidFill>
              <a:srgbClr val="FFFF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6" name="肘形连接符 15"/>
          <p:cNvCxnSpPr/>
          <p:nvPr/>
        </p:nvCxnSpPr>
        <p:spPr>
          <a:xfrm rot="10800000" flipV="1">
            <a:off x="433705" y="4019550"/>
            <a:ext cx="5312410" cy="735330"/>
          </a:xfrm>
          <a:prstGeom prst="bentConnector3">
            <a:avLst>
              <a:gd name="adj1" fmla="val 10007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5678170" y="4074160"/>
            <a:ext cx="2574925" cy="1127760"/>
          </a:xfrm>
          <a:prstGeom prst="roundRect">
            <a:avLst/>
          </a:prstGeom>
          <a:noFill/>
          <a:ln>
            <a:solidFill>
              <a:srgbClr val="FFFF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8" name="肘形连接符 17"/>
          <p:cNvCxnSpPr>
            <a:stCxn id="17" idx="1"/>
          </p:cNvCxnSpPr>
          <p:nvPr/>
        </p:nvCxnSpPr>
        <p:spPr>
          <a:xfrm rot="10800000" flipV="1">
            <a:off x="1597660" y="4638040"/>
            <a:ext cx="4080510" cy="116840"/>
          </a:xfrm>
          <a:prstGeom prst="bentConnector3">
            <a:avLst>
              <a:gd name="adj1" fmla="val 99735"/>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圆角矩形 18"/>
          <p:cNvSpPr/>
          <p:nvPr/>
        </p:nvSpPr>
        <p:spPr>
          <a:xfrm>
            <a:off x="5746115" y="5501640"/>
            <a:ext cx="521970" cy="103505"/>
          </a:xfrm>
          <a:prstGeom prst="roundRect">
            <a:avLst/>
          </a:prstGeom>
          <a:noFill/>
          <a:ln>
            <a:solidFill>
              <a:srgbClr val="FFFF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0" name="肘形连接符 19"/>
          <p:cNvCxnSpPr/>
          <p:nvPr/>
        </p:nvCxnSpPr>
        <p:spPr>
          <a:xfrm rot="10800000">
            <a:off x="3992245" y="4963795"/>
            <a:ext cx="1753235" cy="626745"/>
          </a:xfrm>
          <a:prstGeom prst="bentConnector3">
            <a:avLst>
              <a:gd name="adj1" fmla="val 23505"/>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圆角矩形 20"/>
          <p:cNvSpPr/>
          <p:nvPr/>
        </p:nvSpPr>
        <p:spPr>
          <a:xfrm>
            <a:off x="5754370" y="5812155"/>
            <a:ext cx="742950" cy="116205"/>
          </a:xfrm>
          <a:prstGeom prst="roundRect">
            <a:avLst/>
          </a:prstGeom>
          <a:noFill/>
          <a:ln>
            <a:solidFill>
              <a:srgbClr val="FFFF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2" name="肘形连接符 21"/>
          <p:cNvCxnSpPr>
            <a:stCxn id="21" idx="1"/>
          </p:cNvCxnSpPr>
          <p:nvPr/>
        </p:nvCxnSpPr>
        <p:spPr>
          <a:xfrm rot="10800000">
            <a:off x="1849120" y="5224145"/>
            <a:ext cx="3905250" cy="645795"/>
          </a:xfrm>
          <a:prstGeom prst="bentConnector3">
            <a:avLst>
              <a:gd name="adj1" fmla="val 14162"/>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圆角矩形 22"/>
          <p:cNvSpPr/>
          <p:nvPr/>
        </p:nvSpPr>
        <p:spPr>
          <a:xfrm>
            <a:off x="5745480" y="5998210"/>
            <a:ext cx="742950" cy="116205"/>
          </a:xfrm>
          <a:prstGeom prst="roundRect">
            <a:avLst/>
          </a:prstGeom>
          <a:noFill/>
          <a:ln>
            <a:solidFill>
              <a:srgbClr val="FFFF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4" name="肘形连接符 23"/>
          <p:cNvCxnSpPr/>
          <p:nvPr/>
        </p:nvCxnSpPr>
        <p:spPr>
          <a:xfrm rot="10800000">
            <a:off x="3833495" y="5420995"/>
            <a:ext cx="1920875" cy="645795"/>
          </a:xfrm>
          <a:prstGeom prst="bentConnector3">
            <a:avLst>
              <a:gd name="adj1" fmla="val 39669"/>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5" name="圆角矩形 24"/>
          <p:cNvSpPr/>
          <p:nvPr/>
        </p:nvSpPr>
        <p:spPr>
          <a:xfrm>
            <a:off x="5731510" y="6115685"/>
            <a:ext cx="923290" cy="116205"/>
          </a:xfrm>
          <a:prstGeom prst="roundRect">
            <a:avLst/>
          </a:prstGeom>
          <a:noFill/>
          <a:ln>
            <a:solidFill>
              <a:srgbClr val="FFFF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6" name="肘形连接符 25"/>
          <p:cNvCxnSpPr>
            <a:stCxn id="25" idx="1"/>
          </p:cNvCxnSpPr>
          <p:nvPr/>
        </p:nvCxnSpPr>
        <p:spPr>
          <a:xfrm rot="10800000">
            <a:off x="3361690" y="5716905"/>
            <a:ext cx="2369820" cy="457200"/>
          </a:xfrm>
          <a:prstGeom prst="bentConnector3">
            <a:avLst>
              <a:gd name="adj1" fmla="val 49973"/>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 name="日期占位符 3"/>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6" name="灯片编号占位符 5"/>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27" name="页脚占位符 26"/>
          <p:cNvSpPr>
            <a:spLocks noGrp="1"/>
          </p:cNvSpPr>
          <p:nvPr>
            <p:ph type="ftr" sz="quarter" idx="11"/>
          </p:nvPr>
        </p:nvSpPr>
        <p:spPr/>
        <p:txBody>
          <a:bodyPr/>
          <a:p>
            <a:r>
              <a:rPr kumimoji="1" lang="zh-SG" altLang="en-US"/>
              <a:t>Principle of Computer Networks Experiment - Lesson 2</a:t>
            </a:r>
            <a:endParaRPr kumimoji="1" lang="zh-SG" altLang="en-US"/>
          </a:p>
        </p:txBody>
      </p:sp>
      <mc:AlternateContent xmlns:mc="http://schemas.openxmlformats.org/markup-compatibility/2006" xmlns:p14="http://schemas.microsoft.com/office/powerpoint/2010/main">
        <mc:Choice Requires="p14">
          <p:contentPart r:id="rId3" p14:bwMode="auto">
            <p14:nvContentPartPr>
              <p14:cNvPr id="28" name="墨迹 27"/>
              <p14:cNvContentPartPr/>
              <p14:nvPr/>
            </p14:nvContentPartPr>
            <p14:xfrm>
              <a:off x="8387080" y="2144395"/>
              <a:ext cx="228600" cy="92075"/>
            </p14:xfrm>
          </p:contentPart>
        </mc:Choice>
        <mc:Fallback xmlns="">
          <p:pic>
            <p:nvPicPr>
              <p:cNvPr id="28" name="墨迹 27"/>
            </p:nvPicPr>
            <p:blipFill>
              <a:blip r:embed="rId4"/>
            </p:blipFill>
            <p:spPr>
              <a:xfrm>
                <a:off x="8387080" y="2144395"/>
                <a:ext cx="228600" cy="9207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29" name="墨迹 28"/>
              <p14:cNvContentPartPr/>
              <p14:nvPr/>
            </p14:nvContentPartPr>
            <p14:xfrm>
              <a:off x="914400" y="3886200"/>
              <a:ext cx="930275" cy="32385"/>
            </p14:xfrm>
          </p:contentPart>
        </mc:Choice>
        <mc:Fallback xmlns="">
          <p:pic>
            <p:nvPicPr>
              <p:cNvPr id="29" name="墨迹 28"/>
            </p:nvPicPr>
            <p:blipFill>
              <a:blip r:embed="rId6"/>
            </p:blipFill>
            <p:spPr>
              <a:xfrm>
                <a:off x="914400" y="3886200"/>
                <a:ext cx="930275" cy="32385"/>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30" name="墨迹 29"/>
              <p14:cNvContentPartPr/>
              <p14:nvPr/>
            </p14:nvContentPartPr>
            <p14:xfrm>
              <a:off x="3014980" y="3863975"/>
              <a:ext cx="990600" cy="38100"/>
            </p14:xfrm>
          </p:contentPart>
        </mc:Choice>
        <mc:Fallback xmlns="">
          <p:pic>
            <p:nvPicPr>
              <p:cNvPr id="30" name="墨迹 29"/>
            </p:nvPicPr>
            <p:blipFill>
              <a:blip r:embed="rId8"/>
            </p:blipFill>
            <p:spPr>
              <a:xfrm>
                <a:off x="3014980" y="3863975"/>
                <a:ext cx="990600" cy="3810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31" name="墨迹 30"/>
              <p14:cNvContentPartPr/>
              <p14:nvPr/>
            </p14:nvContentPartPr>
            <p14:xfrm>
              <a:off x="6515100" y="3526790"/>
              <a:ext cx="97790" cy="360"/>
            </p14:xfrm>
          </p:contentPart>
        </mc:Choice>
        <mc:Fallback xmlns="">
          <p:pic>
            <p:nvPicPr>
              <p:cNvPr id="31" name="墨迹 30"/>
            </p:nvPicPr>
            <p:blipFill>
              <a:blip r:embed="rId10"/>
            </p:blipFill>
            <p:spPr>
              <a:xfrm>
                <a:off x="6515100" y="3526790"/>
                <a:ext cx="97790" cy="36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32" name="墨迹 31"/>
              <p14:cNvContentPartPr/>
              <p14:nvPr/>
            </p14:nvContentPartPr>
            <p14:xfrm>
              <a:off x="5753100" y="4081780"/>
              <a:ext cx="293370" cy="86995"/>
            </p14:xfrm>
          </p:contentPart>
        </mc:Choice>
        <mc:Fallback xmlns="">
          <p:pic>
            <p:nvPicPr>
              <p:cNvPr id="32" name="墨迹 31"/>
            </p:nvPicPr>
            <p:blipFill>
              <a:blip r:embed="rId12"/>
            </p:blipFill>
            <p:spPr>
              <a:xfrm>
                <a:off x="5753100" y="4081780"/>
                <a:ext cx="293370" cy="86995"/>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33" name="墨迹 32"/>
              <p14:cNvContentPartPr/>
              <p14:nvPr/>
            </p14:nvContentPartPr>
            <p14:xfrm>
              <a:off x="6411595" y="4157980"/>
              <a:ext cx="86995" cy="360"/>
            </p14:xfrm>
          </p:contentPart>
        </mc:Choice>
        <mc:Fallback xmlns="">
          <p:pic>
            <p:nvPicPr>
              <p:cNvPr id="33" name="墨迹 32"/>
            </p:nvPicPr>
            <p:blipFill>
              <a:blip r:embed="rId14"/>
            </p:blipFill>
            <p:spPr>
              <a:xfrm>
                <a:off x="6411595" y="4157980"/>
                <a:ext cx="86995" cy="36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34" name="墨迹 33"/>
              <p14:cNvContentPartPr/>
              <p14:nvPr/>
            </p14:nvContentPartPr>
            <p14:xfrm>
              <a:off x="6623685" y="4157980"/>
              <a:ext cx="130810" cy="360"/>
            </p14:xfrm>
          </p:contentPart>
        </mc:Choice>
        <mc:Fallback xmlns="">
          <p:pic>
            <p:nvPicPr>
              <p:cNvPr id="34" name="墨迹 33"/>
            </p:nvPicPr>
            <p:blipFill>
              <a:blip r:embed="rId16"/>
            </p:blipFill>
            <p:spPr>
              <a:xfrm>
                <a:off x="6623685" y="4157980"/>
                <a:ext cx="130810" cy="36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35" name="墨迹 34"/>
              <p14:cNvContentPartPr/>
              <p14:nvPr/>
            </p14:nvContentPartPr>
            <p14:xfrm>
              <a:off x="6634480" y="5186680"/>
              <a:ext cx="163195" cy="5715"/>
            </p14:xfrm>
          </p:contentPart>
        </mc:Choice>
        <mc:Fallback xmlns="">
          <p:pic>
            <p:nvPicPr>
              <p:cNvPr id="35" name="墨迹 34"/>
            </p:nvPicPr>
            <p:blipFill>
              <a:blip r:embed="rId18"/>
            </p:blipFill>
            <p:spPr>
              <a:xfrm>
                <a:off x="6634480" y="5186680"/>
                <a:ext cx="163195" cy="5715"/>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36" name="墨迹 35"/>
              <p14:cNvContentPartPr/>
              <p14:nvPr/>
            </p14:nvContentPartPr>
            <p14:xfrm>
              <a:off x="6661785" y="4784090"/>
              <a:ext cx="848995" cy="10795"/>
            </p14:xfrm>
          </p:contentPart>
        </mc:Choice>
        <mc:Fallback xmlns="">
          <p:pic>
            <p:nvPicPr>
              <p:cNvPr id="36" name="墨迹 35"/>
            </p:nvPicPr>
            <p:blipFill>
              <a:blip r:embed="rId20"/>
            </p:blipFill>
            <p:spPr>
              <a:xfrm>
                <a:off x="6661785" y="4784090"/>
                <a:ext cx="848995" cy="10795"/>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37" name="墨迹 36"/>
              <p14:cNvContentPartPr/>
              <p14:nvPr/>
            </p14:nvContentPartPr>
            <p14:xfrm>
              <a:off x="6640195" y="5197475"/>
              <a:ext cx="358775" cy="10795"/>
            </p14:xfrm>
          </p:contentPart>
        </mc:Choice>
        <mc:Fallback xmlns="">
          <p:pic>
            <p:nvPicPr>
              <p:cNvPr id="37" name="墨迹 36"/>
            </p:nvPicPr>
            <p:blipFill>
              <a:blip r:embed="rId22"/>
            </p:blipFill>
            <p:spPr>
              <a:xfrm>
                <a:off x="6640195" y="5197475"/>
                <a:ext cx="358775" cy="10795"/>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38" name="墨迹 37"/>
              <p14:cNvContentPartPr/>
              <p14:nvPr/>
            </p14:nvContentPartPr>
            <p14:xfrm>
              <a:off x="7086600" y="4718685"/>
              <a:ext cx="674370" cy="451485"/>
            </p14:xfrm>
          </p:contentPart>
        </mc:Choice>
        <mc:Fallback xmlns="">
          <p:pic>
            <p:nvPicPr>
              <p:cNvPr id="38" name="墨迹 37"/>
            </p:nvPicPr>
            <p:blipFill>
              <a:blip r:embed="rId24"/>
            </p:blipFill>
            <p:spPr>
              <a:xfrm>
                <a:off x="7086600" y="4718685"/>
                <a:ext cx="674370" cy="451485"/>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39" name="墨迹 38"/>
              <p14:cNvContentPartPr/>
              <p14:nvPr/>
            </p14:nvContentPartPr>
            <p14:xfrm>
              <a:off x="6683375" y="5170170"/>
              <a:ext cx="288925" cy="5715"/>
            </p14:xfrm>
          </p:contentPart>
        </mc:Choice>
        <mc:Fallback xmlns="">
          <p:pic>
            <p:nvPicPr>
              <p:cNvPr id="39" name="墨迹 38"/>
            </p:nvPicPr>
            <p:blipFill>
              <a:blip r:embed="rId26"/>
            </p:blipFill>
            <p:spPr>
              <a:xfrm>
                <a:off x="6683375" y="5170170"/>
                <a:ext cx="288925" cy="5715"/>
              </a:xfrm>
              <a:prstGeom prst="rect"/>
            </p:spPr>
          </p:pic>
        </mc:Fallback>
      </mc:AlternateContent>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393310" cy="894622"/>
          </a:xfrm>
        </p:spPr>
        <p:txBody>
          <a:bodyPr>
            <a:normAutofit/>
          </a:bodyPr>
          <a:lstStyle/>
          <a:p>
            <a:r>
              <a:rPr lang="en-US" sz="4800" dirty="0"/>
              <a:t>TCP round trip time, timeout</a:t>
            </a:r>
            <a:endParaRPr lang="en-US" sz="4400" b="0" dirty="0"/>
          </a:p>
        </p:txBody>
      </p:sp>
      <p:sp>
        <p:nvSpPr>
          <p:cNvPr id="29" name="Rectangle 1027"/>
          <p:cNvSpPr txBox="1">
            <a:spLocks noChangeArrowheads="1"/>
          </p:cNvSpPr>
          <p:nvPr/>
        </p:nvSpPr>
        <p:spPr>
          <a:xfrm>
            <a:off x="673789" y="1393136"/>
            <a:ext cx="5213444"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charset="0"/>
              <a:buNone/>
              <a:defRPr/>
            </a:pPr>
            <a:r>
              <a:rPr kumimoji="0" lang="en-US" sz="3200" b="0" i="1" u="sng" strike="noStrike" kern="1200" cap="none" spc="0" normalizeH="0" baseline="0" noProof="0" dirty="0">
                <a:ln>
                  <a:noFill/>
                </a:ln>
                <a:solidFill>
                  <a:srgbClr val="C00000"/>
                </a:solidFill>
                <a:effectLst/>
                <a:uLnTx/>
                <a:uFillTx/>
                <a:latin typeface="Calibri" panose="020F0502020204030204"/>
                <a:ea typeface="+mn-ea"/>
                <a:cs typeface="+mn-cs"/>
              </a:rPr>
              <a:t>Q:</a:t>
            </a:r>
            <a:r>
              <a:rPr kumimoji="0" lang="en-US" sz="3200" b="0" i="1"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how to set TCP timeout value?</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longer than RTT, but RTT varies!</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too short:</a:t>
            </a: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premature timeout, unnecessary retransmissions</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too long:</a:t>
            </a: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slow reaction to segment loss</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Rectangle 1028"/>
          <p:cNvSpPr txBox="1">
            <a:spLocks noChangeArrowheads="1"/>
          </p:cNvSpPr>
          <p:nvPr/>
        </p:nvSpPr>
        <p:spPr>
          <a:xfrm>
            <a:off x="6258838" y="1393136"/>
            <a:ext cx="5565913"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None/>
              <a:defRPr/>
            </a:pPr>
            <a:r>
              <a:rPr kumimoji="0" lang="en-US" altLang="en-US" sz="3200" b="0" i="1" u="sng"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mn-cs"/>
              </a:rPr>
              <a:t>Q</a:t>
            </a:r>
            <a:r>
              <a:rPr kumimoji="0" lang="en-US" altLang="en-US" sz="3200" b="0" i="0" u="sng"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mn-cs"/>
              </a:rPr>
              <a:t>:</a:t>
            </a: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mn-cs"/>
              </a:rPr>
              <a:t>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how to estimate RTT?</a:t>
            </a: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52425" marR="0" lvl="0" indent="-222250" algn="l" defTabSz="914400" rtl="0" eaLnBrk="1" fontAlgn="auto" latinLnBrk="0" hangingPunct="1">
              <a:lnSpc>
                <a:spcPct val="90000"/>
              </a:lnSpc>
              <a:spcBef>
                <a:spcPts val="600"/>
              </a:spcBef>
              <a:spcAft>
                <a:spcPts val="0"/>
              </a:spcAft>
              <a:buClr>
                <a:srgbClr val="0000A3"/>
              </a:buClr>
              <a:buSzTx/>
              <a:buFont typeface="Wingdings" panose="05000000000000000000" pitchFamily="2" charset="2"/>
              <a:buChar char="§"/>
              <a:defRPr/>
            </a:pPr>
            <a:r>
              <a:rPr kumimoji="0" lang="en-US" altLang="en-US" sz="2800" b="0" i="0" u="none" strike="noStrike" kern="1200" cap="none" spc="0" normalizeH="0" baseline="0" noProof="0" dirty="0" err="1">
                <a:ln>
                  <a:noFill/>
                </a:ln>
                <a:solidFill>
                  <a:srgbClr val="000099"/>
                </a:solidFill>
                <a:effectLst/>
                <a:uLnTx/>
                <a:uFillTx/>
                <a:latin typeface="Courier New" panose="02070309020205020404" pitchFamily="49" charset="0"/>
                <a:ea typeface="MS PGothic" panose="020B0600070205080204" pitchFamily="34" charset="-128"/>
                <a:cs typeface="Courier New" panose="02070309020205020404" pitchFamily="49" charset="0"/>
              </a:rPr>
              <a:t>SampleRTT:</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MS PGothic" panose="020B0600070205080204" pitchFamily="34" charset="-128"/>
                <a:cs typeface="+mn-cs"/>
              </a:rPr>
              <a:t>measured</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time from segment transmission until ACK receipt</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695325" marR="0" lvl="1" indent="-231775" algn="l" defTabSz="914400" rtl="0" eaLnBrk="1" fontAlgn="auto" latinLnBrk="0" hangingPunct="1">
              <a:lnSpc>
                <a:spcPct val="90000"/>
              </a:lnSpc>
              <a:spcBef>
                <a:spcPts val="600"/>
              </a:spcBef>
              <a:spcAft>
                <a:spcPts val="0"/>
              </a:spcAft>
              <a:buClr>
                <a:srgbClr val="0000A8"/>
              </a:buClr>
              <a:buSzTx/>
              <a:buFont typeface="Arial" panose="020B0604020202020204" pitchFamily="34" charset="0"/>
              <a:buChar char="•"/>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ignore retransmissions</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52425" marR="0" lvl="0" indent="-222250" algn="l" defTabSz="914400" rtl="0" eaLnBrk="1" fontAlgn="auto" latinLnBrk="0" hangingPunct="1">
              <a:lnSpc>
                <a:spcPct val="90000"/>
              </a:lnSpc>
              <a:spcBef>
                <a:spcPts val="600"/>
              </a:spcBef>
              <a:spcAft>
                <a:spcPts val="0"/>
              </a:spcAft>
              <a:buClr>
                <a:srgbClr val="0000A3"/>
              </a:buClr>
              <a:buSzTx/>
              <a:buFont typeface="Wingdings" panose="05000000000000000000" pitchFamily="2" charset="2"/>
              <a:buChar char="§"/>
              <a:defRPr/>
            </a:pPr>
            <a:r>
              <a:rPr kumimoji="0" lang="en-US" altLang="en-US" sz="2800" b="0" i="0" u="none" strike="noStrike" kern="1200" cap="none" spc="0" normalizeH="0" baseline="0" noProof="0" dirty="0" err="1">
                <a:ln>
                  <a:noFill/>
                </a:ln>
                <a:solidFill>
                  <a:srgbClr val="0000A3"/>
                </a:solidFill>
                <a:effectLst/>
                <a:uLnTx/>
                <a:uFillTx/>
                <a:latin typeface="Courier New" panose="02070309020205020404" pitchFamily="49" charset="0"/>
                <a:ea typeface="MS PGothic" panose="020B0600070205080204" pitchFamily="34" charset="-128"/>
                <a:cs typeface="Courier New" panose="02070309020205020404" pitchFamily="49" charset="0"/>
              </a:rPr>
              <a:t>SampleRTT</a:t>
            </a:r>
            <a:r>
              <a:rPr kumimoji="0" lang="en-US" altLang="en-US" sz="2800" b="0" i="0" u="none" strike="noStrike" kern="1200" cap="none" spc="0" normalizeH="0" baseline="0" noProof="0" dirty="0">
                <a:ln>
                  <a:noFill/>
                </a:ln>
                <a:solidFill>
                  <a:srgbClr val="0000A8"/>
                </a:solidFill>
                <a:effectLst/>
                <a:uLnTx/>
                <a:uFillTx/>
                <a:latin typeface="Courier New" panose="02070309020205020404" pitchFamily="49" charset="0"/>
                <a:ea typeface="MS PGothic" panose="020B0600070205080204" pitchFamily="34" charset="-128"/>
                <a:cs typeface="Courier New" panose="02070309020205020404" pitchFamily="49" charset="0"/>
              </a:rPr>
              <a:t>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will vary, want estimated RTT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smoother</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a:t>
            </a:r>
            <a:endParaRPr kumimoji="0" lang="en-US" altLang="ja-JP"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695325" marR="0" lvl="1" indent="-231775" algn="l" defTabSz="914400" rtl="0" eaLnBrk="1" fontAlgn="auto" latinLnBrk="0" hangingPunct="1">
              <a:lnSpc>
                <a:spcPct val="90000"/>
              </a:lnSpc>
              <a:spcBef>
                <a:spcPts val="600"/>
              </a:spcBef>
              <a:spcAft>
                <a:spcPts val="0"/>
              </a:spcAft>
              <a:buClr>
                <a:srgbClr val="0000A8"/>
              </a:buClr>
              <a:buSzTx/>
              <a:buFont typeface="Arial" panose="020B0604020202020204" pitchFamily="34" charset="0"/>
              <a:buChar char="•"/>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average several </a:t>
            </a:r>
            <a:r>
              <a:rPr kumimoji="0" lang="en-US" altLang="en-US" sz="2400" b="0" i="1"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recent</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measurements, not just current </a:t>
            </a:r>
            <a:r>
              <a:rPr kumimoji="0" lang="en-US" altLang="en-US" sz="2400" b="0" i="0" u="none" strike="noStrike" kern="1200" cap="none" spc="0" normalizeH="0" baseline="0" noProof="0" dirty="0" err="1">
                <a:ln>
                  <a:noFill/>
                </a:ln>
                <a:solidFill>
                  <a:srgbClr val="0000A3"/>
                </a:solidFill>
                <a:effectLst/>
                <a:uLnTx/>
                <a:uFillTx/>
                <a:latin typeface="Courier New" panose="02070309020205020404" pitchFamily="49" charset="0"/>
                <a:ea typeface="MS PGothic" panose="020B0600070205080204" pitchFamily="34" charset="-128"/>
                <a:cs typeface="Courier New" panose="02070309020205020404" pitchFamily="49" charset="0"/>
              </a:rPr>
              <a:t>SampleRTT</a:t>
            </a:r>
            <a:endParaRPr kumimoji="0" lang="en-US" altLang="en-US" sz="2400" b="0" i="0" u="none" strike="noStrike" kern="1200" cap="none" spc="0" normalizeH="0" baseline="0" noProof="0" dirty="0">
              <a:ln>
                <a:noFill/>
              </a:ln>
              <a:solidFill>
                <a:srgbClr val="0000A3"/>
              </a:solidFill>
              <a:effectLst/>
              <a:uLnTx/>
              <a:uFillTx/>
              <a:latin typeface="Courier New" panose="02070309020205020404" pitchFamily="49" charset="0"/>
              <a:ea typeface="MS PGothic" panose="020B0600070205080204" pitchFamily="34" charset="-128"/>
              <a:cs typeface="Courier New" panose="02070309020205020404" pitchFamily="49" charset="0"/>
            </a:endParaRPr>
          </a:p>
        </p:txBody>
      </p:sp>
      <p:sp>
        <p:nvSpPr>
          <p:cNvPr id="3" name="日期占位符 2"/>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4" name="灯片编号占位符 3"/>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5" name="页脚占位符 4"/>
          <p:cNvSpPr>
            <a:spLocks noGrp="1"/>
          </p:cNvSpPr>
          <p:nvPr>
            <p:ph type="ftr" sz="quarter" idx="11"/>
          </p:nvPr>
        </p:nvSpPr>
        <p:spPr/>
        <p:txBody>
          <a:bodyPr/>
          <a:p>
            <a:r>
              <a:rPr kumimoji="1" lang="zh-SG" altLang="en-US"/>
              <a:t>Principle of Computer Networks Experiment - Lesson 2</a:t>
            </a:r>
            <a:endParaRPr kumimoji="1" lang="zh-SG" altLang="en-US"/>
          </a:p>
        </p:txBody>
      </p:sp>
      <mc:AlternateContent xmlns:mc="http://schemas.openxmlformats.org/markup-compatibility/2006" xmlns:p14="http://schemas.microsoft.com/office/powerpoint/2010/main">
        <mc:Choice Requires="p14">
          <p:contentPart r:id="rId1" p14:bwMode="auto">
            <p14:nvContentPartPr>
              <p14:cNvPr id="6" name="墨迹 5"/>
              <p14:cNvContentPartPr/>
              <p14:nvPr/>
            </p14:nvContentPartPr>
            <p14:xfrm>
              <a:off x="6661785" y="1393190"/>
              <a:ext cx="1877695" cy="495300"/>
            </p14:xfrm>
          </p:contentPart>
        </mc:Choice>
        <mc:Fallback xmlns="">
          <p:pic>
            <p:nvPicPr>
              <p:cNvPr id="6" name="墨迹 5"/>
            </p:nvPicPr>
            <p:blipFill>
              <a:blip r:embed="rId2"/>
            </p:blipFill>
            <p:spPr>
              <a:xfrm>
                <a:off x="6661785" y="1393190"/>
                <a:ext cx="1877695" cy="49530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7" name="墨迹 6"/>
              <p14:cNvContentPartPr/>
              <p14:nvPr/>
            </p14:nvContentPartPr>
            <p14:xfrm>
              <a:off x="8534400" y="1828800"/>
              <a:ext cx="125095" cy="125095"/>
            </p14:xfrm>
          </p:contentPart>
        </mc:Choice>
        <mc:Fallback xmlns="">
          <p:pic>
            <p:nvPicPr>
              <p:cNvPr id="7" name="墨迹 6"/>
            </p:nvPicPr>
            <p:blipFill>
              <a:blip r:embed="rId4"/>
            </p:blipFill>
            <p:spPr>
              <a:xfrm>
                <a:off x="8534400" y="1828800"/>
                <a:ext cx="125095" cy="12509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8" name="墨迹 7"/>
              <p14:cNvContentPartPr/>
              <p14:nvPr/>
            </p14:nvContentPartPr>
            <p14:xfrm>
              <a:off x="6416675" y="1131570"/>
              <a:ext cx="158115" cy="174625"/>
            </p14:xfrm>
          </p:contentPart>
        </mc:Choice>
        <mc:Fallback xmlns="">
          <p:pic>
            <p:nvPicPr>
              <p:cNvPr id="8" name="墨迹 7"/>
            </p:nvPicPr>
            <p:blipFill>
              <a:blip r:embed="rId6"/>
            </p:blipFill>
            <p:spPr>
              <a:xfrm>
                <a:off x="6416675" y="1131570"/>
                <a:ext cx="158115" cy="174625"/>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9" name="墨迹 8"/>
              <p14:cNvContentPartPr/>
              <p14:nvPr/>
            </p14:nvContentPartPr>
            <p14:xfrm>
              <a:off x="8522970" y="1148080"/>
              <a:ext cx="22225" cy="228600"/>
            </p14:xfrm>
          </p:contentPart>
        </mc:Choice>
        <mc:Fallback xmlns="">
          <p:pic>
            <p:nvPicPr>
              <p:cNvPr id="9" name="墨迹 8"/>
            </p:nvPicPr>
            <p:blipFill>
              <a:blip r:embed="rId8"/>
            </p:blipFill>
            <p:spPr>
              <a:xfrm>
                <a:off x="8522970" y="1148080"/>
                <a:ext cx="22225" cy="22860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0" name="墨迹 9"/>
              <p14:cNvContentPartPr/>
              <p14:nvPr/>
            </p14:nvContentPartPr>
            <p14:xfrm>
              <a:off x="8550275" y="1169670"/>
              <a:ext cx="179705" cy="174625"/>
            </p14:xfrm>
          </p:contentPart>
        </mc:Choice>
        <mc:Fallback xmlns="">
          <p:pic>
            <p:nvPicPr>
              <p:cNvPr id="10" name="墨迹 9"/>
            </p:nvPicPr>
            <p:blipFill>
              <a:blip r:embed="rId10"/>
            </p:blipFill>
            <p:spPr>
              <a:xfrm>
                <a:off x="8550275" y="1169670"/>
                <a:ext cx="179705" cy="174625"/>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1" name="墨迹 10"/>
              <p14:cNvContentPartPr/>
              <p14:nvPr/>
            </p14:nvContentPartPr>
            <p14:xfrm>
              <a:off x="6449695" y="1997075"/>
              <a:ext cx="2149475" cy="397510"/>
            </p14:xfrm>
          </p:contentPart>
        </mc:Choice>
        <mc:Fallback xmlns="">
          <p:pic>
            <p:nvPicPr>
              <p:cNvPr id="11" name="墨迹 10"/>
            </p:nvPicPr>
            <p:blipFill>
              <a:blip r:embed="rId12"/>
            </p:blipFill>
            <p:spPr>
              <a:xfrm>
                <a:off x="6449695" y="1997075"/>
                <a:ext cx="2149475" cy="39751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2" name="墨迹 11"/>
              <p14:cNvContentPartPr/>
              <p14:nvPr/>
            </p14:nvContentPartPr>
            <p14:xfrm>
              <a:off x="6482080" y="2280285"/>
              <a:ext cx="250190" cy="173990"/>
            </p14:xfrm>
          </p:contentPart>
        </mc:Choice>
        <mc:Fallback xmlns="">
          <p:pic>
            <p:nvPicPr>
              <p:cNvPr id="12" name="墨迹 11"/>
            </p:nvPicPr>
            <p:blipFill>
              <a:blip r:embed="rId14"/>
            </p:blipFill>
            <p:spPr>
              <a:xfrm>
                <a:off x="6482080" y="2280285"/>
                <a:ext cx="250190" cy="17399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3" name="墨迹 12"/>
              <p14:cNvContentPartPr/>
              <p14:nvPr/>
            </p14:nvContentPartPr>
            <p14:xfrm>
              <a:off x="6079490" y="1344295"/>
              <a:ext cx="696595" cy="5080"/>
            </p14:xfrm>
          </p:contentPart>
        </mc:Choice>
        <mc:Fallback xmlns="">
          <p:pic>
            <p:nvPicPr>
              <p:cNvPr id="13" name="墨迹 12"/>
            </p:nvPicPr>
            <p:blipFill>
              <a:blip r:embed="rId16"/>
            </p:blipFill>
            <p:spPr>
              <a:xfrm>
                <a:off x="6079490" y="1344295"/>
                <a:ext cx="696595" cy="508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4" name="墨迹 13"/>
              <p14:cNvContentPartPr/>
              <p14:nvPr/>
            </p14:nvContentPartPr>
            <p14:xfrm>
              <a:off x="5845175" y="1349375"/>
              <a:ext cx="250825" cy="5715"/>
            </p14:xfrm>
          </p:contentPart>
        </mc:Choice>
        <mc:Fallback xmlns="">
          <p:pic>
            <p:nvPicPr>
              <p:cNvPr id="14" name="墨迹 13"/>
            </p:nvPicPr>
            <p:blipFill>
              <a:blip r:embed="rId18"/>
            </p:blipFill>
            <p:spPr>
              <a:xfrm>
                <a:off x="5845175" y="1349375"/>
                <a:ext cx="250825" cy="5715"/>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5" name="墨迹 14"/>
              <p14:cNvContentPartPr/>
              <p14:nvPr/>
            </p14:nvContentPartPr>
            <p14:xfrm>
              <a:off x="6650990" y="1349375"/>
              <a:ext cx="152400" cy="54610"/>
            </p14:xfrm>
          </p:contentPart>
        </mc:Choice>
        <mc:Fallback xmlns="">
          <p:pic>
            <p:nvPicPr>
              <p:cNvPr id="15" name="墨迹 14"/>
            </p:nvPicPr>
            <p:blipFill>
              <a:blip r:embed="rId20"/>
            </p:blipFill>
            <p:spPr>
              <a:xfrm>
                <a:off x="6650990" y="1349375"/>
                <a:ext cx="152400" cy="5461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6" name="墨迹 15"/>
              <p14:cNvContentPartPr/>
              <p14:nvPr/>
            </p14:nvContentPartPr>
            <p14:xfrm>
              <a:off x="6438900" y="1355090"/>
              <a:ext cx="10795" cy="1099185"/>
            </p14:xfrm>
          </p:contentPart>
        </mc:Choice>
        <mc:Fallback xmlns="">
          <p:pic>
            <p:nvPicPr>
              <p:cNvPr id="16" name="墨迹 15"/>
            </p:nvPicPr>
            <p:blipFill>
              <a:blip r:embed="rId22"/>
            </p:blipFill>
            <p:spPr>
              <a:xfrm>
                <a:off x="6438900" y="1355090"/>
                <a:ext cx="10795" cy="1099185"/>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7" name="墨迹 16"/>
              <p14:cNvContentPartPr/>
              <p14:nvPr/>
            </p14:nvContentPartPr>
            <p14:xfrm>
              <a:off x="2949575" y="2781300"/>
              <a:ext cx="501015" cy="21590"/>
            </p14:xfrm>
          </p:contentPart>
        </mc:Choice>
        <mc:Fallback xmlns="">
          <p:pic>
            <p:nvPicPr>
              <p:cNvPr id="17" name="墨迹 16"/>
            </p:nvPicPr>
            <p:blipFill>
              <a:blip r:embed="rId24"/>
            </p:blipFill>
            <p:spPr>
              <a:xfrm>
                <a:off x="2949575" y="2781300"/>
                <a:ext cx="501015" cy="2159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8" name="墨迹 17"/>
              <p14:cNvContentPartPr/>
              <p14:nvPr/>
            </p14:nvContentPartPr>
            <p14:xfrm>
              <a:off x="6727190" y="1376680"/>
              <a:ext cx="1910080" cy="484505"/>
            </p14:xfrm>
          </p:contentPart>
        </mc:Choice>
        <mc:Fallback xmlns="">
          <p:pic>
            <p:nvPicPr>
              <p:cNvPr id="18" name="墨迹 17"/>
            </p:nvPicPr>
            <p:blipFill>
              <a:blip r:embed="rId26"/>
            </p:blipFill>
            <p:spPr>
              <a:xfrm>
                <a:off x="6727190" y="1376680"/>
                <a:ext cx="1910080" cy="484505"/>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19" name="墨迹 18"/>
              <p14:cNvContentPartPr/>
              <p14:nvPr/>
            </p14:nvContentPartPr>
            <p14:xfrm>
              <a:off x="6498590" y="1920875"/>
              <a:ext cx="2112010" cy="414020"/>
            </p14:xfrm>
          </p:contentPart>
        </mc:Choice>
        <mc:Fallback xmlns="">
          <p:pic>
            <p:nvPicPr>
              <p:cNvPr id="19" name="墨迹 18"/>
            </p:nvPicPr>
            <p:blipFill>
              <a:blip r:embed="rId28"/>
            </p:blipFill>
            <p:spPr>
              <a:xfrm>
                <a:off x="6498590" y="1920875"/>
                <a:ext cx="2112010" cy="41402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20" name="墨迹 19"/>
              <p14:cNvContentPartPr/>
              <p14:nvPr/>
            </p14:nvContentPartPr>
            <p14:xfrm>
              <a:off x="6362700" y="1355090"/>
              <a:ext cx="76200" cy="54610"/>
            </p14:xfrm>
          </p:contentPart>
        </mc:Choice>
        <mc:Fallback xmlns="">
          <p:pic>
            <p:nvPicPr>
              <p:cNvPr id="20" name="墨迹 19"/>
            </p:nvPicPr>
            <p:blipFill>
              <a:blip r:embed="rId30"/>
            </p:blipFill>
            <p:spPr>
              <a:xfrm>
                <a:off x="6362700" y="1355090"/>
                <a:ext cx="76200" cy="5461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21" name="墨迹 20"/>
              <p14:cNvContentPartPr/>
              <p14:nvPr/>
            </p14:nvContentPartPr>
            <p14:xfrm>
              <a:off x="6433185" y="1365885"/>
              <a:ext cx="43815" cy="59690"/>
            </p14:xfrm>
          </p:contentPart>
        </mc:Choice>
        <mc:Fallback xmlns="">
          <p:pic>
            <p:nvPicPr>
              <p:cNvPr id="21" name="墨迹 20"/>
            </p:nvPicPr>
            <p:blipFill>
              <a:blip r:embed="rId32"/>
            </p:blipFill>
            <p:spPr>
              <a:xfrm>
                <a:off x="6433185" y="1365885"/>
                <a:ext cx="43815" cy="5969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2" name="墨迹 21"/>
              <p14:cNvContentPartPr/>
              <p14:nvPr/>
            </p14:nvContentPartPr>
            <p14:xfrm>
              <a:off x="6471285" y="1393190"/>
              <a:ext cx="48895" cy="27305"/>
            </p14:xfrm>
          </p:contentPart>
        </mc:Choice>
        <mc:Fallback xmlns="">
          <p:pic>
            <p:nvPicPr>
              <p:cNvPr id="22" name="墨迹 21"/>
            </p:nvPicPr>
            <p:blipFill>
              <a:blip r:embed="rId34"/>
            </p:blipFill>
            <p:spPr>
              <a:xfrm>
                <a:off x="6471285" y="1393190"/>
                <a:ext cx="48895" cy="27305"/>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3" name="墨迹 22"/>
              <p14:cNvContentPartPr/>
              <p14:nvPr/>
            </p14:nvContentPartPr>
            <p14:xfrm>
              <a:off x="6351270" y="2204085"/>
              <a:ext cx="196215" cy="141605"/>
            </p14:xfrm>
          </p:contentPart>
        </mc:Choice>
        <mc:Fallback xmlns="">
          <p:pic>
            <p:nvPicPr>
              <p:cNvPr id="23" name="墨迹 22"/>
            </p:nvPicPr>
            <p:blipFill>
              <a:blip r:embed="rId36"/>
            </p:blipFill>
            <p:spPr>
              <a:xfrm>
                <a:off x="6351270" y="2204085"/>
                <a:ext cx="196215" cy="141605"/>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4" name="墨迹 23"/>
              <p14:cNvContentPartPr/>
              <p14:nvPr/>
            </p14:nvContentPartPr>
            <p14:xfrm>
              <a:off x="8599170" y="1812290"/>
              <a:ext cx="294005" cy="250190"/>
            </p14:xfrm>
          </p:contentPart>
        </mc:Choice>
        <mc:Fallback xmlns="">
          <p:pic>
            <p:nvPicPr>
              <p:cNvPr id="24" name="墨迹 23"/>
            </p:nvPicPr>
            <p:blipFill>
              <a:blip r:embed="rId38"/>
            </p:blipFill>
            <p:spPr>
              <a:xfrm>
                <a:off x="8599170" y="1812290"/>
                <a:ext cx="294005" cy="25019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5" name="墨迹 24"/>
              <p14:cNvContentPartPr/>
              <p14:nvPr/>
            </p14:nvContentPartPr>
            <p14:xfrm>
              <a:off x="8653780" y="1877695"/>
              <a:ext cx="135890" cy="103505"/>
            </p14:xfrm>
          </p:contentPart>
        </mc:Choice>
        <mc:Fallback xmlns="">
          <p:pic>
            <p:nvPicPr>
              <p:cNvPr id="25" name="墨迹 24"/>
            </p:nvPicPr>
            <p:blipFill>
              <a:blip r:embed="rId40"/>
            </p:blipFill>
            <p:spPr>
              <a:xfrm>
                <a:off x="8653780" y="1877695"/>
                <a:ext cx="135890" cy="103505"/>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6" name="墨迹 25"/>
              <p14:cNvContentPartPr/>
              <p14:nvPr/>
            </p14:nvContentPartPr>
            <p14:xfrm>
              <a:off x="8729980" y="1937385"/>
              <a:ext cx="76200" cy="54610"/>
            </p14:xfrm>
          </p:contentPart>
        </mc:Choice>
        <mc:Fallback xmlns="">
          <p:pic>
            <p:nvPicPr>
              <p:cNvPr id="26" name="墨迹 25"/>
            </p:nvPicPr>
            <p:blipFill>
              <a:blip r:embed="rId42"/>
            </p:blipFill>
            <p:spPr>
              <a:xfrm>
                <a:off x="8729980" y="1937385"/>
                <a:ext cx="76200" cy="5461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27" name="墨迹 26"/>
              <p14:cNvContentPartPr/>
              <p14:nvPr/>
            </p14:nvContentPartPr>
            <p14:xfrm>
              <a:off x="8735695" y="1969770"/>
              <a:ext cx="59690" cy="43815"/>
            </p14:xfrm>
          </p:contentPart>
        </mc:Choice>
        <mc:Fallback xmlns="">
          <p:pic>
            <p:nvPicPr>
              <p:cNvPr id="27" name="墨迹 26"/>
            </p:nvPicPr>
            <p:blipFill>
              <a:blip r:embed="rId44"/>
            </p:blipFill>
            <p:spPr>
              <a:xfrm>
                <a:off x="8735695" y="1969770"/>
                <a:ext cx="59690" cy="43815"/>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28" name="墨迹 27"/>
              <p14:cNvContentPartPr/>
              <p14:nvPr/>
            </p14:nvContentPartPr>
            <p14:xfrm>
              <a:off x="4610100" y="2846070"/>
              <a:ext cx="495300" cy="16510"/>
            </p14:xfrm>
          </p:contentPart>
        </mc:Choice>
        <mc:Fallback xmlns="">
          <p:pic>
            <p:nvPicPr>
              <p:cNvPr id="28" name="墨迹 27"/>
            </p:nvPicPr>
            <p:blipFill>
              <a:blip r:embed="rId46"/>
            </p:blipFill>
            <p:spPr>
              <a:xfrm>
                <a:off x="4610100" y="2846070"/>
                <a:ext cx="495300" cy="1651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31" name="墨迹 30"/>
              <p14:cNvContentPartPr/>
              <p14:nvPr/>
            </p14:nvContentPartPr>
            <p14:xfrm>
              <a:off x="4408170" y="2291080"/>
              <a:ext cx="979805" cy="593090"/>
            </p14:xfrm>
          </p:contentPart>
        </mc:Choice>
        <mc:Fallback xmlns="">
          <p:pic>
            <p:nvPicPr>
              <p:cNvPr id="31" name="墨迹 30"/>
            </p:nvPicPr>
            <p:blipFill>
              <a:blip r:embed="rId48"/>
            </p:blipFill>
            <p:spPr>
              <a:xfrm>
                <a:off x="4408170" y="2291080"/>
                <a:ext cx="979805" cy="59309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32" name="墨迹 31"/>
              <p14:cNvContentPartPr/>
              <p14:nvPr/>
            </p14:nvContentPartPr>
            <p14:xfrm>
              <a:off x="5420995" y="2677795"/>
              <a:ext cx="146685" cy="65405"/>
            </p14:xfrm>
          </p:contentPart>
        </mc:Choice>
        <mc:Fallback xmlns="">
          <p:pic>
            <p:nvPicPr>
              <p:cNvPr id="32" name="墨迹 31"/>
            </p:nvPicPr>
            <p:blipFill>
              <a:blip r:embed="rId50"/>
            </p:blipFill>
            <p:spPr>
              <a:xfrm>
                <a:off x="5420995" y="2677795"/>
                <a:ext cx="146685" cy="65405"/>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33" name="墨迹 32"/>
              <p14:cNvContentPartPr/>
              <p14:nvPr/>
            </p14:nvContentPartPr>
            <p14:xfrm>
              <a:off x="5382895" y="2769870"/>
              <a:ext cx="157480" cy="60325"/>
            </p14:xfrm>
          </p:contentPart>
        </mc:Choice>
        <mc:Fallback xmlns="">
          <p:pic>
            <p:nvPicPr>
              <p:cNvPr id="33" name="墨迹 32"/>
            </p:nvPicPr>
            <p:blipFill>
              <a:blip r:embed="rId52"/>
            </p:blipFill>
            <p:spPr>
              <a:xfrm>
                <a:off x="5382895" y="2769870"/>
                <a:ext cx="157480" cy="60325"/>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34" name="墨迹 33"/>
              <p14:cNvContentPartPr/>
              <p14:nvPr/>
            </p14:nvContentPartPr>
            <p14:xfrm>
              <a:off x="5715000" y="2661285"/>
              <a:ext cx="163195" cy="402590"/>
            </p14:xfrm>
          </p:contentPart>
        </mc:Choice>
        <mc:Fallback xmlns="">
          <p:pic>
            <p:nvPicPr>
              <p:cNvPr id="34" name="墨迹 33"/>
            </p:nvPicPr>
            <p:blipFill>
              <a:blip r:embed="rId54"/>
            </p:blipFill>
            <p:spPr>
              <a:xfrm>
                <a:off x="5715000" y="2661285"/>
                <a:ext cx="163195" cy="402590"/>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35" name="墨迹 34"/>
              <p14:cNvContentPartPr/>
              <p14:nvPr/>
            </p14:nvContentPartPr>
            <p14:xfrm>
              <a:off x="5676900" y="2693670"/>
              <a:ext cx="381000" cy="403225"/>
            </p14:xfrm>
          </p:contentPart>
        </mc:Choice>
        <mc:Fallback xmlns="">
          <p:pic>
            <p:nvPicPr>
              <p:cNvPr id="35" name="墨迹 34"/>
            </p:nvPicPr>
            <p:blipFill>
              <a:blip r:embed="rId56"/>
            </p:blipFill>
            <p:spPr>
              <a:xfrm>
                <a:off x="5676900" y="2693670"/>
                <a:ext cx="381000" cy="403225"/>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36" name="墨迹 35"/>
              <p14:cNvContentPartPr/>
              <p14:nvPr/>
            </p14:nvContentPartPr>
            <p14:xfrm>
              <a:off x="6253480" y="2922270"/>
              <a:ext cx="348615" cy="5715"/>
            </p14:xfrm>
          </p:contentPart>
        </mc:Choice>
        <mc:Fallback xmlns="">
          <p:pic>
            <p:nvPicPr>
              <p:cNvPr id="36" name="墨迹 35"/>
            </p:nvPicPr>
            <p:blipFill>
              <a:blip r:embed="rId58"/>
            </p:blipFill>
            <p:spPr>
              <a:xfrm>
                <a:off x="6253480" y="2922270"/>
                <a:ext cx="348615" cy="5715"/>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37" name="墨迹 36"/>
              <p14:cNvContentPartPr/>
              <p14:nvPr/>
            </p14:nvContentPartPr>
            <p14:xfrm>
              <a:off x="6454775" y="2857500"/>
              <a:ext cx="38100" cy="222885"/>
            </p14:xfrm>
          </p:contentPart>
        </mc:Choice>
        <mc:Fallback xmlns="">
          <p:pic>
            <p:nvPicPr>
              <p:cNvPr id="37" name="墨迹 36"/>
            </p:nvPicPr>
            <p:blipFill>
              <a:blip r:embed="rId60"/>
            </p:blipFill>
            <p:spPr>
              <a:xfrm>
                <a:off x="6454775" y="2857500"/>
                <a:ext cx="38100" cy="222885"/>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38" name="墨迹 37"/>
              <p14:cNvContentPartPr/>
              <p14:nvPr/>
            </p14:nvContentPartPr>
            <p14:xfrm>
              <a:off x="6667500" y="2715895"/>
              <a:ext cx="549275" cy="419100"/>
            </p14:xfrm>
          </p:contentPart>
        </mc:Choice>
        <mc:Fallback xmlns="">
          <p:pic>
            <p:nvPicPr>
              <p:cNvPr id="38" name="墨迹 37"/>
            </p:nvPicPr>
            <p:blipFill>
              <a:blip r:embed="rId62"/>
            </p:blipFill>
            <p:spPr>
              <a:xfrm>
                <a:off x="6667500" y="2715895"/>
                <a:ext cx="549275" cy="419100"/>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39" name="墨迹 38"/>
              <p14:cNvContentPartPr/>
              <p14:nvPr/>
            </p14:nvContentPartPr>
            <p14:xfrm>
              <a:off x="7162800" y="2851785"/>
              <a:ext cx="179070" cy="294005"/>
            </p14:xfrm>
          </p:contentPart>
        </mc:Choice>
        <mc:Fallback xmlns="">
          <p:pic>
            <p:nvPicPr>
              <p:cNvPr id="39" name="墨迹 38"/>
            </p:nvPicPr>
            <p:blipFill>
              <a:blip r:embed="rId64"/>
            </p:blipFill>
            <p:spPr>
              <a:xfrm>
                <a:off x="7162800" y="2851785"/>
                <a:ext cx="179070" cy="294005"/>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40" name="墨迹 39"/>
              <p14:cNvContentPartPr/>
              <p14:nvPr/>
            </p14:nvContentPartPr>
            <p14:xfrm>
              <a:off x="7239000" y="2895600"/>
              <a:ext cx="260985" cy="157480"/>
            </p14:xfrm>
          </p:contentPart>
        </mc:Choice>
        <mc:Fallback xmlns="">
          <p:pic>
            <p:nvPicPr>
              <p:cNvPr id="40" name="墨迹 39"/>
            </p:nvPicPr>
            <p:blipFill>
              <a:blip r:embed="rId66"/>
            </p:blipFill>
            <p:spPr>
              <a:xfrm>
                <a:off x="7239000" y="2895600"/>
                <a:ext cx="260985" cy="157480"/>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41" name="墨迹 40"/>
              <p14:cNvContentPartPr/>
              <p14:nvPr/>
            </p14:nvContentPartPr>
            <p14:xfrm>
              <a:off x="5627370" y="3276600"/>
              <a:ext cx="517525" cy="48895"/>
            </p14:xfrm>
          </p:contentPart>
        </mc:Choice>
        <mc:Fallback xmlns="">
          <p:pic>
            <p:nvPicPr>
              <p:cNvPr id="41" name="墨迹 40"/>
            </p:nvPicPr>
            <p:blipFill>
              <a:blip r:embed="rId68"/>
            </p:blipFill>
            <p:spPr>
              <a:xfrm>
                <a:off x="5627370" y="3276600"/>
                <a:ext cx="517525" cy="48895"/>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42" name="墨迹 41"/>
              <p14:cNvContentPartPr/>
              <p14:nvPr/>
            </p14:nvContentPartPr>
            <p14:xfrm>
              <a:off x="6803390" y="3308985"/>
              <a:ext cx="506095" cy="27305"/>
            </p14:xfrm>
          </p:contentPart>
        </mc:Choice>
        <mc:Fallback xmlns="">
          <p:pic>
            <p:nvPicPr>
              <p:cNvPr id="42" name="墨迹 41"/>
            </p:nvPicPr>
            <p:blipFill>
              <a:blip r:embed="rId70"/>
            </p:blipFill>
            <p:spPr>
              <a:xfrm>
                <a:off x="6803390" y="3308985"/>
                <a:ext cx="506095" cy="27305"/>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43" name="墨迹 42"/>
              <p14:cNvContentPartPr/>
              <p14:nvPr/>
            </p14:nvContentPartPr>
            <p14:xfrm>
              <a:off x="6259195" y="1905000"/>
              <a:ext cx="473075" cy="10795"/>
            </p14:xfrm>
          </p:contentPart>
        </mc:Choice>
        <mc:Fallback xmlns="">
          <p:pic>
            <p:nvPicPr>
              <p:cNvPr id="43" name="墨迹 42"/>
            </p:nvPicPr>
            <p:blipFill>
              <a:blip r:embed="rId72"/>
            </p:blipFill>
            <p:spPr>
              <a:xfrm>
                <a:off x="6259195" y="1905000"/>
                <a:ext cx="473075" cy="10795"/>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44" name="墨迹 43"/>
              <p14:cNvContentPartPr/>
              <p14:nvPr/>
            </p14:nvContentPartPr>
            <p14:xfrm>
              <a:off x="6297295" y="2198370"/>
              <a:ext cx="282575" cy="212725"/>
            </p14:xfrm>
          </p:contentPart>
        </mc:Choice>
        <mc:Fallback xmlns="">
          <p:pic>
            <p:nvPicPr>
              <p:cNvPr id="44" name="墨迹 43"/>
            </p:nvPicPr>
            <p:blipFill>
              <a:blip r:embed="rId74"/>
            </p:blipFill>
            <p:spPr>
              <a:xfrm>
                <a:off x="6297295" y="2198370"/>
                <a:ext cx="282575" cy="212725"/>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45" name="墨迹 44"/>
              <p14:cNvContentPartPr/>
              <p14:nvPr/>
            </p14:nvContentPartPr>
            <p14:xfrm>
              <a:off x="6389370" y="1861185"/>
              <a:ext cx="114300" cy="97790"/>
            </p14:xfrm>
          </p:contentPart>
        </mc:Choice>
        <mc:Fallback xmlns="">
          <p:pic>
            <p:nvPicPr>
              <p:cNvPr id="45" name="墨迹 44"/>
            </p:nvPicPr>
            <p:blipFill>
              <a:blip r:embed="rId76"/>
            </p:blipFill>
            <p:spPr>
              <a:xfrm>
                <a:off x="6389370" y="1861185"/>
                <a:ext cx="114300" cy="9779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46" name="墨迹 45"/>
              <p14:cNvContentPartPr/>
              <p14:nvPr/>
            </p14:nvContentPartPr>
            <p14:xfrm>
              <a:off x="6754495" y="1725295"/>
              <a:ext cx="288290" cy="217805"/>
            </p14:xfrm>
          </p:contentPart>
        </mc:Choice>
        <mc:Fallback xmlns="">
          <p:pic>
            <p:nvPicPr>
              <p:cNvPr id="46" name="墨迹 45"/>
            </p:nvPicPr>
            <p:blipFill>
              <a:blip r:embed="rId78"/>
            </p:blipFill>
            <p:spPr>
              <a:xfrm>
                <a:off x="6754495" y="1725295"/>
                <a:ext cx="288290" cy="217805"/>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47" name="墨迹 46"/>
              <p14:cNvContentPartPr/>
              <p14:nvPr/>
            </p14:nvContentPartPr>
            <p14:xfrm>
              <a:off x="6144895" y="1926590"/>
              <a:ext cx="549275" cy="27305"/>
            </p14:xfrm>
          </p:contentPart>
        </mc:Choice>
        <mc:Fallback xmlns="">
          <p:pic>
            <p:nvPicPr>
              <p:cNvPr id="47" name="墨迹 46"/>
            </p:nvPicPr>
            <p:blipFill>
              <a:blip r:embed="rId80"/>
            </p:blipFill>
            <p:spPr>
              <a:xfrm>
                <a:off x="6144895" y="1926590"/>
                <a:ext cx="549275" cy="27305"/>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48" name="墨迹 47"/>
              <p14:cNvContentPartPr/>
              <p14:nvPr/>
            </p14:nvContentPartPr>
            <p14:xfrm>
              <a:off x="6460490" y="2378075"/>
              <a:ext cx="43180" cy="484505"/>
            </p14:xfrm>
          </p:contentPart>
        </mc:Choice>
        <mc:Fallback xmlns="">
          <p:pic>
            <p:nvPicPr>
              <p:cNvPr id="48" name="墨迹 47"/>
            </p:nvPicPr>
            <p:blipFill>
              <a:blip r:embed="rId82"/>
            </p:blipFill>
            <p:spPr>
              <a:xfrm>
                <a:off x="6460490" y="2378075"/>
                <a:ext cx="43180" cy="484505"/>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49" name="墨迹 48"/>
              <p14:cNvContentPartPr/>
              <p14:nvPr/>
            </p14:nvContentPartPr>
            <p14:xfrm>
              <a:off x="6242685" y="2737485"/>
              <a:ext cx="565785" cy="27305"/>
            </p14:xfrm>
          </p:contentPart>
        </mc:Choice>
        <mc:Fallback xmlns="">
          <p:pic>
            <p:nvPicPr>
              <p:cNvPr id="49" name="墨迹 48"/>
            </p:nvPicPr>
            <p:blipFill>
              <a:blip r:embed="rId84"/>
            </p:blipFill>
            <p:spPr>
              <a:xfrm>
                <a:off x="6242685" y="2737485"/>
                <a:ext cx="565785" cy="27305"/>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50" name="墨迹 49"/>
              <p14:cNvContentPartPr/>
              <p14:nvPr/>
            </p14:nvContentPartPr>
            <p14:xfrm>
              <a:off x="6351270" y="2682875"/>
              <a:ext cx="327025" cy="136525"/>
            </p14:xfrm>
          </p:contentPart>
        </mc:Choice>
        <mc:Fallback xmlns="">
          <p:pic>
            <p:nvPicPr>
              <p:cNvPr id="50" name="墨迹 49"/>
            </p:nvPicPr>
            <p:blipFill>
              <a:blip r:embed="rId86"/>
            </p:blipFill>
            <p:spPr>
              <a:xfrm>
                <a:off x="6351270" y="2682875"/>
                <a:ext cx="327025" cy="136525"/>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51" name="墨迹 50"/>
              <p14:cNvContentPartPr/>
              <p14:nvPr/>
            </p14:nvContentPartPr>
            <p14:xfrm>
              <a:off x="8588375" y="2089785"/>
              <a:ext cx="381000" cy="21590"/>
            </p14:xfrm>
          </p:contentPart>
        </mc:Choice>
        <mc:Fallback xmlns="">
          <p:pic>
            <p:nvPicPr>
              <p:cNvPr id="51" name="墨迹 50"/>
            </p:nvPicPr>
            <p:blipFill>
              <a:blip r:embed="rId88"/>
            </p:blipFill>
            <p:spPr>
              <a:xfrm>
                <a:off x="8588375" y="2089785"/>
                <a:ext cx="381000" cy="21590"/>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52" name="墨迹 51"/>
              <p14:cNvContentPartPr/>
              <p14:nvPr/>
            </p14:nvContentPartPr>
            <p14:xfrm>
              <a:off x="6160770" y="2748280"/>
              <a:ext cx="522605" cy="43815"/>
            </p14:xfrm>
          </p:contentPart>
        </mc:Choice>
        <mc:Fallback xmlns="">
          <p:pic>
            <p:nvPicPr>
              <p:cNvPr id="52" name="墨迹 51"/>
            </p:nvPicPr>
            <p:blipFill>
              <a:blip r:embed="rId90"/>
            </p:blipFill>
            <p:spPr>
              <a:xfrm>
                <a:off x="6160770" y="2748280"/>
                <a:ext cx="522605" cy="43815"/>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53" name="墨迹 52"/>
              <p14:cNvContentPartPr/>
              <p14:nvPr/>
            </p14:nvContentPartPr>
            <p14:xfrm>
              <a:off x="6492875" y="2426970"/>
              <a:ext cx="190500" cy="278130"/>
            </p14:xfrm>
          </p:contentPart>
        </mc:Choice>
        <mc:Fallback xmlns="">
          <p:pic>
            <p:nvPicPr>
              <p:cNvPr id="53" name="墨迹 52"/>
            </p:nvPicPr>
            <p:blipFill>
              <a:blip r:embed="rId92"/>
            </p:blipFill>
            <p:spPr>
              <a:xfrm>
                <a:off x="6492875" y="2426970"/>
                <a:ext cx="190500" cy="278130"/>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54" name="墨迹 53"/>
              <p14:cNvContentPartPr/>
              <p14:nvPr/>
            </p14:nvContentPartPr>
            <p14:xfrm>
              <a:off x="2710180" y="4604385"/>
              <a:ext cx="2008505" cy="38100"/>
            </p14:xfrm>
          </p:contentPart>
        </mc:Choice>
        <mc:Fallback xmlns="">
          <p:pic>
            <p:nvPicPr>
              <p:cNvPr id="54" name="墨迹 53"/>
            </p:nvPicPr>
            <p:blipFill>
              <a:blip r:embed="rId94"/>
            </p:blipFill>
            <p:spPr>
              <a:xfrm>
                <a:off x="2710180" y="4604385"/>
                <a:ext cx="2008505" cy="38100"/>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55" name="墨迹 54"/>
              <p14:cNvContentPartPr/>
              <p14:nvPr/>
            </p14:nvContentPartPr>
            <p14:xfrm>
              <a:off x="9921875" y="1839595"/>
              <a:ext cx="947420" cy="59690"/>
            </p14:xfrm>
          </p:contentPart>
        </mc:Choice>
        <mc:Fallback xmlns="">
          <p:pic>
            <p:nvPicPr>
              <p:cNvPr id="55" name="墨迹 54"/>
            </p:nvPicPr>
            <p:blipFill>
              <a:blip r:embed="rId96"/>
            </p:blipFill>
            <p:spPr>
              <a:xfrm>
                <a:off x="9921875" y="1839595"/>
                <a:ext cx="947420" cy="59690"/>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56" name="墨迹 55"/>
              <p14:cNvContentPartPr/>
              <p14:nvPr/>
            </p14:nvContentPartPr>
            <p14:xfrm>
              <a:off x="6934200" y="3962400"/>
              <a:ext cx="1714500" cy="15875"/>
            </p14:xfrm>
          </p:contentPart>
        </mc:Choice>
        <mc:Fallback xmlns="">
          <p:pic>
            <p:nvPicPr>
              <p:cNvPr id="56" name="墨迹 55"/>
            </p:nvPicPr>
            <p:blipFill>
              <a:blip r:embed="rId98"/>
            </p:blipFill>
            <p:spPr>
              <a:xfrm>
                <a:off x="6934200" y="3962400"/>
                <a:ext cx="1714500" cy="15875"/>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57" name="墨迹 56"/>
              <p14:cNvContentPartPr/>
              <p14:nvPr/>
            </p14:nvContentPartPr>
            <p14:xfrm>
              <a:off x="9497695" y="4277995"/>
              <a:ext cx="1126490" cy="59690"/>
            </p14:xfrm>
          </p:contentPart>
        </mc:Choice>
        <mc:Fallback xmlns="">
          <p:pic>
            <p:nvPicPr>
              <p:cNvPr id="57" name="墨迹 56"/>
            </p:nvPicPr>
            <p:blipFill>
              <a:blip r:embed="rId100"/>
            </p:blipFill>
            <p:spPr>
              <a:xfrm>
                <a:off x="9497695" y="4277995"/>
                <a:ext cx="1126490" cy="59690"/>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58" name="墨迹 57"/>
              <p14:cNvContentPartPr/>
              <p14:nvPr/>
            </p14:nvContentPartPr>
            <p14:xfrm>
              <a:off x="7059295" y="4735195"/>
              <a:ext cx="3020695" cy="53975"/>
            </p14:xfrm>
          </p:contentPart>
        </mc:Choice>
        <mc:Fallback xmlns="">
          <p:pic>
            <p:nvPicPr>
              <p:cNvPr id="58" name="墨迹 57"/>
            </p:nvPicPr>
            <p:blipFill>
              <a:blip r:embed="rId102"/>
            </p:blipFill>
            <p:spPr>
              <a:xfrm>
                <a:off x="7059295" y="4735195"/>
                <a:ext cx="3020695" cy="53975"/>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59" name="墨迹 58"/>
              <p14:cNvContentPartPr/>
              <p14:nvPr/>
            </p14:nvContentPartPr>
            <p14:xfrm>
              <a:off x="8522970" y="1774190"/>
              <a:ext cx="462915" cy="370205"/>
            </p14:xfrm>
          </p:contentPart>
        </mc:Choice>
        <mc:Fallback xmlns="">
          <p:pic>
            <p:nvPicPr>
              <p:cNvPr id="59" name="墨迹 58"/>
            </p:nvPicPr>
            <p:blipFill>
              <a:blip r:embed="rId104"/>
            </p:blipFill>
            <p:spPr>
              <a:xfrm>
                <a:off x="8522970" y="1774190"/>
                <a:ext cx="462915" cy="370205"/>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a:xfrm>
            <a:off x="876300" y="1261543"/>
            <a:ext cx="8974869" cy="4616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798690" y="289325"/>
            <a:ext cx="11393310" cy="894622"/>
          </a:xfrm>
        </p:spPr>
        <p:txBody>
          <a:bodyPr>
            <a:normAutofit/>
          </a:bodyPr>
          <a:lstStyle/>
          <a:p>
            <a:r>
              <a:rPr lang="en-US" sz="4800" dirty="0"/>
              <a:t>TCP round trip time, timeout</a:t>
            </a:r>
            <a:endParaRPr lang="en-US" sz="4400" b="0" dirty="0"/>
          </a:p>
        </p:txBody>
      </p:sp>
      <p:sp>
        <p:nvSpPr>
          <p:cNvPr id="28" name="Text Box 3"/>
          <p:cNvSpPr txBox="1">
            <a:spLocks noChangeArrowheads="1"/>
          </p:cNvSpPr>
          <p:nvPr/>
        </p:nvSpPr>
        <p:spPr bwMode="auto">
          <a:xfrm>
            <a:off x="876300" y="1246817"/>
            <a:ext cx="9052479" cy="461665"/>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1" i="0" u="none" strike="noStrike" kern="1200" cap="none" spc="0" normalizeH="0" baseline="0" noProof="0" dirty="0" err="1">
                <a:ln>
                  <a:noFill/>
                </a:ln>
                <a:solidFill>
                  <a:srgbClr val="000000"/>
                </a:solidFill>
                <a:effectLst/>
                <a:uLnTx/>
                <a:uFillTx/>
                <a:latin typeface="Courier New" panose="02070309020205020404" pitchFamily="49" charset="0"/>
                <a:ea typeface="MS PGothic" charset="0"/>
                <a:cs typeface="+mn-cs"/>
              </a:rPr>
              <a:t>EstimatedRTT</a:t>
            </a:r>
            <a:r>
              <a:rPr kumimoji="0" lang="en-US" sz="2400" b="1" i="0" u="none" strike="noStrike" kern="1200" cap="none" spc="0" normalizeH="0" baseline="0" noProof="0" dirty="0">
                <a:ln>
                  <a:noFill/>
                </a:ln>
                <a:solidFill>
                  <a:srgbClr val="000000"/>
                </a:solidFill>
                <a:effectLst/>
                <a:uLnTx/>
                <a:uFillTx/>
                <a:latin typeface="Courier New" panose="02070309020205020404" pitchFamily="49" charset="0"/>
                <a:ea typeface="MS PGothic" charset="0"/>
                <a:cs typeface="+mn-cs"/>
              </a:rPr>
              <a:t> = (1- </a:t>
            </a:r>
            <a:r>
              <a:rPr kumimoji="0" lang="en-US" sz="2400" b="1" i="0" u="none" strike="noStrike" kern="1200" cap="none" spc="0" normalizeH="0" baseline="0" noProof="0" dirty="0">
                <a:ln>
                  <a:noFill/>
                </a:ln>
                <a:solidFill>
                  <a:srgbClr val="000000"/>
                </a:solidFill>
                <a:effectLst/>
                <a:uLnTx/>
                <a:uFillTx/>
                <a:latin typeface="Courier New" panose="02070309020205020404" pitchFamily="49" charset="0"/>
                <a:ea typeface="MS PGothic" charset="0"/>
                <a:cs typeface="+mn-cs"/>
                <a:sym typeface="Symbol" charset="0"/>
              </a:rPr>
              <a:t></a:t>
            </a:r>
            <a:r>
              <a:rPr kumimoji="0" lang="en-US" sz="2400" b="1" i="0" u="none" strike="noStrike" kern="1200" cap="none" spc="0" normalizeH="0" baseline="0" noProof="0" dirty="0">
                <a:ln>
                  <a:noFill/>
                </a:ln>
                <a:solidFill>
                  <a:srgbClr val="000000"/>
                </a:solidFill>
                <a:effectLst/>
                <a:uLnTx/>
                <a:uFillTx/>
                <a:latin typeface="Courier New" panose="02070309020205020404" pitchFamily="49" charset="0"/>
                <a:ea typeface="MS PGothic" charset="0"/>
                <a:cs typeface="+mn-cs"/>
              </a:rPr>
              <a:t>)*</a:t>
            </a:r>
            <a:r>
              <a:rPr kumimoji="0" lang="en-US" sz="2400" b="1" i="0" u="none" strike="noStrike" kern="1200" cap="none" spc="0" normalizeH="0" baseline="0" noProof="0" dirty="0" err="1">
                <a:ln>
                  <a:noFill/>
                </a:ln>
                <a:solidFill>
                  <a:srgbClr val="000000"/>
                </a:solidFill>
                <a:effectLst/>
                <a:uLnTx/>
                <a:uFillTx/>
                <a:latin typeface="Courier New" panose="02070309020205020404" pitchFamily="49" charset="0"/>
                <a:ea typeface="MS PGothic" charset="0"/>
                <a:cs typeface="+mn-cs"/>
              </a:rPr>
              <a:t>EstimatedRTT</a:t>
            </a:r>
            <a:r>
              <a:rPr kumimoji="0" lang="en-US" sz="2400" b="1" i="0" u="none" strike="noStrike" kern="1200" cap="none" spc="0" normalizeH="0" baseline="0" noProof="0" dirty="0">
                <a:ln>
                  <a:noFill/>
                </a:ln>
                <a:solidFill>
                  <a:srgbClr val="000000"/>
                </a:solidFill>
                <a:effectLst/>
                <a:uLnTx/>
                <a:uFillTx/>
                <a:latin typeface="Courier New" panose="02070309020205020404" pitchFamily="49" charset="0"/>
                <a:ea typeface="MS PGothic" charset="0"/>
                <a:cs typeface="+mn-cs"/>
              </a:rPr>
              <a:t> + </a:t>
            </a:r>
            <a:r>
              <a:rPr kumimoji="0" lang="en-US" sz="2400" b="1" i="0" u="none" strike="noStrike" kern="1200" cap="none" spc="0" normalizeH="0" baseline="0" noProof="0" dirty="0">
                <a:ln>
                  <a:noFill/>
                </a:ln>
                <a:solidFill>
                  <a:srgbClr val="000000"/>
                </a:solidFill>
                <a:effectLst/>
                <a:uLnTx/>
                <a:uFillTx/>
                <a:latin typeface="Courier New" panose="02070309020205020404" pitchFamily="49" charset="0"/>
                <a:ea typeface="MS PGothic" charset="0"/>
                <a:cs typeface="+mn-cs"/>
                <a:sym typeface="Symbol" charset="0"/>
              </a:rPr>
              <a:t></a:t>
            </a:r>
            <a:r>
              <a:rPr kumimoji="0" lang="en-US" sz="2400" b="1" i="0" u="none" strike="noStrike" kern="1200" cap="none" spc="0" normalizeH="0" baseline="0" noProof="0" dirty="0">
                <a:ln>
                  <a:noFill/>
                </a:ln>
                <a:solidFill>
                  <a:srgbClr val="000000"/>
                </a:solidFill>
                <a:effectLst/>
                <a:uLnTx/>
                <a:uFillTx/>
                <a:latin typeface="Courier New" panose="02070309020205020404" pitchFamily="49" charset="0"/>
                <a:ea typeface="MS PGothic" charset="0"/>
                <a:cs typeface="+mn-cs"/>
              </a:rPr>
              <a:t>*</a:t>
            </a:r>
            <a:r>
              <a:rPr kumimoji="0" lang="en-US" sz="2400" b="1" i="0" u="none" strike="noStrike" kern="1200" cap="none" spc="0" normalizeH="0" baseline="0" noProof="0" dirty="0" err="1">
                <a:ln>
                  <a:noFill/>
                </a:ln>
                <a:solidFill>
                  <a:srgbClr val="000000"/>
                </a:solidFill>
                <a:effectLst/>
                <a:uLnTx/>
                <a:uFillTx/>
                <a:latin typeface="Courier New" panose="02070309020205020404" pitchFamily="49" charset="0"/>
                <a:ea typeface="MS PGothic" charset="0"/>
                <a:cs typeface="+mn-cs"/>
              </a:rPr>
              <a:t>SampleRTT</a:t>
            </a:r>
            <a:endParaRPr kumimoji="0" lang="en-US" sz="2400" b="1" i="0" u="none" strike="noStrike" kern="1200" cap="none" spc="0" normalizeH="0" baseline="0" noProof="0" dirty="0">
              <a:ln>
                <a:noFill/>
              </a:ln>
              <a:solidFill>
                <a:srgbClr val="000000"/>
              </a:solidFill>
              <a:effectLst/>
              <a:uLnTx/>
              <a:uFillTx/>
              <a:latin typeface="Courier New" panose="02070309020205020404" pitchFamily="49" charset="0"/>
              <a:ea typeface="MS PGothic" charset="0"/>
              <a:cs typeface="+mn-cs"/>
            </a:endParaRPr>
          </a:p>
        </p:txBody>
      </p:sp>
      <p:sp>
        <p:nvSpPr>
          <p:cNvPr id="31" name="Rectangle 4"/>
          <p:cNvSpPr>
            <a:spLocks noChangeArrowheads="1"/>
          </p:cNvSpPr>
          <p:nvPr/>
        </p:nvSpPr>
        <p:spPr bwMode="auto">
          <a:xfrm>
            <a:off x="951602" y="1857328"/>
            <a:ext cx="7067550" cy="1424491"/>
          </a:xfrm>
          <a:prstGeom prst="rect">
            <a:avLst/>
          </a:prstGeom>
          <a:noFill/>
          <a:ln>
            <a:noFill/>
          </a:ln>
          <a:effectLst/>
        </p:spPr>
        <p:txBody>
          <a:bodyPr/>
          <a:lstStyle/>
          <a:p>
            <a:pPr marL="292100" marR="0" lvl="0" indent="-292100" algn="l" defTabSz="914400" rtl="0" eaLnBrk="0" fontAlgn="base" latinLnBrk="0" hangingPunct="0">
              <a:lnSpc>
                <a:spcPct val="85000"/>
              </a:lnSpc>
              <a:spcBef>
                <a:spcPct val="20000"/>
              </a:spcBef>
              <a:spcAft>
                <a:spcPct val="0"/>
              </a:spcAft>
              <a:buClr>
                <a:srgbClr val="000099"/>
              </a:buClr>
              <a:buSzPct val="100000"/>
              <a:buFont typeface="Wingdings" panose="05000000000000000000" pitchFamily="2" charset="2"/>
              <a:buChar char="§"/>
              <a:defRPr/>
            </a:pPr>
            <a:r>
              <a:rPr kumimoji="0" lang="en-US" sz="2400" b="0" i="0" u="sng" strike="noStrike" kern="1200" cap="none" spc="0" normalizeH="0" baseline="0" noProof="0" dirty="0">
                <a:ln>
                  <a:noFill/>
                </a:ln>
                <a:solidFill>
                  <a:srgbClr val="000000"/>
                </a:solidFill>
                <a:effectLst/>
                <a:uLnTx/>
                <a:uFillTx/>
                <a:latin typeface="Calibri" panose="020F0502020204030204"/>
                <a:ea typeface="MS PGothic" charset="0"/>
                <a:cs typeface="+mn-cs"/>
              </a:rPr>
              <a:t>e</a:t>
            </a:r>
            <a:r>
              <a:rPr kumimoji="0" lang="en-US" sz="2400" b="0" i="0" u="none" strike="noStrike" kern="1200" cap="none" spc="0" normalizeH="0" baseline="0" noProof="0" dirty="0">
                <a:ln>
                  <a:noFill/>
                </a:ln>
                <a:solidFill>
                  <a:srgbClr val="000000"/>
                </a:solidFill>
                <a:effectLst/>
                <a:uLnTx/>
                <a:uFillTx/>
                <a:latin typeface="Calibri" panose="020F0502020204030204"/>
                <a:ea typeface="MS PGothic" charset="0"/>
                <a:cs typeface="+mn-cs"/>
              </a:rPr>
              <a:t>xponential </a:t>
            </a:r>
            <a:r>
              <a:rPr kumimoji="0" lang="en-US" sz="2400" b="0" i="0" u="sng" strike="noStrike" kern="1200" cap="none" spc="0" normalizeH="0" baseline="0" noProof="0" dirty="0">
                <a:ln>
                  <a:noFill/>
                </a:ln>
                <a:solidFill>
                  <a:srgbClr val="000000"/>
                </a:solidFill>
                <a:effectLst/>
                <a:uLnTx/>
                <a:uFillTx/>
                <a:latin typeface="Calibri" panose="020F0502020204030204"/>
                <a:ea typeface="MS PGothic" charset="0"/>
                <a:cs typeface="+mn-cs"/>
              </a:rPr>
              <a:t>w</a:t>
            </a:r>
            <a:r>
              <a:rPr kumimoji="0" lang="en-US" sz="2400" b="0" i="0" u="none" strike="noStrike" kern="1200" cap="none" spc="0" normalizeH="0" baseline="0" noProof="0" dirty="0">
                <a:ln>
                  <a:noFill/>
                </a:ln>
                <a:solidFill>
                  <a:srgbClr val="000000"/>
                </a:solidFill>
                <a:effectLst/>
                <a:uLnTx/>
                <a:uFillTx/>
                <a:latin typeface="Calibri" panose="020F0502020204030204"/>
                <a:ea typeface="MS PGothic" charset="0"/>
                <a:cs typeface="+mn-cs"/>
              </a:rPr>
              <a:t>eighted </a:t>
            </a:r>
            <a:r>
              <a:rPr kumimoji="0" lang="en-US" sz="2400" b="0" i="0" u="sng" strike="noStrike" kern="1200" cap="none" spc="0" normalizeH="0" baseline="0" noProof="0" dirty="0">
                <a:ln>
                  <a:noFill/>
                </a:ln>
                <a:solidFill>
                  <a:srgbClr val="000000"/>
                </a:solidFill>
                <a:effectLst/>
                <a:uLnTx/>
                <a:uFillTx/>
                <a:latin typeface="Calibri" panose="020F0502020204030204"/>
                <a:ea typeface="MS PGothic" charset="0"/>
                <a:cs typeface="+mn-cs"/>
              </a:rPr>
              <a:t>m</a:t>
            </a:r>
            <a:r>
              <a:rPr kumimoji="0" lang="en-US" sz="2400" b="0" i="0" u="none" strike="noStrike" kern="1200" cap="none" spc="0" normalizeH="0" baseline="0" noProof="0" dirty="0">
                <a:ln>
                  <a:noFill/>
                </a:ln>
                <a:solidFill>
                  <a:srgbClr val="000000"/>
                </a:solidFill>
                <a:effectLst/>
                <a:uLnTx/>
                <a:uFillTx/>
                <a:latin typeface="Calibri" panose="020F0502020204030204"/>
                <a:ea typeface="MS PGothic" charset="0"/>
                <a:cs typeface="+mn-cs"/>
              </a:rPr>
              <a:t>oving </a:t>
            </a:r>
            <a:r>
              <a:rPr kumimoji="0" lang="en-US" sz="2400" b="0" i="0" u="sng" strike="noStrike" kern="1200" cap="none" spc="0" normalizeH="0" baseline="0" noProof="0" dirty="0">
                <a:ln>
                  <a:noFill/>
                </a:ln>
                <a:solidFill>
                  <a:srgbClr val="000000"/>
                </a:solidFill>
                <a:effectLst/>
                <a:uLnTx/>
                <a:uFillTx/>
                <a:latin typeface="Calibri" panose="020F0502020204030204"/>
                <a:ea typeface="MS PGothic" charset="0"/>
                <a:cs typeface="+mn-cs"/>
              </a:rPr>
              <a:t>a</a:t>
            </a:r>
            <a:r>
              <a:rPr kumimoji="0" lang="en-US" sz="2400" b="0" i="0" u="none" strike="noStrike" kern="1200" cap="none" spc="0" normalizeH="0" baseline="0" noProof="0" dirty="0">
                <a:ln>
                  <a:noFill/>
                </a:ln>
                <a:solidFill>
                  <a:srgbClr val="000000"/>
                </a:solidFill>
                <a:effectLst/>
                <a:uLnTx/>
                <a:uFillTx/>
                <a:latin typeface="Calibri" panose="020F0502020204030204"/>
                <a:ea typeface="MS PGothic" charset="0"/>
                <a:cs typeface="+mn-cs"/>
              </a:rPr>
              <a:t>verage (EWMA)</a:t>
            </a:r>
            <a:endParaRPr kumimoji="0" lang="en-US" sz="2400" b="0" i="0" u="none" strike="noStrike" kern="1200" cap="none" spc="0" normalizeH="0" baseline="0" noProof="0" dirty="0">
              <a:ln>
                <a:noFill/>
              </a:ln>
              <a:solidFill>
                <a:srgbClr val="000000"/>
              </a:solidFill>
              <a:effectLst/>
              <a:uLnTx/>
              <a:uFillTx/>
              <a:latin typeface="Calibri" panose="020F0502020204030204"/>
              <a:ea typeface="MS PGothic" charset="0"/>
              <a:cs typeface="+mn-cs"/>
            </a:endParaRPr>
          </a:p>
          <a:p>
            <a:pPr marL="292100" marR="0" lvl="0" indent="-292100" algn="l" defTabSz="914400" rtl="0" eaLnBrk="0" fontAlgn="base" latinLnBrk="0" hangingPunct="0">
              <a:lnSpc>
                <a:spcPct val="85000"/>
              </a:lnSpc>
              <a:spcBef>
                <a:spcPct val="20000"/>
              </a:spcBef>
              <a:spcAft>
                <a:spcPct val="0"/>
              </a:spcAft>
              <a:buClr>
                <a:srgbClr val="000099"/>
              </a:buClr>
              <a:buSzPct val="100000"/>
              <a:buFont typeface="Wingdings" panose="05000000000000000000" pitchFamily="2" charset="2"/>
              <a:buChar char="§"/>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S PGothic" charset="0"/>
                <a:cs typeface="+mn-cs"/>
              </a:rPr>
              <a:t>influence of past sample decreases exponentially fast</a:t>
            </a:r>
            <a:endParaRPr kumimoji="0" lang="en-US" sz="2400" b="0" i="0" u="none" strike="noStrike" kern="1200" cap="none" spc="0" normalizeH="0" baseline="0" noProof="0" dirty="0">
              <a:ln>
                <a:noFill/>
              </a:ln>
              <a:solidFill>
                <a:srgbClr val="000000"/>
              </a:solidFill>
              <a:effectLst/>
              <a:uLnTx/>
              <a:uFillTx/>
              <a:latin typeface="Calibri" panose="020F0502020204030204"/>
              <a:ea typeface="MS PGothic" charset="0"/>
              <a:cs typeface="+mn-cs"/>
            </a:endParaRPr>
          </a:p>
          <a:p>
            <a:pPr marL="292100" marR="0" lvl="0" indent="-292100" algn="l" defTabSz="914400" rtl="0" eaLnBrk="0" fontAlgn="base" latinLnBrk="0" hangingPunct="0">
              <a:lnSpc>
                <a:spcPct val="85000"/>
              </a:lnSpc>
              <a:spcBef>
                <a:spcPct val="20000"/>
              </a:spcBef>
              <a:spcAft>
                <a:spcPct val="0"/>
              </a:spcAft>
              <a:buClr>
                <a:srgbClr val="000099"/>
              </a:buClr>
              <a:buSzPct val="100000"/>
              <a:buFont typeface="Wingdings" panose="05000000000000000000" pitchFamily="2" charset="2"/>
              <a:buChar char="§"/>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S PGothic" charset="0"/>
                <a:cs typeface="+mn-cs"/>
              </a:rPr>
              <a:t>typical value: </a:t>
            </a:r>
            <a:r>
              <a:rPr kumimoji="0" lang="en-US" sz="2400" b="0" i="0" u="none" strike="noStrike" kern="1200" cap="none" spc="0" normalizeH="0" baseline="0" noProof="0" dirty="0">
                <a:ln>
                  <a:noFill/>
                </a:ln>
                <a:solidFill>
                  <a:srgbClr val="000000"/>
                </a:solidFill>
                <a:effectLst/>
                <a:uLnTx/>
                <a:uFillTx/>
                <a:latin typeface="Calibri" panose="020F0502020204030204"/>
                <a:ea typeface="MS PGothic" charset="0"/>
                <a:cs typeface="+mn-cs"/>
                <a:sym typeface="Symbol" charset="0"/>
              </a:rPr>
              <a:t> </a:t>
            </a:r>
            <a:r>
              <a:rPr kumimoji="0" lang="en-US" sz="2400" b="1" i="0" u="none" strike="noStrike" kern="1200" cap="none" spc="0" normalizeH="0" baseline="0" noProof="0" dirty="0">
                <a:ln>
                  <a:noFill/>
                </a:ln>
                <a:solidFill>
                  <a:srgbClr val="000000"/>
                </a:solidFill>
                <a:effectLst/>
                <a:uLnTx/>
                <a:uFillTx/>
                <a:latin typeface="Calibri" panose="020F0502020204030204"/>
                <a:ea typeface="MS PGothic" charset="0"/>
                <a:cs typeface="+mn-cs"/>
                <a:sym typeface="Symbol" charset="0"/>
              </a:rPr>
              <a:t>=</a:t>
            </a:r>
            <a:r>
              <a:rPr kumimoji="0" lang="en-US" sz="2400" b="0" i="0" u="none" strike="noStrike" kern="1200" cap="none" spc="0" normalizeH="0" baseline="0" noProof="0" dirty="0">
                <a:ln>
                  <a:noFill/>
                </a:ln>
                <a:solidFill>
                  <a:srgbClr val="000000"/>
                </a:solidFill>
                <a:effectLst/>
                <a:uLnTx/>
                <a:uFillTx/>
                <a:latin typeface="Calibri" panose="020F0502020204030204"/>
                <a:ea typeface="MS PGothic" charset="0"/>
                <a:cs typeface="+mn-cs"/>
              </a:rPr>
              <a:t> 0.125</a:t>
            </a:r>
            <a:endParaRPr kumimoji="0" lang="en-US" sz="2400" b="0" i="0" u="none" strike="noStrike" kern="1200" cap="none" spc="0" normalizeH="0" baseline="0" noProof="0" dirty="0">
              <a:ln>
                <a:noFill/>
              </a:ln>
              <a:solidFill>
                <a:srgbClr val="000000"/>
              </a:solidFill>
              <a:effectLst/>
              <a:uLnTx/>
              <a:uFillTx/>
              <a:latin typeface="Calibri" panose="020F0502020204030204"/>
              <a:ea typeface="MS PGothic" charset="0"/>
              <a:cs typeface="+mn-cs"/>
            </a:endParaRPr>
          </a:p>
        </p:txBody>
      </p:sp>
      <p:grpSp>
        <p:nvGrpSpPr>
          <p:cNvPr id="5" name="Group 4"/>
          <p:cNvGrpSpPr/>
          <p:nvPr/>
        </p:nvGrpSpPr>
        <p:grpSpPr>
          <a:xfrm>
            <a:off x="4673229" y="2443135"/>
            <a:ext cx="6448425" cy="4292600"/>
            <a:chOff x="1531938" y="2565400"/>
            <a:chExt cx="6448425" cy="4292600"/>
          </a:xfrm>
        </p:grpSpPr>
        <p:pic>
          <p:nvPicPr>
            <p:cNvPr id="26" name="Picture 1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08150" y="2565400"/>
              <a:ext cx="6272213"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 Box 18"/>
            <p:cNvSpPr txBox="1">
              <a:spLocks noChangeArrowheads="1"/>
            </p:cNvSpPr>
            <p:nvPr/>
          </p:nvSpPr>
          <p:spPr bwMode="auto">
            <a:xfrm rot="10800000">
              <a:off x="1531938" y="3535363"/>
              <a:ext cx="428625" cy="1747837"/>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eaVert"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RTT (milliseconds)</a:t>
              </a: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sp>
        <p:nvSpPr>
          <p:cNvPr id="3" name="日期占位符 2"/>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4" name="灯片编号占位符 3"/>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6" name="页脚占位符 5"/>
          <p:cNvSpPr>
            <a:spLocks noGrp="1"/>
          </p:cNvSpPr>
          <p:nvPr>
            <p:ph type="ftr" sz="quarter" idx="11"/>
          </p:nvPr>
        </p:nvSpPr>
        <p:spPr/>
        <p:txBody>
          <a:bodyPr/>
          <a:p>
            <a:r>
              <a:rPr kumimoji="1" lang="zh-SG" altLang="en-US"/>
              <a:t>Principle of Computer Networks Experiment - Lesson 2</a:t>
            </a:r>
            <a:endParaRPr kumimoji="1" lang="zh-SG" altLang="en-US"/>
          </a:p>
        </p:txBody>
      </p:sp>
      <mc:AlternateContent xmlns:mc="http://schemas.openxmlformats.org/markup-compatibility/2006" xmlns:p14="http://schemas.microsoft.com/office/powerpoint/2010/main">
        <mc:Choice Requires="p14">
          <p:contentPart r:id="rId2" p14:bwMode="auto">
            <p14:nvContentPartPr>
              <p14:cNvPr id="7" name="墨迹 6"/>
              <p14:cNvContentPartPr/>
              <p14:nvPr/>
            </p14:nvContentPartPr>
            <p14:xfrm>
              <a:off x="1131570" y="1638300"/>
              <a:ext cx="8545830" cy="157480"/>
            </p14:xfrm>
          </p:contentPart>
        </mc:Choice>
        <mc:Fallback xmlns="">
          <p:pic>
            <p:nvPicPr>
              <p:cNvPr id="7" name="墨迹 6"/>
            </p:nvPicPr>
            <p:blipFill>
              <a:blip r:embed="rId3"/>
            </p:blipFill>
            <p:spPr>
              <a:xfrm>
                <a:off x="1131570" y="1638300"/>
                <a:ext cx="8545830" cy="15748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8" name="墨迹 7"/>
              <p14:cNvContentPartPr/>
              <p14:nvPr/>
            </p14:nvContentPartPr>
            <p14:xfrm>
              <a:off x="5660390" y="4495800"/>
              <a:ext cx="4991100" cy="429895"/>
            </p14:xfrm>
          </p:contentPart>
        </mc:Choice>
        <mc:Fallback xmlns="">
          <p:pic>
            <p:nvPicPr>
              <p:cNvPr id="8" name="墨迹 7"/>
            </p:nvPicPr>
            <p:blipFill>
              <a:blip r:embed="rId5"/>
            </p:blipFill>
            <p:spPr>
              <a:xfrm>
                <a:off x="5660390" y="4495800"/>
                <a:ext cx="4991100" cy="429895"/>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393310" cy="894622"/>
          </a:xfrm>
        </p:spPr>
        <p:txBody>
          <a:bodyPr>
            <a:normAutofit/>
          </a:bodyPr>
          <a:lstStyle/>
          <a:p>
            <a:r>
              <a:rPr lang="en-US" sz="4800" dirty="0"/>
              <a:t>TCP round trip time, timeout</a:t>
            </a:r>
            <a:endParaRPr lang="en-US" sz="4400" b="0" dirty="0"/>
          </a:p>
        </p:txBody>
      </p:sp>
      <p:sp>
        <p:nvSpPr>
          <p:cNvPr id="59" name="Rectangle 5"/>
          <p:cNvSpPr txBox="1">
            <a:spLocks noChangeArrowheads="1"/>
          </p:cNvSpPr>
          <p:nvPr/>
        </p:nvSpPr>
        <p:spPr>
          <a:xfrm>
            <a:off x="635138" y="1537841"/>
            <a:ext cx="11327678" cy="112916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timeout interval:</a:t>
            </a:r>
            <a:r>
              <a:rPr kumimoji="0" lang="en-US" altLang="en-US" sz="2800" b="1"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a:t>
            </a:r>
            <a:r>
              <a:rPr kumimoji="0" lang="en-US" altLang="en-US" sz="2800" b="1" i="0" u="none" strike="noStrike" kern="1200" cap="none" spc="0" normalizeH="0" baseline="0" noProof="0" dirty="0" err="1">
                <a:ln>
                  <a:noFill/>
                </a:ln>
                <a:solidFill>
                  <a:prstClr val="black"/>
                </a:solidFill>
                <a:effectLst/>
                <a:uLnTx/>
                <a:uFillTx/>
                <a:latin typeface="Courier" pitchFamily="2" charset="0"/>
                <a:ea typeface="MS PGothic" panose="020B0600070205080204" pitchFamily="34" charset="-128"/>
                <a:cs typeface="+mn-cs"/>
              </a:rPr>
              <a:t>EstimatedRTT</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plus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safety margin”</a:t>
            </a:r>
            <a:endParaRPr kumimoji="0" lang="en-US" altLang="ja-JP"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695325" marR="0" lvl="1" indent="-231775" algn="l" defTabSz="914400" rtl="0" eaLnBrk="1" fontAlgn="auto" latinLnBrk="0" hangingPunct="1">
              <a:lnSpc>
                <a:spcPct val="90000"/>
              </a:lnSpc>
              <a:spcBef>
                <a:spcPts val="1000"/>
              </a:spcBef>
              <a:spcAft>
                <a:spcPts val="0"/>
              </a:spcAft>
              <a:buClr>
                <a:srgbClr val="0000A8"/>
              </a:buClr>
              <a:buSzTx/>
              <a:buFont typeface="Arial" panose="020B0604020202020204" pitchFamily="34" charset="0"/>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large variation in  </a:t>
            </a:r>
            <a:r>
              <a:rPr kumimoji="0" lang="en-US" altLang="en-US" sz="2800" b="1" i="0" u="none" strike="noStrike" kern="1200" cap="none" spc="0" normalizeH="0" baseline="0" noProof="0" dirty="0" err="1">
                <a:ln>
                  <a:noFill/>
                </a:ln>
                <a:solidFill>
                  <a:prstClr val="black"/>
                </a:solidFill>
                <a:effectLst/>
                <a:uLnTx/>
                <a:uFillTx/>
                <a:latin typeface="Courier" pitchFamily="2" charset="0"/>
                <a:ea typeface="MS PGothic" panose="020B0600070205080204" pitchFamily="34" charset="-128"/>
                <a:cs typeface="+mn-cs"/>
              </a:rPr>
              <a:t>EstimatedRTT</a:t>
            </a:r>
            <a:r>
              <a:rPr kumimoji="0" lang="en-US" altLang="en-US" sz="2800" b="1" i="0" u="none" strike="noStrike" kern="1200" cap="none" spc="0" normalizeH="0" baseline="0" noProof="0" dirty="0">
                <a:ln>
                  <a:noFill/>
                </a:ln>
                <a:solidFill>
                  <a:prstClr val="black"/>
                </a:solidFill>
                <a:effectLst/>
                <a:uLnTx/>
                <a:uFillTx/>
                <a:latin typeface="Courier" pitchFamily="2" charset="0"/>
                <a:ea typeface="MS PGothic" panose="020B0600070205080204" pitchFamily="34" charset="-128"/>
                <a:cs typeface="+mn-cs"/>
              </a:rPr>
              <a:t>: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want a larger safety margin</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grpSp>
        <p:nvGrpSpPr>
          <p:cNvPr id="5" name="Group 4"/>
          <p:cNvGrpSpPr/>
          <p:nvPr/>
        </p:nvGrpSpPr>
        <p:grpSpPr>
          <a:xfrm>
            <a:off x="1061454" y="2667000"/>
            <a:ext cx="9532485" cy="1193800"/>
            <a:chOff x="858254" y="2667000"/>
            <a:chExt cx="9532485" cy="1193800"/>
          </a:xfrm>
        </p:grpSpPr>
        <p:sp>
          <p:nvSpPr>
            <p:cNvPr id="70" name="Rectangle 69"/>
            <p:cNvSpPr/>
            <p:nvPr/>
          </p:nvSpPr>
          <p:spPr>
            <a:xfrm>
              <a:off x="858254" y="2667000"/>
              <a:ext cx="9532485" cy="461665"/>
            </a:xfrm>
            <a:prstGeom prst="rect">
              <a:avLst/>
            </a:prstGeom>
            <a:noFill/>
            <a:ln>
              <a:noFill/>
            </a:ln>
            <a:extLst>
              <a:ext uri="{909E8E84-426E-40DD-AFC4-6F175D3DCCD1}">
                <a14:hiddenFill xmlns:a14="http://schemas.microsoft.com/office/drawing/2010/main">
                  <a:solidFill>
                    <a:schemeClr val="accent1">
                      <a:lumMod val="20000"/>
                      <a:lumOff val="8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13"/>
            <p:cNvSpPr>
              <a:spLocks noChangeArrowheads="1"/>
            </p:cNvSpPr>
            <p:nvPr/>
          </p:nvSpPr>
          <p:spPr bwMode="auto">
            <a:xfrm>
              <a:off x="859979" y="2701243"/>
              <a:ext cx="7918450" cy="692150"/>
            </a:xfrm>
            <a:prstGeom prst="rect">
              <a:avLst/>
            </a:prstGeom>
            <a:noFill/>
            <a:ln>
              <a:noFill/>
            </a:ln>
            <a:effectLst/>
          </p:spPr>
          <p:txBody>
            <a:bodyPr/>
            <a:lstStyle/>
            <a:p>
              <a:pPr marL="342900" marR="0" lvl="0" indent="-342900" algn="l" defTabSz="914400" rtl="0" eaLnBrk="1" fontAlgn="auto" latinLnBrk="0" hangingPunct="1">
                <a:lnSpc>
                  <a:spcPct val="100000"/>
                </a:lnSpc>
                <a:spcBef>
                  <a:spcPts val="0"/>
                </a:spcBef>
                <a:spcAft>
                  <a:spcPts val="0"/>
                </a:spcAft>
                <a:buClrTx/>
                <a:buSzTx/>
                <a:buFontTx/>
                <a:buNone/>
                <a:defRPr/>
              </a:pPr>
              <a:r>
                <a:rPr kumimoji="0" lang="en-US" sz="2400" b="1" i="0" u="none" strike="noStrike" kern="1200" cap="none" spc="0" normalizeH="0" baseline="0" noProof="0" dirty="0" err="1">
                  <a:ln>
                    <a:noFill/>
                  </a:ln>
                  <a:solidFill>
                    <a:prstClr val="black"/>
                  </a:solidFill>
                  <a:effectLst/>
                  <a:uLnTx/>
                  <a:uFillTx/>
                  <a:latin typeface="Courier New" panose="02070309020205020404" pitchFamily="49" charset="0"/>
                  <a:ea typeface="MS PGothic" charset="0"/>
                  <a:cs typeface="+mn-cs"/>
                </a:rPr>
                <a:t>TimeoutInterval</a:t>
              </a:r>
              <a:r>
                <a:rPr kumimoji="0" lang="en-US" sz="2400" b="1" i="0" u="none" strike="noStrike" kern="1200" cap="none" spc="0" normalizeH="0" baseline="0" noProof="0" dirty="0">
                  <a:ln>
                    <a:noFill/>
                  </a:ln>
                  <a:solidFill>
                    <a:prstClr val="black"/>
                  </a:solidFill>
                  <a:effectLst/>
                  <a:uLnTx/>
                  <a:uFillTx/>
                  <a:latin typeface="Courier New" panose="02070309020205020404" pitchFamily="49" charset="0"/>
                  <a:ea typeface="MS PGothic" charset="0"/>
                  <a:cs typeface="+mn-cs"/>
                </a:rPr>
                <a:t> = </a:t>
              </a:r>
              <a:r>
                <a:rPr kumimoji="0" lang="en-US" sz="2400" b="1" i="0" u="none" strike="noStrike" kern="1200" cap="none" spc="0" normalizeH="0" baseline="0" noProof="0" dirty="0" err="1">
                  <a:ln>
                    <a:noFill/>
                  </a:ln>
                  <a:solidFill>
                    <a:prstClr val="black"/>
                  </a:solidFill>
                  <a:effectLst/>
                  <a:uLnTx/>
                  <a:uFillTx/>
                  <a:latin typeface="Courier New" panose="02070309020205020404" pitchFamily="49" charset="0"/>
                  <a:ea typeface="MS PGothic" charset="0"/>
                  <a:cs typeface="+mn-cs"/>
                </a:rPr>
                <a:t>EstimatedRTT</a:t>
              </a:r>
              <a:r>
                <a:rPr kumimoji="0" lang="en-US" sz="2400" b="1" i="0" u="none" strike="noStrike" kern="1200" cap="none" spc="0" normalizeH="0" baseline="0" noProof="0" dirty="0">
                  <a:ln>
                    <a:noFill/>
                  </a:ln>
                  <a:solidFill>
                    <a:prstClr val="black"/>
                  </a:solidFill>
                  <a:effectLst/>
                  <a:uLnTx/>
                  <a:uFillTx/>
                  <a:latin typeface="Courier New" panose="02070309020205020404" pitchFamily="49" charset="0"/>
                  <a:ea typeface="MS PGothic" charset="0"/>
                  <a:cs typeface="+mn-cs"/>
                </a:rPr>
                <a:t> + 4*</a:t>
              </a:r>
              <a:r>
                <a:rPr kumimoji="0" lang="en-US" sz="2400" b="1" i="0" u="none" strike="noStrike" kern="1200" cap="none" spc="0" normalizeH="0" baseline="0" noProof="0" dirty="0" err="1">
                  <a:ln>
                    <a:noFill/>
                  </a:ln>
                  <a:solidFill>
                    <a:prstClr val="black"/>
                  </a:solidFill>
                  <a:effectLst/>
                  <a:uLnTx/>
                  <a:uFillTx/>
                  <a:latin typeface="Courier New" panose="02070309020205020404" pitchFamily="49" charset="0"/>
                  <a:ea typeface="MS PGothic" charset="0"/>
                  <a:cs typeface="+mn-cs"/>
                </a:rPr>
                <a:t>DevRTT</a:t>
              </a:r>
              <a:endParaRPr kumimoji="0" lang="en-US" sz="2400" b="1" i="0" u="none" strike="noStrike" kern="1200" cap="none" spc="0" normalizeH="0" baseline="0" noProof="0" dirty="0">
                <a:ln>
                  <a:noFill/>
                </a:ln>
                <a:solidFill>
                  <a:prstClr val="black"/>
                </a:solidFill>
                <a:effectLst/>
                <a:uLnTx/>
                <a:uFillTx/>
                <a:latin typeface="Courier New" panose="02070309020205020404" pitchFamily="49" charset="0"/>
                <a:ea typeface="MS PGothic" charset="0"/>
                <a:cs typeface="+mn-cs"/>
              </a:endParaRPr>
            </a:p>
          </p:txBody>
        </p:sp>
        <p:sp>
          <p:nvSpPr>
            <p:cNvPr id="63" name="Text Box 14"/>
            <p:cNvSpPr txBox="1">
              <a:spLocks noChangeArrowheads="1"/>
            </p:cNvSpPr>
            <p:nvPr/>
          </p:nvSpPr>
          <p:spPr bwMode="auto">
            <a:xfrm>
              <a:off x="4304854" y="3442606"/>
              <a:ext cx="1811338" cy="396875"/>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a:ln>
                    <a:noFill/>
                  </a:ln>
                  <a:solidFill>
                    <a:srgbClr val="000099"/>
                  </a:solidFill>
                  <a:effectLst/>
                  <a:uLnTx/>
                  <a:uFillTx/>
                  <a:latin typeface="Tahoma" panose="020B0604030504040204" pitchFamily="34" charset="0"/>
                  <a:ea typeface="MS PGothic" charset="0"/>
                  <a:cs typeface="+mn-cs"/>
                </a:rPr>
                <a:t>estimated RTT</a:t>
              </a:r>
              <a:endParaRPr kumimoji="0" lang="en-US" sz="2000" b="0" i="0" u="none" strike="noStrike" kern="1200" cap="none" spc="0" normalizeH="0" baseline="0" noProof="0">
                <a:ln>
                  <a:noFill/>
                </a:ln>
                <a:solidFill>
                  <a:srgbClr val="000099"/>
                </a:solidFill>
                <a:effectLst/>
                <a:uLnTx/>
                <a:uFillTx/>
                <a:latin typeface="Tahoma" panose="020B0604030504040204" pitchFamily="34" charset="0"/>
                <a:ea typeface="MS PGothic" charset="0"/>
                <a:cs typeface="+mn-cs"/>
              </a:endParaRPr>
            </a:p>
          </p:txBody>
        </p:sp>
        <p:sp>
          <p:nvSpPr>
            <p:cNvPr id="64" name="Text Box 16"/>
            <p:cNvSpPr txBox="1">
              <a:spLocks noChangeArrowheads="1"/>
            </p:cNvSpPr>
            <p:nvPr/>
          </p:nvSpPr>
          <p:spPr bwMode="auto">
            <a:xfrm>
              <a:off x="6736904" y="3461656"/>
              <a:ext cx="1917700" cy="396875"/>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ja-JP" altLang="en-US" sz="2000" b="0" i="0" u="none" strike="noStrike" kern="1200" cap="none" spc="0" normalizeH="0" baseline="0" noProof="0">
                  <a:ln>
                    <a:noFill/>
                  </a:ln>
                  <a:solidFill>
                    <a:srgbClr val="000099"/>
                  </a:solidFill>
                  <a:effectLst/>
                  <a:uLnTx/>
                  <a:uFillTx/>
                  <a:latin typeface="Tahoma" panose="020B0604030504040204" pitchFamily="34" charset="0"/>
                  <a:ea typeface="MS PGothic" panose="020B0600070205080204" pitchFamily="34" charset="-128"/>
                  <a:cs typeface="+mn-cs"/>
                </a:rPr>
                <a:t>“</a:t>
              </a:r>
              <a:r>
                <a:rPr kumimoji="0" lang="en-US" altLang="ja-JP" sz="2000" b="0" i="0" u="none" strike="noStrike" kern="1200" cap="none" spc="0" normalizeH="0" baseline="0" noProof="0" dirty="0">
                  <a:ln>
                    <a:noFill/>
                  </a:ln>
                  <a:solidFill>
                    <a:srgbClr val="000099"/>
                  </a:solidFill>
                  <a:effectLst/>
                  <a:uLnTx/>
                  <a:uFillTx/>
                  <a:latin typeface="Tahoma" panose="020B0604030504040204" pitchFamily="34" charset="0"/>
                  <a:ea typeface="MS PGothic" panose="020B0600070205080204" pitchFamily="34" charset="-128"/>
                  <a:cs typeface="+mn-cs"/>
                </a:rPr>
                <a:t>safety margin</a:t>
              </a:r>
              <a:r>
                <a:rPr kumimoji="0" lang="ja-JP" altLang="en-US" sz="2000" b="0" i="0" u="none" strike="noStrike" kern="1200" cap="none" spc="0" normalizeH="0" baseline="0" noProof="0">
                  <a:ln>
                    <a:noFill/>
                  </a:ln>
                  <a:solidFill>
                    <a:srgbClr val="000099"/>
                  </a:solidFill>
                  <a:effectLst/>
                  <a:uLnTx/>
                  <a:uFillTx/>
                  <a:latin typeface="Tahoma" panose="020B0604030504040204" pitchFamily="34" charset="0"/>
                  <a:ea typeface="MS PGothic" panose="020B0600070205080204" pitchFamily="34" charset="-128"/>
                  <a:cs typeface="+mn-cs"/>
                </a:rPr>
                <a:t>”</a:t>
              </a:r>
              <a:endParaRPr kumimoji="0" lang="en-US" altLang="en-US" sz="2000" b="0" i="0" u="none" strike="noStrike" kern="1200" cap="none" spc="0" normalizeH="0" baseline="0" noProof="0" dirty="0">
                <a:ln>
                  <a:noFill/>
                </a:ln>
                <a:solidFill>
                  <a:srgbClr val="000099"/>
                </a:solidFill>
                <a:effectLst/>
                <a:uLnTx/>
                <a:uFillTx/>
                <a:latin typeface="Tahoma" panose="020B0604030504040204" pitchFamily="34" charset="0"/>
                <a:ea typeface="MS PGothic" panose="020B0600070205080204" pitchFamily="34" charset="-128"/>
                <a:cs typeface="+mn-cs"/>
              </a:endParaRPr>
            </a:p>
          </p:txBody>
        </p:sp>
        <p:sp>
          <p:nvSpPr>
            <p:cNvPr id="65" name="Line 17"/>
            <p:cNvSpPr>
              <a:spLocks noChangeShapeType="1"/>
            </p:cNvSpPr>
            <p:nvPr/>
          </p:nvSpPr>
          <p:spPr bwMode="auto">
            <a:xfrm flipV="1">
              <a:off x="5101779" y="3082243"/>
              <a:ext cx="0" cy="446088"/>
            </a:xfrm>
            <a:prstGeom prst="line">
              <a:avLst/>
            </a:prstGeom>
            <a:noFill/>
            <a:ln w="19050">
              <a:solidFill>
                <a:srgbClr val="000099"/>
              </a:solidFill>
              <a:round/>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pitchFamily="34" charset="0"/>
                <a:ea typeface="MS PGothic" charset="0"/>
                <a:cs typeface="+mn-cs"/>
              </a:endParaRPr>
            </a:p>
          </p:txBody>
        </p:sp>
        <p:sp>
          <p:nvSpPr>
            <p:cNvPr id="66" name="Line 19"/>
            <p:cNvSpPr>
              <a:spLocks noChangeShapeType="1"/>
            </p:cNvSpPr>
            <p:nvPr/>
          </p:nvSpPr>
          <p:spPr bwMode="auto">
            <a:xfrm flipV="1">
              <a:off x="7673529" y="3088593"/>
              <a:ext cx="0" cy="446088"/>
            </a:xfrm>
            <a:prstGeom prst="line">
              <a:avLst/>
            </a:prstGeom>
            <a:noFill/>
            <a:ln w="19050">
              <a:solidFill>
                <a:srgbClr val="000099"/>
              </a:solidFill>
              <a:round/>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pitchFamily="34" charset="0"/>
                <a:ea typeface="MS PGothic" charset="0"/>
                <a:cs typeface="+mn-cs"/>
              </a:endParaRPr>
            </a:p>
          </p:txBody>
        </p:sp>
        <p:pic>
          <p:nvPicPr>
            <p:cNvPr id="67" name="Picture 20" descr="alarm_clock_ringi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95043" y="3238052"/>
              <a:ext cx="646558" cy="622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8" name="TextBox 1"/>
          <p:cNvSpPr txBox="1">
            <a:spLocks noChangeArrowheads="1"/>
          </p:cNvSpPr>
          <p:nvPr/>
        </p:nvSpPr>
        <p:spPr bwMode="auto">
          <a:xfrm>
            <a:off x="884555" y="6343507"/>
            <a:ext cx="1001864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 Check out the online interactive exercises for more examples: h</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ttp://</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gaia.cs.umass.edu</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kurose_ross</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/interactive/</a:t>
            </a:r>
            <a:endPar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3" name="日期占位符 2"/>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4" name="灯片编号占位符 3"/>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6" name="页脚占位符 5"/>
          <p:cNvSpPr>
            <a:spLocks noGrp="1"/>
          </p:cNvSpPr>
          <p:nvPr>
            <p:ph type="ftr" sz="quarter" idx="11"/>
          </p:nvPr>
        </p:nvSpPr>
        <p:spPr/>
        <p:txBody>
          <a:bodyPr/>
          <a:p>
            <a:r>
              <a:rPr kumimoji="1" lang="zh-SG" altLang="en-US"/>
              <a:t>Principle of Computer Networks Experiment - Lesson 2</a:t>
            </a:r>
            <a:endParaRPr kumimoji="1" lang="zh-SG" altLang="en-US"/>
          </a:p>
        </p:txBody>
      </p:sp>
      <mc:AlternateContent xmlns:mc="http://schemas.openxmlformats.org/markup-compatibility/2006" xmlns:p14="http://schemas.microsoft.com/office/powerpoint/2010/main">
        <mc:Choice Requires="p14">
          <p:contentPart r:id="rId2" p14:bwMode="auto">
            <p14:nvContentPartPr>
              <p14:cNvPr id="7" name="墨迹 6"/>
              <p14:cNvContentPartPr/>
              <p14:nvPr/>
            </p14:nvContentPartPr>
            <p14:xfrm>
              <a:off x="3771900" y="1975485"/>
              <a:ext cx="2459990" cy="21590"/>
            </p14:xfrm>
          </p:contentPart>
        </mc:Choice>
        <mc:Fallback xmlns="">
          <p:pic>
            <p:nvPicPr>
              <p:cNvPr id="7" name="墨迹 6"/>
            </p:nvPicPr>
            <p:blipFill>
              <a:blip r:embed="rId3"/>
            </p:blipFill>
            <p:spPr>
              <a:xfrm>
                <a:off x="3771900" y="1975485"/>
                <a:ext cx="2459990" cy="2159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8" name="墨迹 7"/>
              <p14:cNvContentPartPr/>
              <p14:nvPr/>
            </p14:nvContentPartPr>
            <p14:xfrm>
              <a:off x="6901180" y="2552700"/>
              <a:ext cx="2204720" cy="1393190"/>
            </p14:xfrm>
          </p:contentPart>
        </mc:Choice>
        <mc:Fallback xmlns="">
          <p:pic>
            <p:nvPicPr>
              <p:cNvPr id="8" name="墨迹 7"/>
            </p:nvPicPr>
            <p:blipFill>
              <a:blip r:embed="rId5"/>
            </p:blipFill>
            <p:spPr>
              <a:xfrm>
                <a:off x="6901180" y="2552700"/>
                <a:ext cx="2204720" cy="139319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9" name="墨迹 8"/>
              <p14:cNvContentPartPr/>
              <p14:nvPr/>
            </p14:nvContentPartPr>
            <p14:xfrm>
              <a:off x="4147185" y="3439795"/>
              <a:ext cx="2286000" cy="593090"/>
            </p14:xfrm>
          </p:contentPart>
        </mc:Choice>
        <mc:Fallback xmlns="">
          <p:pic>
            <p:nvPicPr>
              <p:cNvPr id="9" name="墨迹 8"/>
            </p:nvPicPr>
            <p:blipFill>
              <a:blip r:embed="rId7"/>
            </p:blipFill>
            <p:spPr>
              <a:xfrm>
                <a:off x="4147185" y="3439795"/>
                <a:ext cx="2286000" cy="59309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0" name="墨迹 9"/>
              <p14:cNvContentPartPr/>
              <p14:nvPr/>
            </p14:nvContentPartPr>
            <p14:xfrm>
              <a:off x="984885" y="2557780"/>
              <a:ext cx="2999105" cy="675005"/>
            </p14:xfrm>
          </p:contentPart>
        </mc:Choice>
        <mc:Fallback xmlns="">
          <p:pic>
            <p:nvPicPr>
              <p:cNvPr id="10" name="墨迹 9"/>
            </p:nvPicPr>
            <p:blipFill>
              <a:blip r:embed="rId9"/>
            </p:blipFill>
            <p:spPr>
              <a:xfrm>
                <a:off x="984885" y="2557780"/>
                <a:ext cx="2999105" cy="675005"/>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1" name="墨迹 10"/>
              <p14:cNvContentPartPr/>
              <p14:nvPr/>
            </p14:nvContentPartPr>
            <p14:xfrm>
              <a:off x="908685" y="2595880"/>
              <a:ext cx="3124200" cy="636905"/>
            </p14:xfrm>
          </p:contentPart>
        </mc:Choice>
        <mc:Fallback xmlns="">
          <p:pic>
            <p:nvPicPr>
              <p:cNvPr id="11" name="墨迹 10"/>
            </p:nvPicPr>
            <p:blipFill>
              <a:blip r:embed="rId11"/>
            </p:blipFill>
            <p:spPr>
              <a:xfrm>
                <a:off x="908685" y="2595880"/>
                <a:ext cx="3124200" cy="636905"/>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393310" cy="894622"/>
          </a:xfrm>
        </p:spPr>
        <p:txBody>
          <a:bodyPr>
            <a:normAutofit/>
          </a:bodyPr>
          <a:lstStyle/>
          <a:p>
            <a:r>
              <a:rPr lang="en-US" sz="4800" dirty="0"/>
              <a:t>TCP connection management</a:t>
            </a:r>
            <a:endParaRPr lang="en-US" sz="4400" b="0" dirty="0"/>
          </a:p>
        </p:txBody>
      </p:sp>
      <p:sp>
        <p:nvSpPr>
          <p:cNvPr id="31" name="Rectangle 5"/>
          <p:cNvSpPr txBox="1">
            <a:spLocks noChangeArrowheads="1"/>
          </p:cNvSpPr>
          <p:nvPr/>
        </p:nvSpPr>
        <p:spPr>
          <a:xfrm>
            <a:off x="798578" y="1331939"/>
            <a:ext cx="11329310" cy="218757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None/>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before exchanging data, sender/receiver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handshake”:</a:t>
            </a:r>
            <a:endParaRPr kumimoji="0" lang="en-US" altLang="ja-JP"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52425" marR="0" lvl="0" indent="-222250" algn="l" defTabSz="914400" rtl="0" eaLnBrk="1" fontAlgn="auto" latinLnBrk="0" hangingPunct="1">
              <a:lnSpc>
                <a:spcPct val="90000"/>
              </a:lnSpc>
              <a:spcBef>
                <a:spcPts val="400"/>
              </a:spcBef>
              <a:spcAft>
                <a:spcPts val="0"/>
              </a:spcAft>
              <a:buClr>
                <a:srgbClr val="0000A3"/>
              </a:buClr>
              <a:buSzTx/>
              <a:buFont typeface="Wingdings" panose="05000000000000000000" pitchFamily="2" charset="2"/>
              <a:buChar char="§"/>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agree to establish connection (each knowing the other willing to establish connection)</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52425" marR="0" lvl="0" indent="-222250" algn="l" defTabSz="914400" rtl="0" eaLnBrk="1" fontAlgn="auto" latinLnBrk="0" hangingPunct="1">
              <a:lnSpc>
                <a:spcPct val="90000"/>
              </a:lnSpc>
              <a:spcBef>
                <a:spcPts val="400"/>
              </a:spcBef>
              <a:spcAft>
                <a:spcPts val="0"/>
              </a:spcAft>
              <a:buClr>
                <a:srgbClr val="0000A3"/>
              </a:buClr>
              <a:buSzTx/>
              <a:buFont typeface="Wingdings" panose="05000000000000000000" pitchFamily="2" charset="2"/>
              <a:buChar char="§"/>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agree on connection parameters (e.g., starting seq #s)</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129" name="Rectangle 62"/>
          <p:cNvSpPr>
            <a:spLocks noChangeArrowheads="1"/>
          </p:cNvSpPr>
          <p:nvPr/>
        </p:nvSpPr>
        <p:spPr bwMode="auto">
          <a:xfrm>
            <a:off x="3138677" y="2935290"/>
            <a:ext cx="2279650" cy="2414588"/>
          </a:xfrm>
          <a:prstGeom prst="rect">
            <a:avLst/>
          </a:prstGeom>
          <a:solidFill>
            <a:srgbClr val="000099"/>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30" name="Rectangle 45"/>
          <p:cNvSpPr>
            <a:spLocks noChangeArrowheads="1"/>
          </p:cNvSpPr>
          <p:nvPr/>
        </p:nvSpPr>
        <p:spPr bwMode="auto">
          <a:xfrm>
            <a:off x="3098989" y="2989265"/>
            <a:ext cx="2270125" cy="2471738"/>
          </a:xfrm>
          <a:prstGeom prst="rect">
            <a:avLst/>
          </a:prstGeom>
          <a:solidFill>
            <a:srgbClr val="FFFFFF"/>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31" name="Line 55"/>
          <p:cNvSpPr>
            <a:spLocks noChangeShapeType="1"/>
          </p:cNvSpPr>
          <p:nvPr/>
        </p:nvSpPr>
        <p:spPr bwMode="auto">
          <a:xfrm>
            <a:off x="3098989" y="3430590"/>
            <a:ext cx="2270125" cy="0"/>
          </a:xfrm>
          <a:prstGeom prst="line">
            <a:avLst/>
          </a:prstGeom>
          <a:noFill/>
          <a:ln w="952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32" name="Text Box 6"/>
          <p:cNvSpPr txBox="1">
            <a:spLocks noChangeArrowheads="1"/>
          </p:cNvSpPr>
          <p:nvPr/>
        </p:nvSpPr>
        <p:spPr bwMode="auto">
          <a:xfrm>
            <a:off x="3113277" y="3543303"/>
            <a:ext cx="2335212" cy="1581150"/>
          </a:xfrm>
          <a:prstGeom prst="rect">
            <a:avLst/>
          </a:prstGeom>
          <a:noFill/>
          <a:ln>
            <a:noFill/>
          </a:ln>
          <a:effectLst/>
        </p:spPr>
        <p:txBody>
          <a:bodyPr>
            <a:spAutoFit/>
          </a:bodyPr>
          <a:lstStyle>
            <a:lvl1pPr>
              <a:defRPr sz="1600">
                <a:solidFill>
                  <a:schemeClr val="tx1"/>
                </a:solidFill>
                <a:latin typeface="Tahoma" panose="020B0604030504040204" pitchFamily="34" charset="0"/>
                <a:ea typeface="MS PGothic" charset="0"/>
              </a:defRPr>
            </a:lvl1pPr>
            <a:lvl2pPr marL="230505">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connection state: ESTAB</a:t>
            </a:r>
            <a:endPar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connection variables:</a:t>
            </a:r>
            <a:endPar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a:p>
            <a:pPr marL="230505" marR="0" lvl="1" indent="0" algn="l"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seq # client-to-server</a:t>
            </a:r>
            <a:endPar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a:p>
            <a:pPr marL="230505" marR="0" lvl="1" indent="0" algn="l"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         server-to-client</a:t>
            </a:r>
            <a:endPar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a:p>
            <a:pPr marL="230505" marR="0" lvl="1" indent="0" algn="l" defTabSz="914400" rtl="0" eaLnBrk="0" fontAlgn="base" latinLnBrk="0" hangingPunct="0">
              <a:lnSpc>
                <a:spcPct val="100000"/>
              </a:lnSpc>
              <a:spcBef>
                <a:spcPct val="0"/>
              </a:spcBef>
              <a:spcAft>
                <a:spcPct val="0"/>
              </a:spcAft>
              <a:buClrTx/>
              <a:buSzTx/>
              <a:buFontTx/>
              <a:buNone/>
              <a:defRPr/>
            </a:pPr>
            <a:r>
              <a:rPr kumimoji="0" lang="en-US" sz="1400" b="1" i="0" u="none" strike="noStrike" kern="0" cap="none" spc="0" normalizeH="0" baseline="0" noProof="0">
                <a:ln>
                  <a:noFill/>
                </a:ln>
                <a:solidFill>
                  <a:srgbClr val="000000"/>
                </a:solidFill>
                <a:effectLst/>
                <a:uLnTx/>
                <a:uFillTx/>
                <a:latin typeface="Courier New" panose="02070309020205020404" pitchFamily="49" charset="0"/>
                <a:ea typeface="MS PGothic" charset="0"/>
                <a:cs typeface="+mn-cs"/>
              </a:rPr>
              <a:t>rcvBuffer</a:t>
            </a:r>
            <a:r>
              <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 size</a:t>
            </a:r>
            <a:endPar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a:p>
            <a:pPr marL="230505" marR="0" lvl="1" indent="0" algn="l"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   at server,client </a:t>
            </a:r>
            <a:endPar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a:p>
            <a:pPr marL="230505" marR="0" lvl="1" indent="0" algn="l"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           </a:t>
            </a:r>
            <a:endPar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nvGrpSpPr>
          <p:cNvPr id="133" name="Group 46"/>
          <p:cNvGrpSpPr/>
          <p:nvPr/>
        </p:nvGrpSpPr>
        <p:grpSpPr bwMode="auto">
          <a:xfrm>
            <a:off x="3979492" y="3344865"/>
            <a:ext cx="438150" cy="206375"/>
            <a:chOff x="344" y="1846"/>
            <a:chExt cx="336" cy="130"/>
          </a:xfrm>
        </p:grpSpPr>
        <p:sp>
          <p:nvSpPr>
            <p:cNvPr id="134" name="Rectangle 47"/>
            <p:cNvSpPr>
              <a:spLocks noChangeArrowheads="1"/>
            </p:cNvSpPr>
            <p:nvPr/>
          </p:nvSpPr>
          <p:spPr bwMode="auto">
            <a:xfrm>
              <a:off x="344" y="1846"/>
              <a:ext cx="336" cy="130"/>
            </a:xfrm>
            <a:prstGeom prst="rect">
              <a:avLst/>
            </a:prstGeom>
            <a:solidFill>
              <a:srgbClr val="FFFF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35" name="Rectangle 48"/>
            <p:cNvSpPr>
              <a:spLocks noChangeArrowheads="1"/>
            </p:cNvSpPr>
            <p:nvPr/>
          </p:nvSpPr>
          <p:spPr bwMode="auto">
            <a:xfrm>
              <a:off x="454" y="1863"/>
              <a:ext cx="112" cy="99"/>
            </a:xfrm>
            <a:prstGeom prst="rect">
              <a:avLst/>
            </a:prstGeom>
            <a:solidFill>
              <a:srgbClr val="FFFFFF"/>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36" name="Rectangle 49"/>
            <p:cNvSpPr>
              <a:spLocks noChangeArrowheads="1"/>
            </p:cNvSpPr>
            <p:nvPr/>
          </p:nvSpPr>
          <p:spPr bwMode="auto">
            <a:xfrm>
              <a:off x="578" y="1921"/>
              <a:ext cx="29" cy="35"/>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37" name="Rectangle 50"/>
            <p:cNvSpPr>
              <a:spLocks noChangeArrowheads="1"/>
            </p:cNvSpPr>
            <p:nvPr/>
          </p:nvSpPr>
          <p:spPr bwMode="auto">
            <a:xfrm>
              <a:off x="407" y="1922"/>
              <a:ext cx="29" cy="35"/>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sp>
        <p:nvSpPr>
          <p:cNvPr id="138" name="Text Box 54"/>
          <p:cNvSpPr txBox="1">
            <a:spLocks noChangeArrowheads="1"/>
          </p:cNvSpPr>
          <p:nvPr/>
        </p:nvSpPr>
        <p:spPr bwMode="auto">
          <a:xfrm>
            <a:off x="3617081" y="3006443"/>
            <a:ext cx="1146175" cy="336550"/>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MS PGothic" charset="0"/>
                <a:cs typeface="+mn-cs"/>
              </a:rPr>
              <a:t>application</a:t>
            </a: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MS PGothic" charset="0"/>
              <a:cs typeface="+mn-cs"/>
            </a:endParaRPr>
          </a:p>
        </p:txBody>
      </p:sp>
      <p:sp>
        <p:nvSpPr>
          <p:cNvPr id="139" name="Line 56"/>
          <p:cNvSpPr>
            <a:spLocks noChangeShapeType="1"/>
          </p:cNvSpPr>
          <p:nvPr/>
        </p:nvSpPr>
        <p:spPr bwMode="auto">
          <a:xfrm>
            <a:off x="3105339" y="4926015"/>
            <a:ext cx="2268538" cy="0"/>
          </a:xfrm>
          <a:prstGeom prst="line">
            <a:avLst/>
          </a:prstGeom>
          <a:noFill/>
          <a:ln w="952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40" name="Text Box 57"/>
          <p:cNvSpPr txBox="1">
            <a:spLocks noChangeArrowheads="1"/>
          </p:cNvSpPr>
          <p:nvPr/>
        </p:nvSpPr>
        <p:spPr bwMode="auto">
          <a:xfrm>
            <a:off x="3623658" y="5021176"/>
            <a:ext cx="908050" cy="336550"/>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MS PGothic" charset="0"/>
                <a:cs typeface="+mn-cs"/>
              </a:rPr>
              <a:t>network</a:t>
            </a: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MS PGothic" charset="0"/>
              <a:cs typeface="+mn-cs"/>
            </a:endParaRPr>
          </a:p>
        </p:txBody>
      </p:sp>
      <p:sp>
        <p:nvSpPr>
          <p:cNvPr id="141" name="Rectangle 58"/>
          <p:cNvSpPr>
            <a:spLocks noChangeArrowheads="1"/>
          </p:cNvSpPr>
          <p:nvPr/>
        </p:nvSpPr>
        <p:spPr bwMode="auto">
          <a:xfrm>
            <a:off x="3070414" y="5348290"/>
            <a:ext cx="2335213" cy="180975"/>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42" name="Line 59"/>
          <p:cNvSpPr>
            <a:spLocks noChangeShapeType="1"/>
          </p:cNvSpPr>
          <p:nvPr/>
        </p:nvSpPr>
        <p:spPr bwMode="auto">
          <a:xfrm>
            <a:off x="3098989" y="5337178"/>
            <a:ext cx="0" cy="236537"/>
          </a:xfrm>
          <a:prstGeom prst="line">
            <a:avLst/>
          </a:prstGeom>
          <a:noFill/>
          <a:ln w="9525">
            <a:solidFill>
              <a:srgbClr val="000000"/>
            </a:solidFill>
            <a:prstDash val="dash"/>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43" name="Line 60"/>
          <p:cNvSpPr>
            <a:spLocks noChangeShapeType="1"/>
          </p:cNvSpPr>
          <p:nvPr/>
        </p:nvSpPr>
        <p:spPr bwMode="auto">
          <a:xfrm>
            <a:off x="5362764" y="5308603"/>
            <a:ext cx="0" cy="236537"/>
          </a:xfrm>
          <a:prstGeom prst="line">
            <a:avLst/>
          </a:prstGeom>
          <a:noFill/>
          <a:ln w="9525">
            <a:solidFill>
              <a:srgbClr val="000000"/>
            </a:solidFill>
            <a:prstDash val="dash"/>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44" name="Freeform 8"/>
          <p:cNvSpPr/>
          <p:nvPr/>
        </p:nvSpPr>
        <p:spPr bwMode="auto">
          <a:xfrm flipH="1">
            <a:off x="2625914" y="2992440"/>
            <a:ext cx="468313" cy="249078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45" name="Rectangle 63"/>
          <p:cNvSpPr>
            <a:spLocks noChangeArrowheads="1"/>
          </p:cNvSpPr>
          <p:nvPr/>
        </p:nvSpPr>
        <p:spPr bwMode="auto">
          <a:xfrm>
            <a:off x="7440802" y="2941640"/>
            <a:ext cx="2279650" cy="2414588"/>
          </a:xfrm>
          <a:prstGeom prst="rect">
            <a:avLst/>
          </a:prstGeom>
          <a:solidFill>
            <a:srgbClr val="000099"/>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46" name="Rectangle 64"/>
          <p:cNvSpPr>
            <a:spLocks noChangeArrowheads="1"/>
          </p:cNvSpPr>
          <p:nvPr/>
        </p:nvSpPr>
        <p:spPr bwMode="auto">
          <a:xfrm>
            <a:off x="7401114" y="2995615"/>
            <a:ext cx="2270125" cy="2471738"/>
          </a:xfrm>
          <a:prstGeom prst="rect">
            <a:avLst/>
          </a:prstGeom>
          <a:solidFill>
            <a:srgbClr val="FFFFFF"/>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47" name="Line 65"/>
          <p:cNvSpPr>
            <a:spLocks noChangeShapeType="1"/>
          </p:cNvSpPr>
          <p:nvPr/>
        </p:nvSpPr>
        <p:spPr bwMode="auto">
          <a:xfrm>
            <a:off x="7401114" y="3436940"/>
            <a:ext cx="2270125" cy="0"/>
          </a:xfrm>
          <a:prstGeom prst="line">
            <a:avLst/>
          </a:prstGeom>
          <a:noFill/>
          <a:ln w="952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48" name="Text Box 66"/>
          <p:cNvSpPr txBox="1">
            <a:spLocks noChangeArrowheads="1"/>
          </p:cNvSpPr>
          <p:nvPr/>
        </p:nvSpPr>
        <p:spPr bwMode="auto">
          <a:xfrm>
            <a:off x="7415402" y="3549653"/>
            <a:ext cx="2335212" cy="1581150"/>
          </a:xfrm>
          <a:prstGeom prst="rect">
            <a:avLst/>
          </a:prstGeom>
          <a:noFill/>
          <a:ln>
            <a:noFill/>
          </a:ln>
          <a:effectLst/>
        </p:spPr>
        <p:txBody>
          <a:bodyPr>
            <a:spAutoFit/>
          </a:bodyPr>
          <a:lstStyle>
            <a:lvl1pPr>
              <a:defRPr sz="1600">
                <a:solidFill>
                  <a:schemeClr val="tx1"/>
                </a:solidFill>
                <a:latin typeface="Tahoma" panose="020B0604030504040204" pitchFamily="34" charset="0"/>
                <a:ea typeface="MS PGothic" charset="0"/>
              </a:defRPr>
            </a:lvl1pPr>
            <a:lvl2pPr marL="230505">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connection state: ESTAB</a:t>
            </a:r>
            <a:endPar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connection Variables:</a:t>
            </a:r>
            <a:endPar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a:p>
            <a:pPr marL="230505" marR="0" lvl="1" indent="0" algn="l"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seq # client-to-server</a:t>
            </a:r>
            <a:endPar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a:p>
            <a:pPr marL="230505" marR="0" lvl="1" indent="0" algn="l"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          server-to-client</a:t>
            </a:r>
            <a:endPar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a:p>
            <a:pPr marL="230505" marR="0" lvl="1" indent="0" algn="l" defTabSz="914400" rtl="0" eaLnBrk="0" fontAlgn="base" latinLnBrk="0" hangingPunct="0">
              <a:lnSpc>
                <a:spcPct val="100000"/>
              </a:lnSpc>
              <a:spcBef>
                <a:spcPct val="0"/>
              </a:spcBef>
              <a:spcAft>
                <a:spcPct val="0"/>
              </a:spcAft>
              <a:buClrTx/>
              <a:buSzTx/>
              <a:buFontTx/>
              <a:buNone/>
              <a:defRPr/>
            </a:pPr>
            <a:r>
              <a:rPr kumimoji="0" lang="en-US" sz="1400" b="1" i="0" u="none" strike="noStrike" kern="0" cap="none" spc="0" normalizeH="0" baseline="0" noProof="0">
                <a:ln>
                  <a:noFill/>
                </a:ln>
                <a:solidFill>
                  <a:srgbClr val="000000"/>
                </a:solidFill>
                <a:effectLst/>
                <a:uLnTx/>
                <a:uFillTx/>
                <a:latin typeface="Courier New" panose="02070309020205020404" pitchFamily="49" charset="0"/>
                <a:ea typeface="MS PGothic" charset="0"/>
                <a:cs typeface="+mn-cs"/>
              </a:rPr>
              <a:t>rcvBuffer</a:t>
            </a:r>
            <a:r>
              <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 size</a:t>
            </a:r>
            <a:endPar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a:p>
            <a:pPr marL="230505" marR="0" lvl="1" indent="0" algn="l"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   at server,client </a:t>
            </a:r>
            <a:endPar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a:p>
            <a:pPr marL="230505" marR="0" lvl="1" indent="0" algn="l"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           </a:t>
            </a:r>
            <a:endPar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nvGrpSpPr>
          <p:cNvPr id="149" name="Group 67"/>
          <p:cNvGrpSpPr/>
          <p:nvPr/>
        </p:nvGrpSpPr>
        <p:grpSpPr bwMode="auto">
          <a:xfrm>
            <a:off x="8308511" y="3351215"/>
            <a:ext cx="438150" cy="206375"/>
            <a:chOff x="344" y="1846"/>
            <a:chExt cx="336" cy="130"/>
          </a:xfrm>
        </p:grpSpPr>
        <p:sp>
          <p:nvSpPr>
            <p:cNvPr id="150" name="Rectangle 68"/>
            <p:cNvSpPr>
              <a:spLocks noChangeArrowheads="1"/>
            </p:cNvSpPr>
            <p:nvPr/>
          </p:nvSpPr>
          <p:spPr bwMode="auto">
            <a:xfrm>
              <a:off x="344" y="1846"/>
              <a:ext cx="336" cy="130"/>
            </a:xfrm>
            <a:prstGeom prst="rect">
              <a:avLst/>
            </a:prstGeom>
            <a:solidFill>
              <a:srgbClr val="FFFF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51" name="Rectangle 69"/>
            <p:cNvSpPr>
              <a:spLocks noChangeArrowheads="1"/>
            </p:cNvSpPr>
            <p:nvPr/>
          </p:nvSpPr>
          <p:spPr bwMode="auto">
            <a:xfrm>
              <a:off x="454" y="1863"/>
              <a:ext cx="112" cy="99"/>
            </a:xfrm>
            <a:prstGeom prst="rect">
              <a:avLst/>
            </a:prstGeom>
            <a:solidFill>
              <a:srgbClr val="FFFFFF"/>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52" name="Rectangle 70"/>
            <p:cNvSpPr>
              <a:spLocks noChangeArrowheads="1"/>
            </p:cNvSpPr>
            <p:nvPr/>
          </p:nvSpPr>
          <p:spPr bwMode="auto">
            <a:xfrm>
              <a:off x="578" y="1921"/>
              <a:ext cx="29" cy="35"/>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53" name="Rectangle 71"/>
            <p:cNvSpPr>
              <a:spLocks noChangeArrowheads="1"/>
            </p:cNvSpPr>
            <p:nvPr/>
          </p:nvSpPr>
          <p:spPr bwMode="auto">
            <a:xfrm>
              <a:off x="407" y="1922"/>
              <a:ext cx="29" cy="35"/>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sp>
        <p:nvSpPr>
          <p:cNvPr id="154" name="Text Box 72"/>
          <p:cNvSpPr txBox="1">
            <a:spLocks noChangeArrowheads="1"/>
          </p:cNvSpPr>
          <p:nvPr/>
        </p:nvSpPr>
        <p:spPr bwMode="auto">
          <a:xfrm>
            <a:off x="7943246" y="3024051"/>
            <a:ext cx="1146175" cy="336550"/>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MS PGothic" charset="0"/>
                <a:cs typeface="+mn-cs"/>
              </a:rPr>
              <a:t>application</a:t>
            </a: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MS PGothic" charset="0"/>
              <a:cs typeface="+mn-cs"/>
            </a:endParaRPr>
          </a:p>
        </p:txBody>
      </p:sp>
      <p:sp>
        <p:nvSpPr>
          <p:cNvPr id="155" name="Line 73"/>
          <p:cNvSpPr>
            <a:spLocks noChangeShapeType="1"/>
          </p:cNvSpPr>
          <p:nvPr/>
        </p:nvSpPr>
        <p:spPr bwMode="auto">
          <a:xfrm>
            <a:off x="7407464" y="4932365"/>
            <a:ext cx="2268538" cy="0"/>
          </a:xfrm>
          <a:prstGeom prst="line">
            <a:avLst/>
          </a:prstGeom>
          <a:noFill/>
          <a:ln w="952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56" name="Text Box 74"/>
          <p:cNvSpPr txBox="1">
            <a:spLocks noChangeArrowheads="1"/>
          </p:cNvSpPr>
          <p:nvPr/>
        </p:nvSpPr>
        <p:spPr bwMode="auto">
          <a:xfrm>
            <a:off x="8070953" y="5013813"/>
            <a:ext cx="908050" cy="336550"/>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MS PGothic" charset="0"/>
                <a:cs typeface="+mn-cs"/>
              </a:rPr>
              <a:t>network</a:t>
            </a: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MS PGothic" charset="0"/>
              <a:cs typeface="+mn-cs"/>
            </a:endParaRPr>
          </a:p>
        </p:txBody>
      </p:sp>
      <p:sp>
        <p:nvSpPr>
          <p:cNvPr id="157" name="Rectangle 75"/>
          <p:cNvSpPr>
            <a:spLocks noChangeArrowheads="1"/>
          </p:cNvSpPr>
          <p:nvPr/>
        </p:nvSpPr>
        <p:spPr bwMode="auto">
          <a:xfrm>
            <a:off x="7372539" y="5354640"/>
            <a:ext cx="2335213" cy="180975"/>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58" name="Line 76"/>
          <p:cNvSpPr>
            <a:spLocks noChangeShapeType="1"/>
          </p:cNvSpPr>
          <p:nvPr/>
        </p:nvSpPr>
        <p:spPr bwMode="auto">
          <a:xfrm>
            <a:off x="7401114" y="5343528"/>
            <a:ext cx="0" cy="236537"/>
          </a:xfrm>
          <a:prstGeom prst="line">
            <a:avLst/>
          </a:prstGeom>
          <a:noFill/>
          <a:ln w="9525">
            <a:solidFill>
              <a:srgbClr val="000000"/>
            </a:solidFill>
            <a:prstDash val="dash"/>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59" name="Line 77"/>
          <p:cNvSpPr>
            <a:spLocks noChangeShapeType="1"/>
          </p:cNvSpPr>
          <p:nvPr/>
        </p:nvSpPr>
        <p:spPr bwMode="auto">
          <a:xfrm>
            <a:off x="9664889" y="5314953"/>
            <a:ext cx="0" cy="236537"/>
          </a:xfrm>
          <a:prstGeom prst="line">
            <a:avLst/>
          </a:prstGeom>
          <a:noFill/>
          <a:ln w="9525">
            <a:solidFill>
              <a:srgbClr val="000000"/>
            </a:solidFill>
            <a:prstDash val="dash"/>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60" name="Freeform 78"/>
          <p:cNvSpPr/>
          <p:nvPr/>
        </p:nvSpPr>
        <p:spPr bwMode="auto">
          <a:xfrm>
            <a:off x="9682352" y="2932115"/>
            <a:ext cx="468312" cy="249078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61" name="Text Box 83"/>
          <p:cNvSpPr txBox="1">
            <a:spLocks noChangeArrowheads="1"/>
          </p:cNvSpPr>
          <p:nvPr/>
        </p:nvSpPr>
        <p:spPr bwMode="auto">
          <a:xfrm>
            <a:off x="996046" y="5759648"/>
            <a:ext cx="5633357" cy="646331"/>
          </a:xfrm>
          <a:prstGeom prst="rect">
            <a:avLst/>
          </a:prstGeom>
          <a:noFill/>
          <a:ln>
            <a:noFill/>
          </a:ln>
          <a:effectLst/>
        </p:spPr>
        <p:txBody>
          <a:bodyPr wrap="square">
            <a:spAutoFit/>
          </a:bodyPr>
          <a:lstStyle>
            <a:lvl1pPr marL="231775" indent="-231775">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231775" marR="0" lvl="0" indent="-231775" algn="l" defTabSz="914400" rtl="0" eaLnBrk="0" fontAlgn="base" latinLnBrk="0" hangingPunct="0">
              <a:lnSpc>
                <a:spcPct val="100000"/>
              </a:lnSpc>
              <a:spcBef>
                <a:spcPct val="0"/>
              </a:spcBef>
              <a:spcAft>
                <a:spcPct val="0"/>
              </a:spcAft>
              <a:buClrTx/>
              <a:buSzTx/>
              <a:buFontTx/>
              <a:buNone/>
              <a:defRPr/>
            </a:pPr>
            <a:r>
              <a:rPr kumimoji="0" lang="en-US" sz="1800" b="1" i="0" u="none" strike="noStrike" kern="1200" cap="none" spc="0" normalizeH="0" baseline="0" noProof="0" dirty="0">
                <a:ln>
                  <a:noFill/>
                </a:ln>
                <a:solidFill>
                  <a:srgbClr val="000000"/>
                </a:solidFill>
                <a:effectLst/>
                <a:uLnTx/>
                <a:uFillTx/>
                <a:latin typeface="Courier New" panose="02070309020205020404" pitchFamily="49" charset="0"/>
                <a:ea typeface="MS PGothic" charset="0"/>
                <a:cs typeface="+mn-cs"/>
              </a:rPr>
              <a:t>Socket </a:t>
            </a:r>
            <a:r>
              <a:rPr kumimoji="0" lang="en-US" sz="1800" b="1" i="0" u="none" strike="noStrike" kern="1200" cap="none" spc="0" normalizeH="0" baseline="0" noProof="0" dirty="0" err="1">
                <a:ln>
                  <a:noFill/>
                </a:ln>
                <a:solidFill>
                  <a:srgbClr val="000000"/>
                </a:solidFill>
                <a:effectLst/>
                <a:uLnTx/>
                <a:uFillTx/>
                <a:latin typeface="Courier New" panose="02070309020205020404" pitchFamily="49" charset="0"/>
                <a:ea typeface="MS PGothic" charset="0"/>
                <a:cs typeface="+mn-cs"/>
              </a:rPr>
              <a:t>clientSocket</a:t>
            </a:r>
            <a:r>
              <a:rPr kumimoji="0" lang="en-US" sz="1800" b="1" i="0" u="none" strike="noStrike" kern="1200" cap="none" spc="0" normalizeH="0" baseline="0" noProof="0" dirty="0">
                <a:ln>
                  <a:noFill/>
                </a:ln>
                <a:solidFill>
                  <a:srgbClr val="000000"/>
                </a:solidFill>
                <a:effectLst/>
                <a:uLnTx/>
                <a:uFillTx/>
                <a:latin typeface="Courier New" panose="02070309020205020404" pitchFamily="49" charset="0"/>
                <a:ea typeface="MS PGothic" charset="0"/>
                <a:cs typeface="+mn-cs"/>
              </a:rPr>
              <a:t> =   </a:t>
            </a:r>
            <a:endParaRPr kumimoji="0" lang="en-US" sz="1800" b="1" i="0" u="none" strike="noStrike" kern="1200" cap="none" spc="0" normalizeH="0" baseline="0" noProof="0" dirty="0">
              <a:ln>
                <a:noFill/>
              </a:ln>
              <a:solidFill>
                <a:srgbClr val="000000"/>
              </a:solidFill>
              <a:effectLst/>
              <a:uLnTx/>
              <a:uFillTx/>
              <a:latin typeface="Courier New" panose="02070309020205020404" pitchFamily="49" charset="0"/>
              <a:ea typeface="MS PGothic" charset="0"/>
              <a:cs typeface="+mn-cs"/>
            </a:endParaRPr>
          </a:p>
          <a:p>
            <a:pPr marL="231775" marR="0" lvl="0" indent="-231775" algn="l" defTabSz="914400" rtl="0" eaLnBrk="0" fontAlgn="base" latinLnBrk="0" hangingPunct="0">
              <a:lnSpc>
                <a:spcPct val="100000"/>
              </a:lnSpc>
              <a:spcBef>
                <a:spcPct val="0"/>
              </a:spcBef>
              <a:spcAft>
                <a:spcPct val="0"/>
              </a:spcAft>
              <a:buClrTx/>
              <a:buSzTx/>
              <a:buFontTx/>
              <a:buNone/>
              <a:defRPr/>
            </a:pPr>
            <a:r>
              <a:rPr kumimoji="0" lang="en-US" sz="1800" b="1" i="0" u="none" strike="noStrike" kern="1200" cap="none" spc="0" normalizeH="0" baseline="0" noProof="0" dirty="0">
                <a:ln>
                  <a:noFill/>
                </a:ln>
                <a:solidFill>
                  <a:srgbClr val="000000"/>
                </a:solidFill>
                <a:effectLst/>
                <a:uLnTx/>
                <a:uFillTx/>
                <a:latin typeface="Courier New" panose="02070309020205020404" pitchFamily="49" charset="0"/>
                <a:ea typeface="MS PGothic" charset="0"/>
                <a:cs typeface="+mn-cs"/>
              </a:rPr>
              <a:t>  </a:t>
            </a:r>
            <a:r>
              <a:rPr kumimoji="0" lang="en-US" sz="1800" b="1" i="0" u="none" strike="noStrike" kern="1200" cap="none" spc="0" normalizeH="0" baseline="0" noProof="0" dirty="0" err="1">
                <a:ln>
                  <a:noFill/>
                </a:ln>
                <a:solidFill>
                  <a:srgbClr val="000000"/>
                </a:solidFill>
                <a:effectLst/>
                <a:uLnTx/>
                <a:uFillTx/>
                <a:latin typeface="Courier New" panose="02070309020205020404" pitchFamily="49" charset="0"/>
                <a:ea typeface="MS PGothic" charset="0"/>
                <a:cs typeface="+mn-cs"/>
              </a:rPr>
              <a:t>newSocket</a:t>
            </a:r>
            <a:r>
              <a:rPr kumimoji="0" lang="en-US" sz="1800" b="1" i="0" u="none" strike="noStrike" kern="1200" cap="none" spc="0" normalizeH="0" baseline="0" noProof="0" dirty="0">
                <a:ln>
                  <a:noFill/>
                </a:ln>
                <a:solidFill>
                  <a:srgbClr val="000000"/>
                </a:solidFill>
                <a:effectLst/>
                <a:uLnTx/>
                <a:uFillTx/>
                <a:latin typeface="Courier New" panose="02070309020205020404" pitchFamily="49" charset="0"/>
                <a:ea typeface="MS PGothic" charset="0"/>
                <a:cs typeface="+mn-cs"/>
              </a:rPr>
              <a:t>("</a:t>
            </a:r>
            <a:r>
              <a:rPr kumimoji="0" lang="en-US" sz="1800" b="1" i="0" u="none" strike="noStrike" kern="1200" cap="none" spc="0" normalizeH="0" baseline="0" noProof="0" dirty="0" err="1">
                <a:ln>
                  <a:noFill/>
                </a:ln>
                <a:solidFill>
                  <a:srgbClr val="000000"/>
                </a:solidFill>
                <a:effectLst/>
                <a:uLnTx/>
                <a:uFillTx/>
                <a:latin typeface="Courier New" panose="02070309020205020404" pitchFamily="49" charset="0"/>
                <a:ea typeface="MS PGothic" charset="0"/>
                <a:cs typeface="+mn-cs"/>
              </a:rPr>
              <a:t>hostname","port</a:t>
            </a:r>
            <a:r>
              <a:rPr kumimoji="0" lang="en-US" sz="1800" b="1" i="0" u="none" strike="noStrike" kern="1200" cap="none" spc="0" normalizeH="0" baseline="0" noProof="0" dirty="0">
                <a:ln>
                  <a:noFill/>
                </a:ln>
                <a:solidFill>
                  <a:srgbClr val="000000"/>
                </a:solidFill>
                <a:effectLst/>
                <a:uLnTx/>
                <a:uFillTx/>
                <a:latin typeface="Courier New" panose="02070309020205020404" pitchFamily="49" charset="0"/>
                <a:ea typeface="MS PGothic" charset="0"/>
                <a:cs typeface="+mn-cs"/>
              </a:rPr>
              <a:t> number");</a:t>
            </a:r>
            <a:endParaRPr kumimoji="0" lang="en-US" sz="1800" b="1" i="0" u="none" strike="noStrike" kern="1200" cap="none" spc="0" normalizeH="0" baseline="0" noProof="0" dirty="0">
              <a:ln>
                <a:noFill/>
              </a:ln>
              <a:solidFill>
                <a:srgbClr val="000000"/>
              </a:solidFill>
              <a:effectLst/>
              <a:uLnTx/>
              <a:uFillTx/>
              <a:latin typeface="Courier New" panose="02070309020205020404" pitchFamily="49" charset="0"/>
              <a:ea typeface="MS PGothic" charset="0"/>
              <a:cs typeface="+mn-cs"/>
            </a:endParaRPr>
          </a:p>
        </p:txBody>
      </p:sp>
      <p:sp>
        <p:nvSpPr>
          <p:cNvPr id="162" name="Text Box 85"/>
          <p:cNvSpPr txBox="1">
            <a:spLocks noChangeArrowheads="1"/>
          </p:cNvSpPr>
          <p:nvPr/>
        </p:nvSpPr>
        <p:spPr bwMode="auto">
          <a:xfrm>
            <a:off x="7021795" y="5773144"/>
            <a:ext cx="4159599" cy="646331"/>
          </a:xfrm>
          <a:prstGeom prst="rect">
            <a:avLst/>
          </a:prstGeom>
          <a:noFill/>
          <a:ln>
            <a:noFill/>
          </a:ln>
          <a:effectLst/>
        </p:spPr>
        <p:txBody>
          <a:bodyPr wrap="square">
            <a:spAutoFit/>
          </a:bodyPr>
          <a:lstStyle>
            <a:lvl1pPr marL="231775" indent="-231775">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231775" marR="0" lvl="0" indent="-231775" algn="l" defTabSz="914400" rtl="0" eaLnBrk="0" fontAlgn="base" latinLnBrk="0" hangingPunct="0">
              <a:lnSpc>
                <a:spcPct val="100000"/>
              </a:lnSpc>
              <a:spcBef>
                <a:spcPct val="0"/>
              </a:spcBef>
              <a:spcAft>
                <a:spcPct val="0"/>
              </a:spcAft>
              <a:buClrTx/>
              <a:buSzTx/>
              <a:buFontTx/>
              <a:buNone/>
              <a:defRPr/>
            </a:pPr>
            <a:r>
              <a:rPr kumimoji="0" lang="en-US" sz="1800" b="1" i="0" u="none" strike="noStrike" kern="1200" cap="none" spc="0" normalizeH="0" baseline="0" noProof="0" dirty="0">
                <a:ln>
                  <a:noFill/>
                </a:ln>
                <a:solidFill>
                  <a:srgbClr val="000000"/>
                </a:solidFill>
                <a:effectLst/>
                <a:uLnTx/>
                <a:uFillTx/>
                <a:latin typeface="Courier New" panose="02070309020205020404" pitchFamily="49" charset="0"/>
                <a:ea typeface="MS PGothic" charset="0"/>
                <a:cs typeface="+mn-cs"/>
              </a:rPr>
              <a:t>Socket </a:t>
            </a:r>
            <a:r>
              <a:rPr kumimoji="0" lang="en-US" sz="1800" b="1" i="0" u="none" strike="noStrike" kern="1200" cap="none" spc="0" normalizeH="0" baseline="0" noProof="0" dirty="0" err="1">
                <a:ln>
                  <a:noFill/>
                </a:ln>
                <a:solidFill>
                  <a:srgbClr val="000000"/>
                </a:solidFill>
                <a:effectLst/>
                <a:uLnTx/>
                <a:uFillTx/>
                <a:latin typeface="Courier New" panose="02070309020205020404" pitchFamily="49" charset="0"/>
                <a:ea typeface="MS PGothic" charset="0"/>
                <a:cs typeface="+mn-cs"/>
              </a:rPr>
              <a:t>connectionSocket</a:t>
            </a:r>
            <a:r>
              <a:rPr kumimoji="0" lang="en-US" sz="1800" b="1" i="0" u="none" strike="noStrike" kern="1200" cap="none" spc="0" normalizeH="0" baseline="0" noProof="0" dirty="0">
                <a:ln>
                  <a:noFill/>
                </a:ln>
                <a:solidFill>
                  <a:srgbClr val="000000"/>
                </a:solidFill>
                <a:effectLst/>
                <a:uLnTx/>
                <a:uFillTx/>
                <a:latin typeface="Courier New" panose="02070309020205020404" pitchFamily="49" charset="0"/>
                <a:ea typeface="MS PGothic" charset="0"/>
                <a:cs typeface="+mn-cs"/>
              </a:rPr>
              <a:t> = </a:t>
            </a:r>
            <a:r>
              <a:rPr kumimoji="0" lang="en-US" sz="1800" b="1" i="0" u="none" strike="noStrike" kern="1200" cap="none" spc="0" normalizeH="0" baseline="0" noProof="0" dirty="0" err="1">
                <a:ln>
                  <a:noFill/>
                </a:ln>
                <a:solidFill>
                  <a:srgbClr val="000000"/>
                </a:solidFill>
                <a:effectLst/>
                <a:uLnTx/>
                <a:uFillTx/>
                <a:latin typeface="Courier New" panose="02070309020205020404" pitchFamily="49" charset="0"/>
                <a:ea typeface="MS PGothic" charset="0"/>
                <a:cs typeface="+mn-cs"/>
              </a:rPr>
              <a:t>welcomeSocket.accept</a:t>
            </a:r>
            <a:r>
              <a:rPr kumimoji="0" lang="en-US" sz="1800" b="1" i="0" u="none" strike="noStrike" kern="1200" cap="none" spc="0" normalizeH="0" baseline="0" noProof="0" dirty="0">
                <a:ln>
                  <a:noFill/>
                </a:ln>
                <a:solidFill>
                  <a:srgbClr val="000000"/>
                </a:solidFill>
                <a:effectLst/>
                <a:uLnTx/>
                <a:uFillTx/>
                <a:latin typeface="Courier New" panose="02070309020205020404" pitchFamily="49" charset="0"/>
                <a:ea typeface="MS PGothic" charset="0"/>
                <a:cs typeface="+mn-cs"/>
              </a:rPr>
              <a:t>();</a:t>
            </a:r>
            <a:endParaRPr kumimoji="0" lang="en-US" sz="1800" b="1" i="0" u="none" strike="noStrike" kern="1200" cap="none" spc="0" normalizeH="0" baseline="0" noProof="0" dirty="0">
              <a:ln>
                <a:noFill/>
              </a:ln>
              <a:solidFill>
                <a:srgbClr val="000000"/>
              </a:solidFill>
              <a:effectLst/>
              <a:uLnTx/>
              <a:uFillTx/>
              <a:latin typeface="Courier New" panose="02070309020205020404" pitchFamily="49" charset="0"/>
              <a:ea typeface="MS PGothic" charset="0"/>
              <a:cs typeface="+mn-cs"/>
            </a:endParaRPr>
          </a:p>
        </p:txBody>
      </p:sp>
      <p:grpSp>
        <p:nvGrpSpPr>
          <p:cNvPr id="163" name="Group 89"/>
          <p:cNvGrpSpPr/>
          <p:nvPr/>
        </p:nvGrpSpPr>
        <p:grpSpPr bwMode="auto">
          <a:xfrm>
            <a:off x="2149664" y="5024440"/>
            <a:ext cx="698500" cy="612775"/>
            <a:chOff x="-44" y="1473"/>
            <a:chExt cx="981" cy="1105"/>
          </a:xfrm>
        </p:grpSpPr>
        <p:pic>
          <p:nvPicPr>
            <p:cNvPr id="164" name="Picture 90"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 name="Freeform 91"/>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grpSp>
      <p:grpSp>
        <p:nvGrpSpPr>
          <p:cNvPr id="166" name="Group 92"/>
          <p:cNvGrpSpPr/>
          <p:nvPr/>
        </p:nvGrpSpPr>
        <p:grpSpPr bwMode="auto">
          <a:xfrm>
            <a:off x="9964927" y="4922840"/>
            <a:ext cx="415925" cy="627063"/>
            <a:chOff x="4140" y="429"/>
            <a:chExt cx="1425" cy="2396"/>
          </a:xfrm>
        </p:grpSpPr>
        <p:sp>
          <p:nvSpPr>
            <p:cNvPr id="167" name="Freeform 93"/>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68" name="Rectangle 94"/>
            <p:cNvSpPr>
              <a:spLocks noChangeArrowheads="1"/>
            </p:cNvSpPr>
            <p:nvPr/>
          </p:nvSpPr>
          <p:spPr bwMode="auto">
            <a:xfrm>
              <a:off x="4205" y="429"/>
              <a:ext cx="1050" cy="2287"/>
            </a:xfrm>
            <a:prstGeom prst="rect">
              <a:avLst/>
            </a:prstGeom>
            <a:gradFill rotWithShape="1">
              <a:gsLst>
                <a:gs pos="0">
                  <a:srgbClr val="292929"/>
                </a:gs>
                <a:gs pos="100000">
                  <a:srgbClr val="808080"/>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69" name="Freeform 95"/>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70" name="Freeform 96"/>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71" name="Rectangle 97"/>
            <p:cNvSpPr>
              <a:spLocks noChangeArrowheads="1"/>
            </p:cNvSpPr>
            <p:nvPr/>
          </p:nvSpPr>
          <p:spPr bwMode="auto">
            <a:xfrm>
              <a:off x="4211" y="696"/>
              <a:ext cx="598" cy="42"/>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nvGrpSpPr>
            <p:cNvPr id="172" name="Group 98"/>
            <p:cNvGrpSpPr/>
            <p:nvPr/>
          </p:nvGrpSpPr>
          <p:grpSpPr bwMode="auto">
            <a:xfrm>
              <a:off x="4749" y="668"/>
              <a:ext cx="581" cy="145"/>
              <a:chOff x="614" y="2568"/>
              <a:chExt cx="725" cy="139"/>
            </a:xfrm>
          </p:grpSpPr>
          <p:sp>
            <p:nvSpPr>
              <p:cNvPr id="197" name="AutoShape 99"/>
              <p:cNvSpPr>
                <a:spLocks noChangeArrowheads="1"/>
              </p:cNvSpPr>
              <p:nvPr/>
            </p:nvSpPr>
            <p:spPr bwMode="auto">
              <a:xfrm>
                <a:off x="614" y="2566"/>
                <a:ext cx="726"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98" name="AutoShape 100"/>
              <p:cNvSpPr>
                <a:spLocks noChangeArrowheads="1"/>
              </p:cNvSpPr>
              <p:nvPr/>
            </p:nvSpPr>
            <p:spPr bwMode="auto">
              <a:xfrm>
                <a:off x="628" y="2583"/>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sp>
          <p:nvSpPr>
            <p:cNvPr id="173" name="Rectangle 101"/>
            <p:cNvSpPr>
              <a:spLocks noChangeArrowheads="1"/>
            </p:cNvSpPr>
            <p:nvPr/>
          </p:nvSpPr>
          <p:spPr bwMode="auto">
            <a:xfrm>
              <a:off x="4222" y="1017"/>
              <a:ext cx="598"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nvGrpSpPr>
            <p:cNvPr id="174" name="Group 102"/>
            <p:cNvGrpSpPr/>
            <p:nvPr/>
          </p:nvGrpSpPr>
          <p:grpSpPr bwMode="auto">
            <a:xfrm>
              <a:off x="4747" y="994"/>
              <a:ext cx="581" cy="134"/>
              <a:chOff x="614" y="2568"/>
              <a:chExt cx="725" cy="139"/>
            </a:xfrm>
          </p:grpSpPr>
          <p:sp>
            <p:nvSpPr>
              <p:cNvPr id="195" name="AutoShape 103"/>
              <p:cNvSpPr>
                <a:spLocks noChangeArrowheads="1"/>
              </p:cNvSpPr>
              <p:nvPr/>
            </p:nvSpPr>
            <p:spPr bwMode="auto">
              <a:xfrm>
                <a:off x="617" y="2567"/>
                <a:ext cx="719" cy="138"/>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96" name="AutoShape 104"/>
              <p:cNvSpPr>
                <a:spLocks noChangeArrowheads="1"/>
              </p:cNvSpPr>
              <p:nvPr/>
            </p:nvSpPr>
            <p:spPr bwMode="auto">
              <a:xfrm>
                <a:off x="630" y="2586"/>
                <a:ext cx="679"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sp>
          <p:nvSpPr>
            <p:cNvPr id="175" name="Rectangle 105"/>
            <p:cNvSpPr>
              <a:spLocks noChangeArrowheads="1"/>
            </p:cNvSpPr>
            <p:nvPr/>
          </p:nvSpPr>
          <p:spPr bwMode="auto">
            <a:xfrm>
              <a:off x="4216" y="1357"/>
              <a:ext cx="598"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76" name="Rectangle 106"/>
            <p:cNvSpPr>
              <a:spLocks noChangeArrowheads="1"/>
            </p:cNvSpPr>
            <p:nvPr/>
          </p:nvSpPr>
          <p:spPr bwMode="auto">
            <a:xfrm>
              <a:off x="4227" y="1654"/>
              <a:ext cx="598"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nvGrpSpPr>
            <p:cNvPr id="177" name="Group 107"/>
            <p:cNvGrpSpPr/>
            <p:nvPr/>
          </p:nvGrpSpPr>
          <p:grpSpPr bwMode="auto">
            <a:xfrm>
              <a:off x="4735" y="1627"/>
              <a:ext cx="582" cy="151"/>
              <a:chOff x="614" y="2568"/>
              <a:chExt cx="725" cy="139"/>
            </a:xfrm>
          </p:grpSpPr>
          <p:sp>
            <p:nvSpPr>
              <p:cNvPr id="193" name="AutoShape 108"/>
              <p:cNvSpPr>
                <a:spLocks noChangeArrowheads="1"/>
              </p:cNvSpPr>
              <p:nvPr/>
            </p:nvSpPr>
            <p:spPr bwMode="auto">
              <a:xfrm>
                <a:off x="611" y="2576"/>
                <a:ext cx="725" cy="123"/>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94" name="AutoShape 109"/>
              <p:cNvSpPr>
                <a:spLocks noChangeArrowheads="1"/>
              </p:cNvSpPr>
              <p:nvPr/>
            </p:nvSpPr>
            <p:spPr bwMode="auto">
              <a:xfrm>
                <a:off x="625" y="2588"/>
                <a:ext cx="691"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sp>
          <p:nvSpPr>
            <p:cNvPr id="178" name="Freeform 110"/>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grpSp>
          <p:nvGrpSpPr>
            <p:cNvPr id="179" name="Group 111"/>
            <p:cNvGrpSpPr/>
            <p:nvPr/>
          </p:nvGrpSpPr>
          <p:grpSpPr bwMode="auto">
            <a:xfrm>
              <a:off x="4739" y="1327"/>
              <a:ext cx="582" cy="139"/>
              <a:chOff x="614" y="2568"/>
              <a:chExt cx="725" cy="139"/>
            </a:xfrm>
          </p:grpSpPr>
          <p:sp>
            <p:nvSpPr>
              <p:cNvPr id="191" name="AutoShape 112"/>
              <p:cNvSpPr>
                <a:spLocks noChangeArrowheads="1"/>
              </p:cNvSpPr>
              <p:nvPr/>
            </p:nvSpPr>
            <p:spPr bwMode="auto">
              <a:xfrm>
                <a:off x="613" y="2568"/>
                <a:ext cx="725"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92" name="AutoShape 113"/>
              <p:cNvSpPr>
                <a:spLocks noChangeArrowheads="1"/>
              </p:cNvSpPr>
              <p:nvPr/>
            </p:nvSpPr>
            <p:spPr bwMode="auto">
              <a:xfrm>
                <a:off x="627" y="2586"/>
                <a:ext cx="691"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sp>
          <p:nvSpPr>
            <p:cNvPr id="180" name="Rectangle 114"/>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81" name="Freeform 115"/>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82" name="Freeform 116"/>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83" name="Oval 117"/>
            <p:cNvSpPr>
              <a:spLocks noChangeArrowheads="1"/>
            </p:cNvSpPr>
            <p:nvPr/>
          </p:nvSpPr>
          <p:spPr bwMode="auto">
            <a:xfrm>
              <a:off x="5516" y="2613"/>
              <a:ext cx="49" cy="97"/>
            </a:xfrm>
            <a:prstGeom prst="ellipse">
              <a:avLst/>
            </a:prstGeom>
            <a:solidFill>
              <a:srgbClr val="3333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84" name="Freeform 118"/>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85" name="AutoShape 119"/>
            <p:cNvSpPr>
              <a:spLocks noChangeArrowheads="1"/>
            </p:cNvSpPr>
            <p:nvPr/>
          </p:nvSpPr>
          <p:spPr bwMode="auto">
            <a:xfrm>
              <a:off x="4140" y="2679"/>
              <a:ext cx="1197" cy="146"/>
            </a:xfrm>
            <a:prstGeom prst="roundRect">
              <a:avLst>
                <a:gd name="adj" fmla="val 50000"/>
              </a:avLst>
            </a:prstGeom>
            <a:solidFill>
              <a:srgbClr val="DDDDDD"/>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86" name="AutoShape 120"/>
            <p:cNvSpPr>
              <a:spLocks noChangeArrowheads="1"/>
            </p:cNvSpPr>
            <p:nvPr/>
          </p:nvSpPr>
          <p:spPr bwMode="auto">
            <a:xfrm>
              <a:off x="4205" y="2710"/>
              <a:ext cx="1071" cy="85"/>
            </a:xfrm>
            <a:prstGeom prst="roundRect">
              <a:avLst>
                <a:gd name="adj" fmla="val 50000"/>
              </a:avLst>
            </a:prstGeom>
            <a:gradFill rotWithShape="1">
              <a:gsLst>
                <a:gs pos="0">
                  <a:srgbClr val="000000"/>
                </a:gs>
                <a:gs pos="100000">
                  <a:srgbClr val="808080"/>
                </a:gs>
              </a:gsLst>
              <a:lin ang="0" scaled="1"/>
            </a:gra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87" name="Oval 121"/>
            <p:cNvSpPr>
              <a:spLocks noChangeArrowheads="1"/>
            </p:cNvSpPr>
            <p:nvPr/>
          </p:nvSpPr>
          <p:spPr bwMode="auto">
            <a:xfrm>
              <a:off x="4309" y="2382"/>
              <a:ext cx="158" cy="146"/>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88" name="Oval 122"/>
            <p:cNvSpPr>
              <a:spLocks noChangeArrowheads="1"/>
            </p:cNvSpPr>
            <p:nvPr/>
          </p:nvSpPr>
          <p:spPr bwMode="auto">
            <a:xfrm>
              <a:off x="4488" y="2382"/>
              <a:ext cx="158" cy="146"/>
            </a:xfrm>
            <a:prstGeom prst="ellipse">
              <a:avLst/>
            </a:prstGeom>
            <a:solidFill>
              <a:srgbClr val="FF0000"/>
            </a:soli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0000"/>
                </a:solidFill>
                <a:effectLst/>
                <a:uLnTx/>
                <a:uFillTx/>
                <a:latin typeface="Arial" panose="020B0604020202020204" pitchFamily="34" charset="0"/>
                <a:ea typeface="MS PGothic" charset="0"/>
                <a:cs typeface="Arial" panose="020B0604020202020204" pitchFamily="34" charset="0"/>
              </a:endParaRPr>
            </a:p>
          </p:txBody>
        </p:sp>
        <p:sp>
          <p:nvSpPr>
            <p:cNvPr id="189" name="Oval 123"/>
            <p:cNvSpPr>
              <a:spLocks noChangeArrowheads="1"/>
            </p:cNvSpPr>
            <p:nvPr/>
          </p:nvSpPr>
          <p:spPr bwMode="auto">
            <a:xfrm>
              <a:off x="4662" y="2382"/>
              <a:ext cx="158" cy="140"/>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90" name="Rectangle 124"/>
            <p:cNvSpPr>
              <a:spLocks noChangeArrowheads="1"/>
            </p:cNvSpPr>
            <p:nvPr/>
          </p:nvSpPr>
          <p:spPr bwMode="auto">
            <a:xfrm>
              <a:off x="5065" y="1836"/>
              <a:ext cx="82" cy="758"/>
            </a:xfrm>
            <a:prstGeom prst="rect">
              <a:avLst/>
            </a:prstGeom>
            <a:solidFill>
              <a:srgbClr val="292929"/>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sp>
        <p:nvSpPr>
          <p:cNvPr id="3" name="日期占位符 2"/>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4" name="灯片编号占位符 3"/>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5" name="页脚占位符 4"/>
          <p:cNvSpPr>
            <a:spLocks noGrp="1"/>
          </p:cNvSpPr>
          <p:nvPr>
            <p:ph type="ftr" sz="quarter" idx="11"/>
          </p:nvPr>
        </p:nvSpPr>
        <p:spPr/>
        <p:txBody>
          <a:bodyPr/>
          <a:p>
            <a:r>
              <a:rPr kumimoji="1" lang="zh-SG" altLang="en-US"/>
              <a:t>Principle of Computer Networks Experiment - Lesson 2</a:t>
            </a:r>
            <a:endParaRPr kumimoji="1" lang="zh-SG" altLang="en-US"/>
          </a:p>
        </p:txBody>
      </p:sp>
      <mc:AlternateContent xmlns:mc="http://schemas.openxmlformats.org/markup-compatibility/2006" xmlns:p14="http://schemas.microsoft.com/office/powerpoint/2010/main">
        <mc:Choice Requires="p14">
          <p:contentPart r:id="rId2" p14:bwMode="auto">
            <p14:nvContentPartPr>
              <p14:cNvPr id="6" name="墨迹 5"/>
              <p14:cNvContentPartPr/>
              <p14:nvPr/>
            </p14:nvContentPartPr>
            <p14:xfrm>
              <a:off x="5116195" y="1186180"/>
              <a:ext cx="4587875" cy="669290"/>
            </p14:xfrm>
          </p:contentPart>
        </mc:Choice>
        <mc:Fallback xmlns="">
          <p:pic>
            <p:nvPicPr>
              <p:cNvPr id="6" name="墨迹 5"/>
            </p:nvPicPr>
            <p:blipFill>
              <a:blip r:embed="rId3"/>
            </p:blipFill>
            <p:spPr>
              <a:xfrm>
                <a:off x="5116195" y="1186180"/>
                <a:ext cx="4587875" cy="66929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7" name="墨迹 6"/>
              <p14:cNvContentPartPr/>
              <p14:nvPr/>
            </p14:nvContentPartPr>
            <p14:xfrm>
              <a:off x="2623185" y="2078990"/>
              <a:ext cx="2683510" cy="125095"/>
            </p14:xfrm>
          </p:contentPart>
        </mc:Choice>
        <mc:Fallback xmlns="">
          <p:pic>
            <p:nvPicPr>
              <p:cNvPr id="7" name="墨迹 6"/>
            </p:nvPicPr>
            <p:blipFill>
              <a:blip r:embed="rId5"/>
            </p:blipFill>
            <p:spPr>
              <a:xfrm>
                <a:off x="2623185" y="2078990"/>
                <a:ext cx="2683510" cy="12509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8" name="墨迹 7"/>
              <p14:cNvContentPartPr/>
              <p14:nvPr/>
            </p14:nvContentPartPr>
            <p14:xfrm>
              <a:off x="1012190" y="5649595"/>
              <a:ext cx="2618105" cy="424180"/>
            </p14:xfrm>
          </p:contentPart>
        </mc:Choice>
        <mc:Fallback xmlns="">
          <p:pic>
            <p:nvPicPr>
              <p:cNvPr id="8" name="墨迹 7"/>
            </p:nvPicPr>
            <p:blipFill>
              <a:blip r:embed="rId7"/>
            </p:blipFill>
            <p:spPr>
              <a:xfrm>
                <a:off x="1012190" y="5649595"/>
                <a:ext cx="2618105" cy="424180"/>
              </a:xfrm>
              <a:prstGeom prst="rect"/>
            </p:spPr>
          </p:pic>
        </mc:Fallback>
      </mc:AlternateContent>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Electronics protoboard"/>
          <p:cNvPicPr>
            <a:picLocks noChangeAspect="1"/>
          </p:cNvPicPr>
          <p:nvPr/>
        </p:nvPicPr>
        <p:blipFill rotWithShape="1">
          <a:blip r:embed="rId1"/>
          <a:srcRect r="5882" b="-1"/>
          <a:stretch>
            <a:fillRect/>
          </a:stretch>
        </p:blipFill>
        <p:spPr>
          <a:xfrm>
            <a:off x="0" y="0"/>
            <a:ext cx="8169275" cy="6858000"/>
          </a:xfrm>
          <a:prstGeom prst="rect">
            <a:avLst/>
          </a:prstGeom>
        </p:spPr>
      </p:pic>
      <p:sp>
        <p:nvSpPr>
          <p:cNvPr id="11" name="Rectangle 10"/>
          <p:cNvSpPr>
            <a:spLocks noGrp="1" noRot="1" noChangeAspect="1" noMove="1" noResize="1" noEditPoints="1" noAdjustHandles="1" noChangeArrowheads="1" noChangeShapeType="1" noTextEdit="1"/>
          </p:cNvSpPr>
          <p:nvPr/>
        </p:nvSpPr>
        <p:spPr>
          <a:xfrm>
            <a:off x="8169275" y="2197735"/>
            <a:ext cx="4023360" cy="2635250"/>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400" b="1">
                <a:solidFill>
                  <a:schemeClr val="tx1"/>
                </a:solidFill>
              </a:rPr>
              <a:t>1. TCP Communications</a:t>
            </a:r>
            <a:endParaRPr lang="en-US" sz="2400" b="1">
              <a:solidFill>
                <a:schemeClr val="tx1"/>
              </a:solidFill>
            </a:endParaRPr>
          </a:p>
          <a:p>
            <a:pPr algn="l"/>
            <a:r>
              <a:rPr lang="en-US" sz="2400">
                <a:solidFill>
                  <a:schemeClr val="bg1">
                    <a:lumMod val="65000"/>
                  </a:schemeClr>
                </a:solidFill>
                <a:sym typeface="+mn-ea"/>
              </a:rPr>
              <a:t>2. Socket API</a:t>
            </a:r>
            <a:endParaRPr lang="en-US" sz="2400">
              <a:solidFill>
                <a:schemeClr val="bg1">
                  <a:lumMod val="65000"/>
                </a:schemeClr>
              </a:solidFill>
            </a:endParaRPr>
          </a:p>
          <a:p>
            <a:pPr algn="l"/>
            <a:r>
              <a:rPr lang="en-US" sz="2400">
                <a:solidFill>
                  <a:schemeClr val="bg1">
                    <a:lumMod val="65000"/>
                  </a:schemeClr>
                </a:solidFill>
                <a:sym typeface="+mn-ea"/>
              </a:rPr>
              <a:t>3. TCP via socket API</a:t>
            </a:r>
            <a:endParaRPr lang="en-US" sz="2400">
              <a:solidFill>
                <a:schemeClr val="bg1">
                  <a:lumMod val="65000"/>
                </a:schemeClr>
              </a:solidFill>
              <a:sym typeface="+mn-ea"/>
            </a:endParaRPr>
          </a:p>
        </p:txBody>
      </p:sp>
      <p:sp>
        <p:nvSpPr>
          <p:cNvPr id="2" name="标题 1"/>
          <p:cNvSpPr>
            <a:spLocks noGrp="1"/>
          </p:cNvSpPr>
          <p:nvPr>
            <p:ph type="ctrTitle"/>
          </p:nvPr>
        </p:nvSpPr>
        <p:spPr>
          <a:xfrm>
            <a:off x="8332470" y="977900"/>
            <a:ext cx="3300095" cy="1538605"/>
          </a:xfrm>
          <a:effectLst>
            <a:outerShdw blurRad="50800" dist="38100" dir="2700000" algn="tl" rotWithShape="0">
              <a:prstClr val="black">
                <a:alpha val="40000"/>
              </a:prstClr>
            </a:outerShdw>
          </a:effectLst>
        </p:spPr>
        <p:txBody>
          <a:bodyPr>
            <a:normAutofit/>
            <a:scene3d>
              <a:camera prst="orthographicFront"/>
              <a:lightRig rig="soft" dir="t">
                <a:rot lat="0" lon="0" rev="15600000"/>
              </a:lightRig>
            </a:scene3d>
            <a:sp3d extrusionH="57150" prstMaterial="softEdge">
              <a:bevelT w="25400" h="38100"/>
            </a:sp3d>
          </a:bodyPr>
          <a:lstStyle/>
          <a:p>
            <a:r>
              <a:rPr kumimoji="1" lang="en-US" altLang="zh-SG" sz="5200" dirty="0">
                <a:latin typeface="Arial Unicode MS" panose="020B0604020202020204" charset="-122"/>
                <a:ea typeface="Arial Unicode MS" panose="020B0604020202020204" charset="-122"/>
                <a:sym typeface="+mn-ea"/>
              </a:rPr>
              <a:t>Goals </a:t>
            </a:r>
            <a:endParaRPr kumimoji="1" lang="en-US" altLang="zh-SG" sz="5200" b="1" dirty="0">
              <a:solidFill>
                <a:schemeClr val="accent4"/>
              </a:solidFill>
              <a:effectLst/>
              <a:latin typeface="Arial Unicode MS" panose="020B0604020202020204" charset="-122"/>
              <a:ea typeface="Arial Unicode MS" panose="020B0604020202020204" charset="-122"/>
              <a:sym typeface="+mn-ea"/>
            </a:endParaRPr>
          </a:p>
        </p:txBody>
      </p:sp>
      <p:sp>
        <p:nvSpPr>
          <p:cNvPr id="7" name="日期占位符 6"/>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8" name="灯片编号占位符 7"/>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4" name="副标题 3"/>
          <p:cNvSpPr/>
          <p:nvPr>
            <p:ph type="subTitle" idx="1"/>
          </p:nvPr>
        </p:nvSpPr>
        <p:spPr/>
        <p:txBody>
          <a:bodyPr/>
          <a:p>
            <a:endParaRPr lang="zh-CN" altLang="en-US"/>
          </a:p>
        </p:txBody>
      </p:sp>
      <p:sp>
        <p:nvSpPr>
          <p:cNvPr id="6" name="页脚占位符 5"/>
          <p:cNvSpPr>
            <a:spLocks noGrp="1"/>
          </p:cNvSpPr>
          <p:nvPr>
            <p:ph type="ftr" sz="quarter" idx="11"/>
          </p:nvPr>
        </p:nvSpPr>
        <p:spPr/>
        <p:txBody>
          <a:bodyPr/>
          <a:p>
            <a:r>
              <a:rPr kumimoji="1" lang="zh-SG" altLang="en-US"/>
              <a:t>Principle of Computer Networks Experiment - Lesson 2</a:t>
            </a:r>
            <a:endParaRPr kumimoji="1" lang="zh-SG" alt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1026"/>
          <p:cNvSpPr>
            <a:spLocks noGrp="1"/>
          </p:cNvSpPr>
          <p:nvPr>
            <p:ph type="title"/>
          </p:nvPr>
        </p:nvSpPr>
        <p:spPr>
          <a:xfrm>
            <a:off x="1017270" y="431800"/>
            <a:ext cx="7094855" cy="840105"/>
          </a:xfrm>
        </p:spPr>
        <p:txBody>
          <a:bodyPr vert="horz" wrap="square" lIns="91440" tIns="45720" rIns="91440" bIns="45720" anchor="b" anchorCtr="0">
            <a:normAutofit/>
          </a:bodyPr>
          <a:p>
            <a:pPr eaLnBrk="1" hangingPunct="1"/>
            <a:r>
              <a:rPr lang="en-US" dirty="0"/>
              <a:t>Client/Server (C/S) mode</a:t>
            </a:r>
            <a:r>
              <a:rPr lang="zh-CN" altLang="en-US" dirty="0"/>
              <a:t> </a:t>
            </a:r>
            <a:endParaRPr lang="zh-CN" altLang="en-US" dirty="0"/>
          </a:p>
        </p:txBody>
      </p:sp>
      <p:sp>
        <p:nvSpPr>
          <p:cNvPr id="7172" name="Rectangle 1029"/>
          <p:cNvSpPr/>
          <p:nvPr/>
        </p:nvSpPr>
        <p:spPr>
          <a:xfrm>
            <a:off x="1017270" y="1611630"/>
            <a:ext cx="10013315" cy="3241675"/>
          </a:xfrm>
          <a:prstGeom prst="rect">
            <a:avLst/>
          </a:prstGeom>
          <a:noFill/>
          <a:ln w="9525" cap="flat" cmpd="sng">
            <a:noFill/>
            <a:prstDash val="solid"/>
            <a:miter/>
            <a:headEnd type="none" w="med" len="med"/>
            <a:tailEnd type="none" w="med" len="med"/>
          </a:ln>
          <a:extLst>
            <a:ext uri="{909E8E84-426E-40DD-AFC4-6F175D3DCCD1}">
              <a14:hiddenFill xmlns:a14="http://schemas.microsoft.com/office/drawing/2010/main">
                <a:solidFill>
                  <a:schemeClr val="bg1"/>
                </a:solidFill>
              </a14:hiddenFill>
            </a:ext>
          </a:extLst>
        </p:spPr>
        <p:txBody>
          <a:bodyPr/>
          <a:p>
            <a:pPr marL="342900" indent="-342900">
              <a:spcBef>
                <a:spcPct val="20000"/>
              </a:spcBef>
              <a:buClr>
                <a:schemeClr val="folHlink"/>
              </a:buClr>
              <a:buSzPct val="60000"/>
              <a:buFont typeface="Arial" panose="020B0604020202020204" pitchFamily="34" charset="0"/>
              <a:buChar char="•"/>
            </a:pPr>
            <a:r>
              <a:rPr lang="en-US" sz="2800" dirty="0">
                <a:ea typeface="黑体" pitchFamily="2" charset="-122"/>
                <a:cs typeface="+mn-lt"/>
              </a:rPr>
              <a:t>Network </a:t>
            </a:r>
            <a:r>
              <a:rPr lang="zh-CN" altLang="en-US" sz="2800" dirty="0">
                <a:ea typeface="黑体" pitchFamily="2" charset="-122"/>
                <a:cs typeface="+mn-lt"/>
              </a:rPr>
              <a:t>communication </a:t>
            </a:r>
            <a:r>
              <a:rPr lang="en-US" altLang="zh-CN" sz="2800" dirty="0">
                <a:ea typeface="黑体" pitchFamily="2" charset="-122"/>
                <a:cs typeface="+mn-lt"/>
              </a:rPr>
              <a:t>interface</a:t>
            </a:r>
            <a:r>
              <a:rPr lang="zh-CN" altLang="en-US" sz="2800" dirty="0">
                <a:ea typeface="黑体" pitchFamily="2" charset="-122"/>
                <a:cs typeface="+mn-lt"/>
              </a:rPr>
              <a:t>：</a:t>
            </a:r>
            <a:r>
              <a:rPr lang="en-US" altLang="zh-CN" sz="2800" dirty="0">
                <a:ea typeface="黑体" pitchFamily="2" charset="-122"/>
                <a:cs typeface="+mn-lt"/>
              </a:rPr>
              <a:t>C/S mode (handshake)</a:t>
            </a:r>
            <a:endParaRPr lang="zh-CN" altLang="en-US" sz="2800" dirty="0">
              <a:ea typeface="黑体" pitchFamily="2" charset="-122"/>
              <a:cs typeface="+mn-lt"/>
            </a:endParaRPr>
          </a:p>
          <a:p>
            <a:pPr marL="742950" lvl="1" indent="-285750" algn="just" eaLnBrk="1" hangingPunct="1">
              <a:spcBef>
                <a:spcPct val="20000"/>
              </a:spcBef>
              <a:buClr>
                <a:schemeClr val="hlink"/>
              </a:buClr>
              <a:buSzPct val="55000"/>
              <a:buFont typeface="Wingdings" panose="05000000000000000000" pitchFamily="2" charset="2"/>
              <a:buChar char="n"/>
            </a:pPr>
            <a:r>
              <a:rPr lang="zh-CN" altLang="en-US" sz="2000" dirty="0">
                <a:ea typeface="黑体" pitchFamily="2" charset="-122"/>
                <a:cs typeface="+mn-lt"/>
              </a:rPr>
              <a:t>The client sends a service request to the server, and the server waits to receive the service request, and responds and services according to its own resource status.</a:t>
            </a:r>
            <a:endParaRPr lang="zh-CN" altLang="en-US" sz="2000" dirty="0">
              <a:ea typeface="黑体" pitchFamily="2" charset="-122"/>
              <a:cs typeface="+mn-lt"/>
            </a:endParaRPr>
          </a:p>
          <a:p>
            <a:pPr marL="742950" lvl="1" indent="-285750" algn="just" eaLnBrk="1" hangingPunct="1">
              <a:spcBef>
                <a:spcPct val="20000"/>
              </a:spcBef>
              <a:buClr>
                <a:schemeClr val="hlink"/>
              </a:buClr>
              <a:buSzPct val="55000"/>
              <a:buFont typeface="Wingdings" panose="05000000000000000000" pitchFamily="2" charset="2"/>
              <a:buChar char="n"/>
            </a:pPr>
            <a:r>
              <a:rPr lang="zh-CN" altLang="en-US" sz="2000" dirty="0">
                <a:solidFill>
                  <a:srgbClr val="FF0000"/>
                </a:solidFill>
                <a:ea typeface="黑体" pitchFamily="2" charset="-122"/>
                <a:cs typeface="+mn-lt"/>
              </a:rPr>
              <a:t>TCP protocol:</a:t>
            </a:r>
            <a:r>
              <a:rPr lang="zh-CN" altLang="en-US" sz="2000" dirty="0">
                <a:ea typeface="黑体" pitchFamily="2" charset="-122"/>
                <a:cs typeface="+mn-lt"/>
              </a:rPr>
              <a:t> The client process first sends a connection request to the server process, and establishes the connection through </a:t>
            </a:r>
            <a:r>
              <a:rPr lang="en-US" altLang="zh-CN" sz="2000" b="1" dirty="0">
                <a:solidFill>
                  <a:srgbClr val="FF0000"/>
                </a:solidFill>
                <a:ea typeface="黑体" pitchFamily="2" charset="-122"/>
                <a:cs typeface="+mn-lt"/>
              </a:rPr>
              <a:t>3-way</a:t>
            </a:r>
            <a:r>
              <a:rPr lang="zh-CN" altLang="en-US" sz="2000" b="1" dirty="0">
                <a:solidFill>
                  <a:srgbClr val="FF0000"/>
                </a:solidFill>
                <a:ea typeface="黑体" pitchFamily="2" charset="-122"/>
                <a:cs typeface="+mn-lt"/>
              </a:rPr>
              <a:t> handshakes</a:t>
            </a:r>
            <a:r>
              <a:rPr lang="en-US" altLang="zh-CN" sz="2000" dirty="0">
                <a:solidFill>
                  <a:srgbClr val="FF0000"/>
                </a:solidFill>
                <a:ea typeface="黑体" pitchFamily="2" charset="-122"/>
                <a:cs typeface="+mn-lt"/>
              </a:rPr>
              <a:t>.</a:t>
            </a:r>
            <a:r>
              <a:rPr lang="zh-CN" altLang="en-US" sz="2000" dirty="0">
                <a:solidFill>
                  <a:srgbClr val="FF0000"/>
                </a:solidFill>
                <a:ea typeface="黑体" pitchFamily="2" charset="-122"/>
                <a:cs typeface="+mn-lt"/>
              </a:rPr>
              <a:t> </a:t>
            </a:r>
            <a:r>
              <a:rPr lang="zh-CN" altLang="en-US" sz="2000" dirty="0">
                <a:ea typeface="黑体" pitchFamily="2" charset="-122"/>
                <a:cs typeface="+mn-lt"/>
              </a:rPr>
              <a:t>After communication, either party can release the connection through four handshakes.</a:t>
            </a:r>
            <a:endParaRPr lang="zh-CN" altLang="en-US" sz="2000" dirty="0">
              <a:ea typeface="黑体" pitchFamily="2" charset="-122"/>
              <a:cs typeface="+mn-lt"/>
            </a:endParaRPr>
          </a:p>
          <a:p>
            <a:pPr marL="742950" lvl="1" indent="-285750" algn="just" eaLnBrk="1" hangingPunct="1">
              <a:spcBef>
                <a:spcPct val="20000"/>
              </a:spcBef>
              <a:buClr>
                <a:schemeClr val="hlink"/>
              </a:buClr>
              <a:buSzPct val="55000"/>
              <a:buFont typeface="Wingdings" panose="05000000000000000000" pitchFamily="2" charset="2"/>
              <a:buChar char="n"/>
            </a:pPr>
            <a:r>
              <a:rPr lang="zh-CN" altLang="en-US" sz="2000" dirty="0">
                <a:solidFill>
                  <a:srgbClr val="FF0000"/>
                </a:solidFill>
                <a:ea typeface="黑体" pitchFamily="2" charset="-122"/>
                <a:cs typeface="+mn-lt"/>
              </a:rPr>
              <a:t>UDP protocol: </a:t>
            </a:r>
            <a:r>
              <a:rPr lang="zh-CN" altLang="en-US" sz="2000" dirty="0">
                <a:ea typeface="黑体" pitchFamily="2" charset="-122"/>
                <a:cs typeface="+mn-lt"/>
              </a:rPr>
              <a:t>The client process must first actively send service requests (data) to the server process, and then the server can send replies to the client process.</a:t>
            </a:r>
            <a:endParaRPr lang="zh-CN" altLang="en-US" sz="2000" dirty="0">
              <a:ea typeface="黑体" pitchFamily="2" charset="-122"/>
              <a:cs typeface="+mn-lt"/>
            </a:endParaRPr>
          </a:p>
        </p:txBody>
      </p:sp>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
              <a:rPr kumimoji="0" lang="zh-CN" altLang="zh-CN" sz="1400" b="0" i="0" u="none" strike="noStrike" kern="1200" cap="none" spc="0" normalizeH="0" baseline="0" noProof="0">
                <a:ln>
                  <a:noFill/>
                </a:ln>
                <a:solidFill>
                  <a:schemeClr val="tx1"/>
                </a:solidFill>
                <a:effectLst/>
                <a:uLnTx/>
                <a:uFillTx/>
                <a:latin typeface="Tahoma" panose="020B0604030504040204" pitchFamily="34" charset="0"/>
                <a:ea typeface="宋体"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itchFamily="2" charset="-122"/>
              <a:cs typeface="+mn-cs"/>
            </a:endParaRPr>
          </a:p>
        </p:txBody>
      </p:sp>
      <p:sp>
        <p:nvSpPr>
          <p:cNvPr id="3" name="灯片编号占位符 2"/>
          <p:cNvSpPr>
            <a:spLocks noGrp="1"/>
          </p:cNvSpPr>
          <p:nvPr>
            <p:ph type="sldNum" sz="quarter" idx="12"/>
          </p:nvPr>
        </p:nvSpPr>
        <p:spPr/>
        <p:txBody>
          <a:bodyPr/>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itchFamily="2" charset="-122"/>
                <a:cs typeface="+mn-cs"/>
              </a:rPr>
              <a:t>Principle of Computer Networks Experiment - Lesson 2</a:t>
            </a: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itchFamily="2" charset="-122"/>
              <a:cs typeface="+mn-cs"/>
            </a:endParaRPr>
          </a:p>
        </p:txBody>
      </p:sp>
      <mc:AlternateContent xmlns:mc="http://schemas.openxmlformats.org/markup-compatibility/2006" xmlns:p14="http://schemas.microsoft.com/office/powerpoint/2010/main">
        <mc:Choice Requires="p14">
          <p:contentPart r:id="rId1" p14:bwMode="auto">
            <p14:nvContentPartPr>
              <p14:cNvPr id="5" name="墨迹 4"/>
              <p14:cNvContentPartPr/>
              <p14:nvPr/>
            </p14:nvContentPartPr>
            <p14:xfrm>
              <a:off x="3025775" y="2416175"/>
              <a:ext cx="642620" cy="27305"/>
            </p14:xfrm>
          </p:contentPart>
        </mc:Choice>
        <mc:Fallback xmlns="">
          <p:pic>
            <p:nvPicPr>
              <p:cNvPr id="5" name="墨迹 4"/>
            </p:nvPicPr>
            <p:blipFill>
              <a:blip r:embed="rId2"/>
            </p:blipFill>
            <p:spPr>
              <a:xfrm>
                <a:off x="3025775" y="2416175"/>
                <a:ext cx="642620" cy="27305"/>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6" name="墨迹 5"/>
              <p14:cNvContentPartPr/>
              <p14:nvPr/>
            </p14:nvContentPartPr>
            <p14:xfrm>
              <a:off x="2481580" y="2449195"/>
              <a:ext cx="707390" cy="360"/>
            </p14:xfrm>
          </p:contentPart>
        </mc:Choice>
        <mc:Fallback xmlns="">
          <p:pic>
            <p:nvPicPr>
              <p:cNvPr id="6" name="墨迹 5"/>
            </p:nvPicPr>
            <p:blipFill>
              <a:blip r:embed="rId4"/>
            </p:blipFill>
            <p:spPr>
              <a:xfrm>
                <a:off x="2481580" y="2449195"/>
                <a:ext cx="707390" cy="36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7" name="墨迹 6"/>
              <p14:cNvContentPartPr/>
              <p14:nvPr/>
            </p14:nvContentPartPr>
            <p14:xfrm>
              <a:off x="8468995" y="2394585"/>
              <a:ext cx="1409700" cy="27305"/>
            </p14:xfrm>
          </p:contentPart>
        </mc:Choice>
        <mc:Fallback xmlns="">
          <p:pic>
            <p:nvPicPr>
              <p:cNvPr id="7" name="墨迹 6"/>
            </p:nvPicPr>
            <p:blipFill>
              <a:blip r:embed="rId6"/>
            </p:blipFill>
            <p:spPr>
              <a:xfrm>
                <a:off x="8468995" y="2394585"/>
                <a:ext cx="1409700" cy="27305"/>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8" name="墨迹 7"/>
              <p14:cNvContentPartPr/>
              <p14:nvPr/>
            </p14:nvContentPartPr>
            <p14:xfrm>
              <a:off x="4914900" y="2743200"/>
              <a:ext cx="680085" cy="10795"/>
            </p14:xfrm>
          </p:contentPart>
        </mc:Choice>
        <mc:Fallback xmlns="">
          <p:pic>
            <p:nvPicPr>
              <p:cNvPr id="8" name="墨迹 7"/>
            </p:nvPicPr>
            <p:blipFill>
              <a:blip r:embed="rId8"/>
            </p:blipFill>
            <p:spPr>
              <a:xfrm>
                <a:off x="4914900" y="2743200"/>
                <a:ext cx="680085" cy="1079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9" name="墨迹 8"/>
              <p14:cNvContentPartPr/>
              <p14:nvPr/>
            </p14:nvContentPartPr>
            <p14:xfrm>
              <a:off x="4941570" y="2465070"/>
              <a:ext cx="756920" cy="22225"/>
            </p14:xfrm>
          </p:contentPart>
        </mc:Choice>
        <mc:Fallback xmlns="">
          <p:pic>
            <p:nvPicPr>
              <p:cNvPr id="9" name="墨迹 8"/>
            </p:nvPicPr>
            <p:blipFill>
              <a:blip r:embed="rId10"/>
            </p:blipFill>
            <p:spPr>
              <a:xfrm>
                <a:off x="4941570" y="2465070"/>
                <a:ext cx="756920" cy="22225"/>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0" name="墨迹 9"/>
              <p14:cNvContentPartPr/>
              <p14:nvPr/>
            </p14:nvContentPartPr>
            <p14:xfrm>
              <a:off x="4735195" y="2726690"/>
              <a:ext cx="1022985" cy="5080"/>
            </p14:xfrm>
          </p:contentPart>
        </mc:Choice>
        <mc:Fallback xmlns="">
          <p:pic>
            <p:nvPicPr>
              <p:cNvPr id="10" name="墨迹 9"/>
            </p:nvPicPr>
            <p:blipFill>
              <a:blip r:embed="rId12"/>
            </p:blipFill>
            <p:spPr>
              <a:xfrm>
                <a:off x="4735195" y="2726690"/>
                <a:ext cx="1022985" cy="508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1" name="墨迹 10"/>
              <p14:cNvContentPartPr/>
              <p14:nvPr/>
            </p14:nvContentPartPr>
            <p14:xfrm>
              <a:off x="7897495" y="3689985"/>
              <a:ext cx="2225675" cy="43815"/>
            </p14:xfrm>
          </p:contentPart>
        </mc:Choice>
        <mc:Fallback xmlns="">
          <p:pic>
            <p:nvPicPr>
              <p:cNvPr id="11" name="墨迹 10"/>
            </p:nvPicPr>
            <p:blipFill>
              <a:blip r:embed="rId14"/>
            </p:blipFill>
            <p:spPr>
              <a:xfrm>
                <a:off x="7897495" y="3689985"/>
                <a:ext cx="2225675" cy="43815"/>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2" name="墨迹 11"/>
              <p14:cNvContentPartPr/>
              <p14:nvPr/>
            </p14:nvContentPartPr>
            <p14:xfrm>
              <a:off x="10499090" y="4054475"/>
              <a:ext cx="413385" cy="16510"/>
            </p14:xfrm>
          </p:contentPart>
        </mc:Choice>
        <mc:Fallback xmlns="">
          <p:pic>
            <p:nvPicPr>
              <p:cNvPr id="12" name="墨迹 11"/>
            </p:nvPicPr>
            <p:blipFill>
              <a:blip r:embed="rId16"/>
            </p:blipFill>
            <p:spPr>
              <a:xfrm>
                <a:off x="10499090" y="4054475"/>
                <a:ext cx="413385" cy="1651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3" name="墨迹 12"/>
              <p14:cNvContentPartPr/>
              <p14:nvPr/>
            </p14:nvContentPartPr>
            <p14:xfrm>
              <a:off x="1730375" y="4310380"/>
              <a:ext cx="1627505" cy="71120"/>
            </p14:xfrm>
          </p:contentPart>
        </mc:Choice>
        <mc:Fallback xmlns="">
          <p:pic>
            <p:nvPicPr>
              <p:cNvPr id="13" name="墨迹 12"/>
            </p:nvPicPr>
            <p:blipFill>
              <a:blip r:embed="rId18"/>
            </p:blipFill>
            <p:spPr>
              <a:xfrm>
                <a:off x="1730375" y="4310380"/>
                <a:ext cx="1627505" cy="71120"/>
              </a:xfrm>
              <a:prstGeom prst="rect"/>
            </p:spPr>
          </p:pic>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393310" cy="894622"/>
          </a:xfrm>
        </p:spPr>
        <p:txBody>
          <a:bodyPr>
            <a:normAutofit/>
          </a:bodyPr>
          <a:lstStyle/>
          <a:p>
            <a:r>
              <a:rPr lang="en-US" sz="4800" dirty="0"/>
              <a:t>Agreeing to establish a connection</a:t>
            </a:r>
            <a:endParaRPr lang="en-US" sz="4400" b="0" dirty="0"/>
          </a:p>
        </p:txBody>
      </p:sp>
      <p:sp>
        <p:nvSpPr>
          <p:cNvPr id="211" name="Rectangle 63"/>
          <p:cNvSpPr txBox="1">
            <a:spLocks noChangeArrowheads="1"/>
          </p:cNvSpPr>
          <p:nvPr/>
        </p:nvSpPr>
        <p:spPr bwMode="auto">
          <a:xfrm>
            <a:off x="5960745" y="2294890"/>
            <a:ext cx="5930265" cy="3576955"/>
          </a:xfrm>
          <a:prstGeom prst="rect">
            <a:avLst/>
          </a:prstGeom>
          <a:noFill/>
          <a:ln>
            <a:noFill/>
          </a:ln>
          <a:effectLst/>
        </p:spPr>
        <p:txBody>
          <a:bodyPr vert="horz" wrap="square" lIns="91440" tIns="45720" rIns="91440" bIns="45720" numCol="1" anchor="t" anchorCtr="0" compatLnSpc="1"/>
          <a:lstStyle>
            <a:lvl1pPr marL="284480" indent="-284480" algn="l" rtl="0" eaLnBrk="0" fontAlgn="base" hangingPunct="0">
              <a:lnSpc>
                <a:spcPct val="85000"/>
              </a:lnSpc>
              <a:spcBef>
                <a:spcPct val="20000"/>
              </a:spcBef>
              <a:spcAft>
                <a:spcPct val="0"/>
              </a:spcAft>
              <a:buClr>
                <a:srgbClr val="000099"/>
              </a:buClr>
              <a:buSzPct val="100000"/>
              <a:buFont typeface="Wingdings" panose="05000000000000000000" pitchFamily="2" charset="2"/>
              <a:buChar char="§"/>
              <a:defRPr sz="2800">
                <a:solidFill>
                  <a:schemeClr val="tx1"/>
                </a:solidFill>
                <a:latin typeface="+mn-lt"/>
                <a:ea typeface="MS PGothic" charset="0"/>
                <a:cs typeface="MS PGothic" charset="0"/>
              </a:defRPr>
            </a:lvl1pPr>
            <a:lvl2pPr marL="687705" indent="-230505"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MS PGothic" charset="0"/>
              </a:defRPr>
            </a:lvl2pPr>
            <a:lvl3pPr marL="1143000" indent="-228600" algn="l" rtl="0" eaLnBrk="0" fontAlgn="base" hangingPunct="0">
              <a:spcBef>
                <a:spcPct val="20000"/>
              </a:spcBef>
              <a:spcAft>
                <a:spcPct val="0"/>
              </a:spcAft>
              <a:buChar char="•"/>
              <a:defRPr sz="2000">
                <a:solidFill>
                  <a:schemeClr val="tx1"/>
                </a:solidFill>
                <a:latin typeface="+mn-lt"/>
                <a:ea typeface="MS PGothic" charset="0"/>
              </a:defRPr>
            </a:lvl3pPr>
            <a:lvl4pPr marL="1600200" indent="-228600" algn="l" rtl="0" eaLnBrk="0" fontAlgn="base" hangingPunct="0">
              <a:spcBef>
                <a:spcPct val="20000"/>
              </a:spcBef>
              <a:spcAft>
                <a:spcPct val="0"/>
              </a:spcAft>
              <a:buChar char="–"/>
              <a:defRPr sz="1800">
                <a:solidFill>
                  <a:schemeClr val="tx1"/>
                </a:solidFill>
                <a:latin typeface="Times New Roman" panose="02020603050405020304" pitchFamily="18" charset="0"/>
                <a:ea typeface="MS PGothic" charset="0"/>
              </a:defRPr>
            </a:lvl4pPr>
            <a:lvl5pPr marL="2057400" indent="-228600" algn="l" rtl="0" eaLnBrk="0" fontAlgn="base" hangingPunct="0">
              <a:spcBef>
                <a:spcPct val="20000"/>
              </a:spcBef>
              <a:spcAft>
                <a:spcPct val="0"/>
              </a:spcAft>
              <a:buChar char="»"/>
              <a:defRPr sz="1800">
                <a:solidFill>
                  <a:schemeClr val="tx1"/>
                </a:solidFill>
                <a:latin typeface="Times New Roman" panose="02020603050405020304" pitchFamily="18" charset="0"/>
                <a:ea typeface="MS PGothic" charset="0"/>
              </a:defRPr>
            </a:lvl5pPr>
            <a:lvl6pPr marL="25146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6pPr>
            <a:lvl7pPr marL="29718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7pPr>
            <a:lvl8pPr marL="34290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8pPr>
            <a:lvl9pPr marL="38862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9pPr>
          </a:lstStyle>
          <a:p>
            <a:pPr marL="284480" marR="0" lvl="0" indent="-284480" algn="l" defTabSz="914400" rtl="0" eaLnBrk="0" fontAlgn="base" latinLnBrk="0" hangingPunct="0">
              <a:lnSpc>
                <a:spcPct val="85000"/>
              </a:lnSpc>
              <a:spcBef>
                <a:spcPct val="20000"/>
              </a:spcBef>
              <a:spcAft>
                <a:spcPct val="0"/>
              </a:spcAft>
              <a:buClr>
                <a:srgbClr val="000099"/>
              </a:buClr>
              <a:buSzPct val="100000"/>
              <a:buFont typeface="Wingdings" panose="05000000000000000000" pitchFamily="2" charset="2"/>
              <a:buNone/>
              <a:defRPr/>
            </a:pPr>
            <a:r>
              <a:rPr kumimoji="0" lang="en-US" altLang="en-US" sz="3200" b="0" i="1" u="sng" strike="noStrike" kern="0" cap="none" spc="0" normalizeH="0" baseline="0" noProof="0" dirty="0">
                <a:ln>
                  <a:noFill/>
                </a:ln>
                <a:solidFill>
                  <a:srgbClr val="CC0000"/>
                </a:solidFill>
                <a:effectLst/>
                <a:uLnTx/>
                <a:uFillTx/>
                <a:latin typeface="Calibri" panose="020F0502020204030204"/>
                <a:ea typeface="MS PGothic" panose="020B0600070205080204" pitchFamily="34" charset="-128"/>
              </a:rPr>
              <a:t>Q:</a:t>
            </a:r>
            <a:r>
              <a:rPr kumimoji="0" lang="en-US" altLang="en-US" sz="3200" b="0"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rPr>
              <a:t> will 2-way handshake always work in network?</a:t>
            </a:r>
            <a:endParaRPr kumimoji="0" lang="en-US" altLang="en-US" sz="3200" b="0"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endParaRPr>
          </a:p>
          <a:p>
            <a:pPr marL="346075" marR="0" lvl="0" indent="-279400" algn="l" defTabSz="914400" rtl="0" eaLnBrk="0" fontAlgn="base" latinLnBrk="0" hangingPunct="0">
              <a:lnSpc>
                <a:spcPct val="90000"/>
              </a:lnSpc>
              <a:spcBef>
                <a:spcPct val="20000"/>
              </a:spcBef>
              <a:spcAft>
                <a:spcPct val="0"/>
              </a:spcAft>
              <a:buClr>
                <a:srgbClr val="000099"/>
              </a:buClr>
              <a:buSzPct val="100000"/>
              <a:buFont typeface="Wingdings" panose="05000000000000000000" pitchFamily="2" charset="2"/>
              <a:buChar char="§"/>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rPr>
              <a:t>variable delays</a:t>
            </a:r>
            <a:endParaRPr kumimoji="0" lang="en-US" altLang="en-US" sz="2800" b="0"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endParaRPr>
          </a:p>
          <a:p>
            <a:pPr marL="346075" marR="0" lvl="0" indent="-279400" algn="l" defTabSz="914400" rtl="0" eaLnBrk="0" fontAlgn="base" latinLnBrk="0" hangingPunct="0">
              <a:lnSpc>
                <a:spcPct val="90000"/>
              </a:lnSpc>
              <a:spcBef>
                <a:spcPct val="20000"/>
              </a:spcBef>
              <a:spcAft>
                <a:spcPct val="0"/>
              </a:spcAft>
              <a:buClr>
                <a:srgbClr val="000099"/>
              </a:buClr>
              <a:buSzPct val="100000"/>
              <a:buFont typeface="Wingdings" panose="05000000000000000000" pitchFamily="2" charset="2"/>
              <a:buChar char="§"/>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rPr>
              <a:t>retransmitted messages (e.g. </a:t>
            </a:r>
            <a:r>
              <a:rPr kumimoji="0" lang="en-US" altLang="en-US" sz="2800" b="0" i="0" u="none" strike="noStrike" kern="0" cap="none" spc="0" normalizeH="0" baseline="0" noProof="0" dirty="0" err="1">
                <a:ln>
                  <a:noFill/>
                </a:ln>
                <a:solidFill>
                  <a:prstClr val="black"/>
                </a:solidFill>
                <a:effectLst/>
                <a:uLnTx/>
                <a:uFillTx/>
                <a:latin typeface="Calibri" panose="020F0502020204030204"/>
                <a:ea typeface="MS PGothic" panose="020B0600070205080204" pitchFamily="34" charset="-128"/>
              </a:rPr>
              <a:t>req_conn</a:t>
            </a:r>
            <a:r>
              <a:rPr kumimoji="0" lang="en-US" altLang="en-US" sz="2800" b="0"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rPr>
              <a:t>(x)) due to message loss</a:t>
            </a:r>
            <a:endParaRPr kumimoji="0" lang="en-US" altLang="en-US" sz="2800" b="0"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endParaRPr>
          </a:p>
          <a:p>
            <a:pPr marL="346075" marR="0" lvl="0" indent="-279400" algn="l" defTabSz="914400" rtl="0" eaLnBrk="0" fontAlgn="base" latinLnBrk="0" hangingPunct="0">
              <a:lnSpc>
                <a:spcPct val="90000"/>
              </a:lnSpc>
              <a:spcBef>
                <a:spcPct val="20000"/>
              </a:spcBef>
              <a:spcAft>
                <a:spcPct val="0"/>
              </a:spcAft>
              <a:buClr>
                <a:srgbClr val="000099"/>
              </a:buClr>
              <a:buSzPct val="100000"/>
              <a:buFont typeface="Wingdings" panose="05000000000000000000" pitchFamily="2" charset="2"/>
              <a:buChar char="§"/>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rPr>
              <a:t>message reordering</a:t>
            </a:r>
            <a:endParaRPr kumimoji="0" lang="en-US" altLang="en-US" sz="2800" b="0"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endParaRPr>
          </a:p>
          <a:p>
            <a:pPr marL="346075" marR="0" lvl="0" indent="-279400" algn="l" defTabSz="914400" rtl="0" eaLnBrk="0" fontAlgn="base" latinLnBrk="0" hangingPunct="0">
              <a:lnSpc>
                <a:spcPct val="90000"/>
              </a:lnSpc>
              <a:spcBef>
                <a:spcPct val="20000"/>
              </a:spcBef>
              <a:spcAft>
                <a:spcPct val="0"/>
              </a:spcAft>
              <a:buClr>
                <a:srgbClr val="000099"/>
              </a:buClr>
              <a:buSzPct val="100000"/>
              <a:buFont typeface="Wingdings" panose="05000000000000000000" pitchFamily="2" charset="2"/>
              <a:buChar char="§"/>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rPr>
              <a:t>c</a:t>
            </a:r>
            <a:r>
              <a:rPr kumimoji="0" lang="en-US" altLang="en-US" sz="2800" b="0" i="0" u="none" strike="noStrike" kern="0" cap="none" spc="0" normalizeH="0" baseline="0" noProof="0" dirty="0" err="1">
                <a:ln>
                  <a:noFill/>
                </a:ln>
                <a:solidFill>
                  <a:prstClr val="black"/>
                </a:solidFill>
                <a:effectLst/>
                <a:uLnTx/>
                <a:uFillTx/>
                <a:latin typeface="Calibri" panose="020F0502020204030204"/>
                <a:ea typeface="MS PGothic" panose="020B0600070205080204" pitchFamily="34" charset="-128"/>
              </a:rPr>
              <a:t>an’</a:t>
            </a:r>
            <a:r>
              <a:rPr kumimoji="0" lang="en-US" altLang="ja-JP" sz="2800" b="0" i="0" u="none" strike="noStrike" kern="0" cap="none" spc="0" normalizeH="0" baseline="0" noProof="0" dirty="0" err="1">
                <a:ln>
                  <a:noFill/>
                </a:ln>
                <a:solidFill>
                  <a:prstClr val="black"/>
                </a:solidFill>
                <a:effectLst/>
                <a:uLnTx/>
                <a:uFillTx/>
                <a:latin typeface="Calibri" panose="020F0502020204030204"/>
                <a:ea typeface="MS PGothic" panose="020B0600070205080204" pitchFamily="34" charset="-128"/>
              </a:rPr>
              <a:t>t</a:t>
            </a:r>
            <a:r>
              <a:rPr kumimoji="0" lang="en-US" altLang="ja-JP" sz="2800" b="0"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rPr>
              <a:t> “see” other side</a:t>
            </a:r>
            <a:endParaRPr kumimoji="0" lang="en-US" altLang="en-US" sz="2800" b="0"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endParaRPr>
          </a:p>
        </p:txBody>
      </p:sp>
      <p:pic>
        <p:nvPicPr>
          <p:cNvPr id="212" name="Picture 62" descr="Alic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92408" y="2031271"/>
            <a:ext cx="685440" cy="681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3" name="Picture 63" descr="Bo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2300" y="2069246"/>
            <a:ext cx="839663" cy="690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4" name="Text Box 49"/>
          <p:cNvSpPr txBox="1">
            <a:spLocks noChangeArrowheads="1"/>
          </p:cNvSpPr>
          <p:nvPr/>
        </p:nvSpPr>
        <p:spPr bwMode="auto">
          <a:xfrm>
            <a:off x="396620" y="1354621"/>
            <a:ext cx="7019925" cy="583565"/>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3200" b="0" i="0" u="none" strike="noStrike" kern="0" cap="none" spc="0" normalizeH="0" baseline="0" noProof="0" dirty="0">
                <a:ln>
                  <a:noFill/>
                </a:ln>
                <a:solidFill>
                  <a:srgbClr val="000000"/>
                </a:solidFill>
                <a:effectLst/>
                <a:uLnTx/>
                <a:uFillTx/>
                <a:latin typeface="Calibri" panose="020F0502020204030204"/>
                <a:ea typeface="MS PGothic" charset="0"/>
                <a:cs typeface="+mn-cs"/>
              </a:rPr>
              <a:t>2-way handshake (Alice talks to Bob):</a:t>
            </a:r>
            <a:endParaRPr kumimoji="0" lang="en-US" sz="3200" b="0" i="0" u="none" strike="noStrike" kern="0" cap="none" spc="0" normalizeH="0" baseline="0" noProof="0" dirty="0">
              <a:ln>
                <a:noFill/>
              </a:ln>
              <a:solidFill>
                <a:srgbClr val="000000"/>
              </a:solidFill>
              <a:effectLst/>
              <a:uLnTx/>
              <a:uFillTx/>
              <a:latin typeface="Calibri" panose="020F0502020204030204"/>
              <a:ea typeface="MS PGothic" charset="0"/>
              <a:cs typeface="+mn-cs"/>
            </a:endParaRPr>
          </a:p>
        </p:txBody>
      </p:sp>
      <p:sp>
        <p:nvSpPr>
          <p:cNvPr id="215" name="Line 50"/>
          <p:cNvSpPr>
            <a:spLocks noChangeShapeType="1"/>
          </p:cNvSpPr>
          <p:nvPr/>
        </p:nvSpPr>
        <p:spPr bwMode="auto">
          <a:xfrm>
            <a:off x="2210097" y="2827024"/>
            <a:ext cx="1996343" cy="343504"/>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srgbClr val="000000"/>
              </a:solidFill>
              <a:effectLst/>
              <a:uLnTx/>
              <a:uFillTx/>
              <a:latin typeface="Calibri" panose="020F0502020204030204"/>
              <a:ea typeface="MS PGothic" charset="0"/>
              <a:cs typeface="+mn-cs"/>
            </a:endParaRPr>
          </a:p>
        </p:txBody>
      </p:sp>
      <p:sp>
        <p:nvSpPr>
          <p:cNvPr id="216" name="Line 51"/>
          <p:cNvSpPr>
            <a:spLocks noChangeShapeType="1"/>
          </p:cNvSpPr>
          <p:nvPr/>
        </p:nvSpPr>
        <p:spPr bwMode="auto">
          <a:xfrm>
            <a:off x="2150121" y="2737265"/>
            <a:ext cx="0" cy="1191042"/>
          </a:xfrm>
          <a:prstGeom prst="line">
            <a:avLst/>
          </a:prstGeom>
          <a:noFill/>
          <a:ln w="9525">
            <a:solidFill>
              <a:srgbClr val="777777"/>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srgbClr val="000000"/>
              </a:solidFill>
              <a:effectLst/>
              <a:uLnTx/>
              <a:uFillTx/>
              <a:latin typeface="Calibri" panose="020F0502020204030204"/>
              <a:ea typeface="MS PGothic" charset="0"/>
              <a:cs typeface="+mn-cs"/>
            </a:endParaRPr>
          </a:p>
        </p:txBody>
      </p:sp>
      <p:sp>
        <p:nvSpPr>
          <p:cNvPr id="217" name="Line 53"/>
          <p:cNvSpPr>
            <a:spLocks noChangeShapeType="1"/>
          </p:cNvSpPr>
          <p:nvPr/>
        </p:nvSpPr>
        <p:spPr bwMode="auto">
          <a:xfrm>
            <a:off x="4215008" y="2766610"/>
            <a:ext cx="0" cy="1191042"/>
          </a:xfrm>
          <a:prstGeom prst="line">
            <a:avLst/>
          </a:prstGeom>
          <a:noFill/>
          <a:ln w="9525">
            <a:solidFill>
              <a:srgbClr val="777777"/>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srgbClr val="000000"/>
              </a:solidFill>
              <a:effectLst/>
              <a:uLnTx/>
              <a:uFillTx/>
              <a:latin typeface="Calibri" panose="020F0502020204030204"/>
              <a:ea typeface="MS PGothic" charset="0"/>
              <a:cs typeface="+mn-cs"/>
            </a:endParaRPr>
          </a:p>
        </p:txBody>
      </p:sp>
      <p:sp>
        <p:nvSpPr>
          <p:cNvPr id="218" name="Line 54"/>
          <p:cNvSpPr>
            <a:spLocks noChangeShapeType="1"/>
          </p:cNvSpPr>
          <p:nvPr/>
        </p:nvSpPr>
        <p:spPr bwMode="auto">
          <a:xfrm flipH="1">
            <a:off x="2145837" y="3258561"/>
            <a:ext cx="1996343" cy="343504"/>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srgbClr val="000000"/>
              </a:solidFill>
              <a:effectLst/>
              <a:uLnTx/>
              <a:uFillTx/>
              <a:latin typeface="Calibri" panose="020F0502020204030204"/>
              <a:ea typeface="MS PGothic" charset="0"/>
              <a:cs typeface="+mn-cs"/>
            </a:endParaRPr>
          </a:p>
        </p:txBody>
      </p:sp>
      <p:sp>
        <p:nvSpPr>
          <p:cNvPr id="219" name="Rectangle 56"/>
          <p:cNvSpPr>
            <a:spLocks noChangeArrowheads="1"/>
          </p:cNvSpPr>
          <p:nvPr/>
        </p:nvSpPr>
        <p:spPr bwMode="auto">
          <a:xfrm>
            <a:off x="2531397" y="2811490"/>
            <a:ext cx="1201662" cy="355586"/>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charset="0"/>
              <a:cs typeface="+mn-cs"/>
            </a:endParaRPr>
          </a:p>
        </p:txBody>
      </p:sp>
      <p:sp>
        <p:nvSpPr>
          <p:cNvPr id="220" name="Text Box 55"/>
          <p:cNvSpPr txBox="1">
            <a:spLocks noChangeArrowheads="1"/>
          </p:cNvSpPr>
          <p:nvPr/>
        </p:nvSpPr>
        <p:spPr bwMode="auto">
          <a:xfrm>
            <a:off x="2589217" y="2787324"/>
            <a:ext cx="1116010" cy="400110"/>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Let’</a:t>
            </a:r>
            <a:r>
              <a:rPr kumimoji="0" lang="en-US" altLang="ja-JP" sz="20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s talk</a:t>
            </a:r>
            <a:endParaRPr kumimoji="0" lang="en-US" altLang="en-US" sz="20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221" name="Rectangle 57"/>
          <p:cNvSpPr>
            <a:spLocks noChangeArrowheads="1"/>
          </p:cNvSpPr>
          <p:nvPr/>
        </p:nvSpPr>
        <p:spPr bwMode="auto">
          <a:xfrm>
            <a:off x="2878401" y="3272370"/>
            <a:ext cx="593334" cy="355586"/>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charset="0"/>
              <a:cs typeface="+mn-cs"/>
            </a:endParaRPr>
          </a:p>
        </p:txBody>
      </p:sp>
      <p:sp>
        <p:nvSpPr>
          <p:cNvPr id="222" name="Text Box 58"/>
          <p:cNvSpPr txBox="1">
            <a:spLocks noChangeArrowheads="1"/>
          </p:cNvSpPr>
          <p:nvPr/>
        </p:nvSpPr>
        <p:spPr bwMode="auto">
          <a:xfrm>
            <a:off x="2915186" y="3248204"/>
            <a:ext cx="487634" cy="400110"/>
          </a:xfrm>
          <a:prstGeom prst="rect">
            <a:avLst/>
          </a:prstGeom>
          <a:solidFill>
            <a:srgbClr val="FFFFFF"/>
          </a:solid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0" cap="none" spc="0" normalizeH="0" baseline="0" noProof="0">
                <a:ln>
                  <a:noFill/>
                </a:ln>
                <a:solidFill>
                  <a:srgbClr val="000000"/>
                </a:solidFill>
                <a:effectLst/>
                <a:uLnTx/>
                <a:uFillTx/>
                <a:latin typeface="Calibri" panose="020F0502020204030204"/>
                <a:ea typeface="MS PGothic" charset="0"/>
                <a:cs typeface="+mn-cs"/>
              </a:rPr>
              <a:t>OK</a:t>
            </a:r>
            <a:endParaRPr kumimoji="0" lang="en-US" sz="2000" b="0" i="0" u="none" strike="noStrike" kern="0" cap="none" spc="0" normalizeH="0" baseline="0" noProof="0">
              <a:ln>
                <a:noFill/>
              </a:ln>
              <a:solidFill>
                <a:srgbClr val="000000"/>
              </a:solidFill>
              <a:effectLst/>
              <a:uLnTx/>
              <a:uFillTx/>
              <a:latin typeface="Calibri" panose="020F0502020204030204"/>
              <a:ea typeface="MS PGothic" charset="0"/>
              <a:cs typeface="+mn-cs"/>
            </a:endParaRPr>
          </a:p>
        </p:txBody>
      </p:sp>
      <p:sp>
        <p:nvSpPr>
          <p:cNvPr id="223" name="Text Box 60"/>
          <p:cNvSpPr txBox="1">
            <a:spLocks noChangeArrowheads="1"/>
          </p:cNvSpPr>
          <p:nvPr/>
        </p:nvSpPr>
        <p:spPr bwMode="auto">
          <a:xfrm>
            <a:off x="4320992" y="3066959"/>
            <a:ext cx="841897" cy="400110"/>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0" cap="none" spc="0" normalizeH="0" baseline="0" noProof="0">
                <a:ln>
                  <a:noFill/>
                </a:ln>
                <a:solidFill>
                  <a:srgbClr val="CC0000"/>
                </a:solidFill>
                <a:effectLst/>
                <a:uLnTx/>
                <a:uFillTx/>
                <a:latin typeface="Calibri" panose="020F0502020204030204"/>
                <a:ea typeface="MS PGothic" charset="0"/>
                <a:cs typeface="+mn-cs"/>
              </a:rPr>
              <a:t>ESTAB</a:t>
            </a:r>
            <a:endParaRPr kumimoji="0" lang="en-US" sz="2000" b="0" i="0" u="none" strike="noStrike" kern="0" cap="none" spc="0" normalizeH="0" baseline="0" noProof="0">
              <a:ln>
                <a:noFill/>
              </a:ln>
              <a:solidFill>
                <a:srgbClr val="CC0000"/>
              </a:solidFill>
              <a:effectLst/>
              <a:uLnTx/>
              <a:uFillTx/>
              <a:latin typeface="Calibri" panose="020F0502020204030204"/>
              <a:ea typeface="MS PGothic" charset="0"/>
              <a:cs typeface="+mn-cs"/>
            </a:endParaRPr>
          </a:p>
        </p:txBody>
      </p:sp>
      <p:sp>
        <p:nvSpPr>
          <p:cNvPr id="224" name="Text Box 61"/>
          <p:cNvSpPr txBox="1">
            <a:spLocks noChangeArrowheads="1"/>
          </p:cNvSpPr>
          <p:nvPr/>
        </p:nvSpPr>
        <p:spPr bwMode="auto">
          <a:xfrm>
            <a:off x="1092998" y="3429450"/>
            <a:ext cx="841897" cy="400110"/>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0" cap="none" spc="0" normalizeH="0" baseline="0" noProof="0">
                <a:ln>
                  <a:noFill/>
                </a:ln>
                <a:solidFill>
                  <a:srgbClr val="CC0000"/>
                </a:solidFill>
                <a:effectLst/>
                <a:uLnTx/>
                <a:uFillTx/>
                <a:latin typeface="Calibri" panose="020F0502020204030204"/>
                <a:ea typeface="MS PGothic" charset="0"/>
                <a:cs typeface="+mn-cs"/>
              </a:rPr>
              <a:t>ESTAB</a:t>
            </a:r>
            <a:endParaRPr kumimoji="0" lang="en-US" sz="2000" b="0" i="0" u="none" strike="noStrike" kern="0" cap="none" spc="0" normalizeH="0" baseline="0" noProof="0">
              <a:ln>
                <a:noFill/>
              </a:ln>
              <a:solidFill>
                <a:srgbClr val="CC0000"/>
              </a:solidFill>
              <a:effectLst/>
              <a:uLnTx/>
              <a:uFillTx/>
              <a:latin typeface="Calibri" panose="020F0502020204030204"/>
              <a:ea typeface="MS PGothic" charset="0"/>
              <a:cs typeface="+mn-cs"/>
            </a:endParaRPr>
          </a:p>
        </p:txBody>
      </p:sp>
      <p:sp>
        <p:nvSpPr>
          <p:cNvPr id="225" name="Oval 66"/>
          <p:cNvSpPr>
            <a:spLocks noChangeArrowheads="1"/>
          </p:cNvSpPr>
          <p:nvPr/>
        </p:nvSpPr>
        <p:spPr bwMode="auto">
          <a:xfrm>
            <a:off x="2088004" y="3557185"/>
            <a:ext cx="122093" cy="96664"/>
          </a:xfrm>
          <a:prstGeom prst="ellipse">
            <a:avLst/>
          </a:prstGeom>
          <a:solidFill>
            <a:srgbClr val="CC0000"/>
          </a:solidFill>
          <a:ln w="9525">
            <a:solidFill>
              <a:srgbClr val="CC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srgbClr val="CC0000"/>
              </a:solidFill>
              <a:effectLst/>
              <a:uLnTx/>
              <a:uFillTx/>
              <a:latin typeface="Calibri" panose="020F0502020204030204"/>
              <a:ea typeface="MS PGothic" charset="0"/>
              <a:cs typeface="+mn-cs"/>
            </a:endParaRPr>
          </a:p>
        </p:txBody>
      </p:sp>
      <p:sp>
        <p:nvSpPr>
          <p:cNvPr id="226" name="Oval 67"/>
          <p:cNvSpPr>
            <a:spLocks noChangeArrowheads="1"/>
          </p:cNvSpPr>
          <p:nvPr/>
        </p:nvSpPr>
        <p:spPr bwMode="auto">
          <a:xfrm>
            <a:off x="4150748" y="3184337"/>
            <a:ext cx="122095" cy="96664"/>
          </a:xfrm>
          <a:prstGeom prst="ellipse">
            <a:avLst/>
          </a:prstGeom>
          <a:solidFill>
            <a:srgbClr val="CC0000"/>
          </a:solidFill>
          <a:ln w="9525">
            <a:solidFill>
              <a:srgbClr val="CC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srgbClr val="CC0000"/>
              </a:solidFill>
              <a:effectLst/>
              <a:uLnTx/>
              <a:uFillTx/>
              <a:latin typeface="Calibri" panose="020F0502020204030204"/>
              <a:ea typeface="MS PGothic" charset="0"/>
              <a:cs typeface="+mn-cs"/>
            </a:endParaRPr>
          </a:p>
        </p:txBody>
      </p:sp>
      <p:sp>
        <p:nvSpPr>
          <p:cNvPr id="227" name="Text Box 72"/>
          <p:cNvSpPr txBox="1">
            <a:spLocks noChangeArrowheads="1"/>
          </p:cNvSpPr>
          <p:nvPr/>
        </p:nvSpPr>
        <p:spPr bwMode="auto">
          <a:xfrm>
            <a:off x="973490" y="5126993"/>
            <a:ext cx="1095235" cy="707886"/>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sz="2000" b="0" i="0" u="none" strike="noStrike" kern="0" cap="none" spc="0" normalizeH="0" baseline="0" noProof="0">
                <a:ln>
                  <a:noFill/>
                </a:ln>
                <a:solidFill>
                  <a:srgbClr val="000000"/>
                </a:solidFill>
                <a:effectLst/>
                <a:uLnTx/>
                <a:uFillTx/>
                <a:latin typeface="Calibri" panose="020F0502020204030204"/>
                <a:ea typeface="MS PGothic" charset="0"/>
                <a:cs typeface="+mn-cs"/>
              </a:rPr>
              <a:t>choose x</a:t>
            </a:r>
            <a:endParaRPr kumimoji="0" lang="en-US" sz="2000" b="0" i="0" u="none" strike="noStrike" kern="0" cap="none" spc="0" normalizeH="0" baseline="0" noProof="0">
              <a:ln>
                <a:noFill/>
              </a:ln>
              <a:solidFill>
                <a:srgbClr val="000000"/>
              </a:solidFill>
              <a:effectLst/>
              <a:uLnTx/>
              <a:uFillTx/>
              <a:latin typeface="Calibri" panose="020F0502020204030204"/>
              <a:ea typeface="MS PGothic" charset="0"/>
              <a:cs typeface="+mn-cs"/>
            </a:endParaRPr>
          </a:p>
          <a:p>
            <a:pPr marL="0" marR="0" lvl="0" indent="0" algn="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charset="0"/>
              <a:cs typeface="+mn-cs"/>
            </a:endParaRPr>
          </a:p>
        </p:txBody>
      </p:sp>
      <p:sp>
        <p:nvSpPr>
          <p:cNvPr id="228" name="Line 73"/>
          <p:cNvSpPr>
            <a:spLocks noChangeShapeType="1"/>
          </p:cNvSpPr>
          <p:nvPr/>
        </p:nvSpPr>
        <p:spPr bwMode="auto">
          <a:xfrm>
            <a:off x="2248653" y="5315144"/>
            <a:ext cx="1996343" cy="343503"/>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srgbClr val="000000"/>
              </a:solidFill>
              <a:effectLst/>
              <a:uLnTx/>
              <a:uFillTx/>
              <a:latin typeface="Calibri" panose="020F0502020204030204"/>
              <a:ea typeface="MS PGothic" charset="0"/>
              <a:cs typeface="+mn-cs"/>
            </a:endParaRPr>
          </a:p>
        </p:txBody>
      </p:sp>
      <p:sp>
        <p:nvSpPr>
          <p:cNvPr id="229" name="Line 74"/>
          <p:cNvSpPr>
            <a:spLocks noChangeShapeType="1"/>
          </p:cNvSpPr>
          <p:nvPr/>
        </p:nvSpPr>
        <p:spPr bwMode="auto">
          <a:xfrm>
            <a:off x="2188677" y="5225384"/>
            <a:ext cx="0" cy="1191042"/>
          </a:xfrm>
          <a:prstGeom prst="line">
            <a:avLst/>
          </a:prstGeom>
          <a:noFill/>
          <a:ln w="9525">
            <a:solidFill>
              <a:srgbClr val="777777"/>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srgbClr val="000000"/>
              </a:solidFill>
              <a:effectLst/>
              <a:uLnTx/>
              <a:uFillTx/>
              <a:latin typeface="Calibri" panose="020F0502020204030204"/>
              <a:ea typeface="MS PGothic" charset="0"/>
              <a:cs typeface="+mn-cs"/>
            </a:endParaRPr>
          </a:p>
        </p:txBody>
      </p:sp>
      <p:sp>
        <p:nvSpPr>
          <p:cNvPr id="230" name="Line 75"/>
          <p:cNvSpPr>
            <a:spLocks noChangeShapeType="1"/>
          </p:cNvSpPr>
          <p:nvPr/>
        </p:nvSpPr>
        <p:spPr bwMode="auto">
          <a:xfrm>
            <a:off x="4253564" y="5254728"/>
            <a:ext cx="0" cy="1191042"/>
          </a:xfrm>
          <a:prstGeom prst="line">
            <a:avLst/>
          </a:prstGeom>
          <a:noFill/>
          <a:ln w="9525">
            <a:solidFill>
              <a:srgbClr val="777777"/>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srgbClr val="000000"/>
              </a:solidFill>
              <a:effectLst/>
              <a:uLnTx/>
              <a:uFillTx/>
              <a:latin typeface="Calibri" panose="020F0502020204030204"/>
              <a:ea typeface="MS PGothic" charset="0"/>
              <a:cs typeface="+mn-cs"/>
            </a:endParaRPr>
          </a:p>
        </p:txBody>
      </p:sp>
      <p:sp>
        <p:nvSpPr>
          <p:cNvPr id="231" name="Line 76"/>
          <p:cNvSpPr>
            <a:spLocks noChangeShapeType="1"/>
          </p:cNvSpPr>
          <p:nvPr/>
        </p:nvSpPr>
        <p:spPr bwMode="auto">
          <a:xfrm flipH="1">
            <a:off x="2184393" y="5746681"/>
            <a:ext cx="1996343" cy="343503"/>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srgbClr val="000000"/>
              </a:solidFill>
              <a:effectLst/>
              <a:uLnTx/>
              <a:uFillTx/>
              <a:latin typeface="Calibri" panose="020F0502020204030204"/>
              <a:ea typeface="MS PGothic" charset="0"/>
              <a:cs typeface="+mn-cs"/>
            </a:endParaRPr>
          </a:p>
        </p:txBody>
      </p:sp>
      <p:sp>
        <p:nvSpPr>
          <p:cNvPr id="232" name="Rectangle 77"/>
          <p:cNvSpPr>
            <a:spLocks noChangeArrowheads="1"/>
          </p:cNvSpPr>
          <p:nvPr/>
        </p:nvSpPr>
        <p:spPr bwMode="auto">
          <a:xfrm>
            <a:off x="2677053" y="5299608"/>
            <a:ext cx="1049579" cy="355586"/>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charset="0"/>
              <a:cs typeface="+mn-cs"/>
            </a:endParaRPr>
          </a:p>
        </p:txBody>
      </p:sp>
      <p:sp>
        <p:nvSpPr>
          <p:cNvPr id="233" name="Text Box 78"/>
          <p:cNvSpPr txBox="1">
            <a:spLocks noChangeArrowheads="1"/>
          </p:cNvSpPr>
          <p:nvPr/>
        </p:nvSpPr>
        <p:spPr bwMode="auto">
          <a:xfrm>
            <a:off x="2502290" y="5263359"/>
            <a:ext cx="1446230" cy="400110"/>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0" cap="none" spc="0" normalizeH="0" baseline="0" noProof="0">
                <a:ln>
                  <a:noFill/>
                </a:ln>
                <a:solidFill>
                  <a:srgbClr val="000000"/>
                </a:solidFill>
                <a:effectLst/>
                <a:uLnTx/>
                <a:uFillTx/>
                <a:latin typeface="Calibri" panose="020F0502020204030204"/>
                <a:ea typeface="MS PGothic" charset="0"/>
                <a:cs typeface="+mn-cs"/>
              </a:rPr>
              <a:t>req_conn(x)</a:t>
            </a:r>
            <a:endParaRPr kumimoji="0" lang="en-US" sz="2000" b="0" i="0" u="none" strike="noStrike" kern="0" cap="none" spc="0" normalizeH="0" baseline="0" noProof="0">
              <a:ln>
                <a:noFill/>
              </a:ln>
              <a:solidFill>
                <a:srgbClr val="000000"/>
              </a:solidFill>
              <a:effectLst/>
              <a:uLnTx/>
              <a:uFillTx/>
              <a:latin typeface="Calibri" panose="020F0502020204030204"/>
              <a:ea typeface="MS PGothic" charset="0"/>
              <a:cs typeface="+mn-cs"/>
            </a:endParaRPr>
          </a:p>
        </p:txBody>
      </p:sp>
      <p:sp>
        <p:nvSpPr>
          <p:cNvPr id="234" name="Rectangle 79"/>
          <p:cNvSpPr>
            <a:spLocks noChangeArrowheads="1"/>
          </p:cNvSpPr>
          <p:nvPr/>
        </p:nvSpPr>
        <p:spPr bwMode="auto">
          <a:xfrm>
            <a:off x="2916957" y="5760490"/>
            <a:ext cx="593334" cy="355586"/>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charset="0"/>
              <a:cs typeface="+mn-cs"/>
            </a:endParaRPr>
          </a:p>
        </p:txBody>
      </p:sp>
      <p:sp>
        <p:nvSpPr>
          <p:cNvPr id="235" name="Text Box 81"/>
          <p:cNvSpPr txBox="1">
            <a:spLocks noChangeArrowheads="1"/>
          </p:cNvSpPr>
          <p:nvPr/>
        </p:nvSpPr>
        <p:spPr bwMode="auto">
          <a:xfrm>
            <a:off x="4359546" y="5555078"/>
            <a:ext cx="841897" cy="400110"/>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0" cap="none" spc="0" normalizeH="0" baseline="0" noProof="0">
                <a:ln>
                  <a:noFill/>
                </a:ln>
                <a:solidFill>
                  <a:srgbClr val="CC0000"/>
                </a:solidFill>
                <a:effectLst/>
                <a:uLnTx/>
                <a:uFillTx/>
                <a:latin typeface="Calibri" panose="020F0502020204030204"/>
                <a:ea typeface="MS PGothic" charset="0"/>
                <a:cs typeface="+mn-cs"/>
              </a:rPr>
              <a:t>ESTAB</a:t>
            </a:r>
            <a:endParaRPr kumimoji="0" lang="en-US" sz="2000" b="0" i="0" u="none" strike="noStrike" kern="0" cap="none" spc="0" normalizeH="0" baseline="0" noProof="0">
              <a:ln>
                <a:noFill/>
              </a:ln>
              <a:solidFill>
                <a:srgbClr val="CC0000"/>
              </a:solidFill>
              <a:effectLst/>
              <a:uLnTx/>
              <a:uFillTx/>
              <a:latin typeface="Calibri" panose="020F0502020204030204"/>
              <a:ea typeface="MS PGothic" charset="0"/>
              <a:cs typeface="+mn-cs"/>
            </a:endParaRPr>
          </a:p>
        </p:txBody>
      </p:sp>
      <p:sp>
        <p:nvSpPr>
          <p:cNvPr id="236" name="Text Box 82"/>
          <p:cNvSpPr txBox="1">
            <a:spLocks noChangeArrowheads="1"/>
          </p:cNvSpPr>
          <p:nvPr/>
        </p:nvSpPr>
        <p:spPr bwMode="auto">
          <a:xfrm>
            <a:off x="1131555" y="5917569"/>
            <a:ext cx="841897" cy="400110"/>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0" cap="none" spc="0" normalizeH="0" baseline="0" noProof="0">
                <a:ln>
                  <a:noFill/>
                </a:ln>
                <a:solidFill>
                  <a:srgbClr val="CC0000"/>
                </a:solidFill>
                <a:effectLst/>
                <a:uLnTx/>
                <a:uFillTx/>
                <a:latin typeface="Calibri" panose="020F0502020204030204"/>
                <a:ea typeface="MS PGothic" charset="0"/>
                <a:cs typeface="+mn-cs"/>
              </a:rPr>
              <a:t>ESTAB</a:t>
            </a:r>
            <a:endParaRPr kumimoji="0" lang="en-US" sz="2000" b="0" i="0" u="none" strike="noStrike" kern="0" cap="none" spc="0" normalizeH="0" baseline="0" noProof="0">
              <a:ln>
                <a:noFill/>
              </a:ln>
              <a:solidFill>
                <a:srgbClr val="CC0000"/>
              </a:solidFill>
              <a:effectLst/>
              <a:uLnTx/>
              <a:uFillTx/>
              <a:latin typeface="Calibri" panose="020F0502020204030204"/>
              <a:ea typeface="MS PGothic" charset="0"/>
              <a:cs typeface="+mn-cs"/>
            </a:endParaRPr>
          </a:p>
        </p:txBody>
      </p:sp>
      <p:sp>
        <p:nvSpPr>
          <p:cNvPr id="237" name="Oval 83"/>
          <p:cNvSpPr>
            <a:spLocks noChangeArrowheads="1"/>
          </p:cNvSpPr>
          <p:nvPr/>
        </p:nvSpPr>
        <p:spPr bwMode="auto">
          <a:xfrm>
            <a:off x="2126560" y="6045304"/>
            <a:ext cx="122093" cy="96664"/>
          </a:xfrm>
          <a:prstGeom prst="ellipse">
            <a:avLst/>
          </a:prstGeom>
          <a:solidFill>
            <a:srgbClr val="CC0000"/>
          </a:solidFill>
          <a:ln w="9525">
            <a:solidFill>
              <a:srgbClr val="CC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srgbClr val="CC0000"/>
              </a:solidFill>
              <a:effectLst/>
              <a:uLnTx/>
              <a:uFillTx/>
              <a:latin typeface="Calibri" panose="020F0502020204030204"/>
              <a:ea typeface="MS PGothic" charset="0"/>
              <a:cs typeface="+mn-cs"/>
            </a:endParaRPr>
          </a:p>
        </p:txBody>
      </p:sp>
      <p:sp>
        <p:nvSpPr>
          <p:cNvPr id="238" name="Oval 84"/>
          <p:cNvSpPr>
            <a:spLocks noChangeArrowheads="1"/>
          </p:cNvSpPr>
          <p:nvPr/>
        </p:nvSpPr>
        <p:spPr bwMode="auto">
          <a:xfrm>
            <a:off x="4189304" y="5672456"/>
            <a:ext cx="122095" cy="96664"/>
          </a:xfrm>
          <a:prstGeom prst="ellipse">
            <a:avLst/>
          </a:prstGeom>
          <a:solidFill>
            <a:srgbClr val="CC0000"/>
          </a:solidFill>
          <a:ln w="9525">
            <a:solidFill>
              <a:srgbClr val="CC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srgbClr val="CC0000"/>
              </a:solidFill>
              <a:effectLst/>
              <a:uLnTx/>
              <a:uFillTx/>
              <a:latin typeface="Calibri" panose="020F0502020204030204"/>
              <a:ea typeface="MS PGothic" charset="0"/>
              <a:cs typeface="+mn-cs"/>
            </a:endParaRPr>
          </a:p>
        </p:txBody>
      </p:sp>
      <p:sp>
        <p:nvSpPr>
          <p:cNvPr id="239" name="Rectangle 86"/>
          <p:cNvSpPr>
            <a:spLocks noChangeArrowheads="1"/>
          </p:cNvSpPr>
          <p:nvPr/>
        </p:nvSpPr>
        <p:spPr bwMode="auto">
          <a:xfrm>
            <a:off x="2514261" y="5767395"/>
            <a:ext cx="1445850" cy="283088"/>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charset="0"/>
              <a:cs typeface="+mn-cs"/>
            </a:endParaRPr>
          </a:p>
        </p:txBody>
      </p:sp>
      <p:sp>
        <p:nvSpPr>
          <p:cNvPr id="240" name="Text Box 85"/>
          <p:cNvSpPr txBox="1">
            <a:spLocks noChangeArrowheads="1"/>
          </p:cNvSpPr>
          <p:nvPr/>
        </p:nvSpPr>
        <p:spPr bwMode="auto">
          <a:xfrm>
            <a:off x="2500404" y="5725967"/>
            <a:ext cx="1435008" cy="400110"/>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0" cap="none" spc="0" normalizeH="0" baseline="0" noProof="0">
                <a:ln>
                  <a:noFill/>
                </a:ln>
                <a:solidFill>
                  <a:srgbClr val="000000"/>
                </a:solidFill>
                <a:effectLst/>
                <a:uLnTx/>
                <a:uFillTx/>
                <a:latin typeface="Calibri" panose="020F0502020204030204"/>
                <a:ea typeface="MS PGothic" charset="0"/>
                <a:cs typeface="+mn-cs"/>
              </a:rPr>
              <a:t>acc_conn(x)</a:t>
            </a:r>
            <a:endParaRPr kumimoji="0" lang="en-US" sz="2000" b="0" i="0" u="none" strike="noStrike" kern="0" cap="none" spc="0" normalizeH="0" baseline="0" noProof="0">
              <a:ln>
                <a:noFill/>
              </a:ln>
              <a:solidFill>
                <a:srgbClr val="000000"/>
              </a:solidFill>
              <a:effectLst/>
              <a:uLnTx/>
              <a:uFillTx/>
              <a:latin typeface="Calibri" panose="020F0502020204030204"/>
              <a:ea typeface="MS PGothic" charset="0"/>
              <a:cs typeface="+mn-cs"/>
            </a:endParaRPr>
          </a:p>
        </p:txBody>
      </p:sp>
      <p:grpSp>
        <p:nvGrpSpPr>
          <p:cNvPr id="241" name="Group 92"/>
          <p:cNvGrpSpPr/>
          <p:nvPr/>
        </p:nvGrpSpPr>
        <p:grpSpPr bwMode="auto">
          <a:xfrm>
            <a:off x="1696017" y="4645399"/>
            <a:ext cx="775403" cy="566176"/>
            <a:chOff x="-44" y="1473"/>
            <a:chExt cx="981" cy="1105"/>
          </a:xfrm>
        </p:grpSpPr>
        <p:pic>
          <p:nvPicPr>
            <p:cNvPr id="242" name="Picture 9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3" name="Freeform 94"/>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grpSp>
      <p:grpSp>
        <p:nvGrpSpPr>
          <p:cNvPr id="244" name="Group 95"/>
          <p:cNvGrpSpPr/>
          <p:nvPr/>
        </p:nvGrpSpPr>
        <p:grpSpPr bwMode="auto">
          <a:xfrm>
            <a:off x="4073636" y="4624685"/>
            <a:ext cx="318750" cy="557545"/>
            <a:chOff x="4140" y="429"/>
            <a:chExt cx="1425" cy="2396"/>
          </a:xfrm>
        </p:grpSpPr>
        <p:sp>
          <p:nvSpPr>
            <p:cNvPr id="245" name="Freeform 96"/>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sp>
          <p:nvSpPr>
            <p:cNvPr id="246" name="Rectangle 97"/>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charset="0"/>
                <a:cs typeface="+mn-cs"/>
              </a:endParaRPr>
            </a:p>
          </p:txBody>
        </p:sp>
        <p:sp>
          <p:nvSpPr>
            <p:cNvPr id="247" name="Freeform 98"/>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sp>
          <p:nvSpPr>
            <p:cNvPr id="248" name="Freeform 99"/>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sp>
          <p:nvSpPr>
            <p:cNvPr id="249" name="Rectangle 100"/>
            <p:cNvSpPr>
              <a:spLocks noChangeArrowheads="1"/>
            </p:cNvSpPr>
            <p:nvPr/>
          </p:nvSpPr>
          <p:spPr bwMode="auto">
            <a:xfrm>
              <a:off x="4214" y="696"/>
              <a:ext cx="592" cy="45"/>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charset="0"/>
                <a:cs typeface="+mn-cs"/>
              </a:endParaRPr>
            </a:p>
          </p:txBody>
        </p:sp>
        <p:grpSp>
          <p:nvGrpSpPr>
            <p:cNvPr id="250" name="Group 101"/>
            <p:cNvGrpSpPr/>
            <p:nvPr/>
          </p:nvGrpSpPr>
          <p:grpSpPr bwMode="auto">
            <a:xfrm>
              <a:off x="4749" y="668"/>
              <a:ext cx="581" cy="145"/>
              <a:chOff x="614" y="2568"/>
              <a:chExt cx="725" cy="139"/>
            </a:xfrm>
          </p:grpSpPr>
          <p:sp>
            <p:nvSpPr>
              <p:cNvPr id="275" name="AutoShape 102"/>
              <p:cNvSpPr>
                <a:spLocks noChangeArrowheads="1"/>
              </p:cNvSpPr>
              <p:nvPr/>
            </p:nvSpPr>
            <p:spPr bwMode="auto">
              <a:xfrm>
                <a:off x="617" y="2566"/>
                <a:ext cx="721" cy="142"/>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charset="0"/>
                  <a:cs typeface="+mn-cs"/>
                </a:endParaRPr>
              </a:p>
            </p:txBody>
          </p:sp>
          <p:sp>
            <p:nvSpPr>
              <p:cNvPr id="276" name="AutoShape 103"/>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charset="0"/>
                  <a:cs typeface="+mn-cs"/>
                </a:endParaRPr>
              </a:p>
            </p:txBody>
          </p:sp>
        </p:grpSp>
        <p:sp>
          <p:nvSpPr>
            <p:cNvPr id="251" name="Rectangle 104"/>
            <p:cNvSpPr>
              <a:spLocks noChangeArrowheads="1"/>
            </p:cNvSpPr>
            <p:nvPr/>
          </p:nvSpPr>
          <p:spPr bwMode="auto">
            <a:xfrm>
              <a:off x="4221" y="1022"/>
              <a:ext cx="598" cy="45"/>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charset="0"/>
                <a:cs typeface="+mn-cs"/>
              </a:endParaRPr>
            </a:p>
          </p:txBody>
        </p:sp>
        <p:grpSp>
          <p:nvGrpSpPr>
            <p:cNvPr id="252" name="Group 105"/>
            <p:cNvGrpSpPr/>
            <p:nvPr/>
          </p:nvGrpSpPr>
          <p:grpSpPr bwMode="auto">
            <a:xfrm>
              <a:off x="4747" y="994"/>
              <a:ext cx="581" cy="134"/>
              <a:chOff x="614" y="2568"/>
              <a:chExt cx="725" cy="139"/>
            </a:xfrm>
          </p:grpSpPr>
          <p:sp>
            <p:nvSpPr>
              <p:cNvPr id="273" name="AutoShape 106"/>
              <p:cNvSpPr>
                <a:spLocks noChangeArrowheads="1"/>
              </p:cNvSpPr>
              <p:nvPr/>
            </p:nvSpPr>
            <p:spPr bwMode="auto">
              <a:xfrm>
                <a:off x="611" y="2567"/>
                <a:ext cx="730" cy="139"/>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charset="0"/>
                  <a:cs typeface="+mn-cs"/>
                </a:endParaRPr>
              </a:p>
            </p:txBody>
          </p:sp>
          <p:sp>
            <p:nvSpPr>
              <p:cNvPr id="274" name="AutoShape 107"/>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charset="0"/>
                  <a:cs typeface="+mn-cs"/>
                </a:endParaRPr>
              </a:p>
            </p:txBody>
          </p:sp>
        </p:grpSp>
        <p:sp>
          <p:nvSpPr>
            <p:cNvPr id="253" name="Rectangle 108"/>
            <p:cNvSpPr>
              <a:spLocks noChangeArrowheads="1"/>
            </p:cNvSpPr>
            <p:nvPr/>
          </p:nvSpPr>
          <p:spPr bwMode="auto">
            <a:xfrm>
              <a:off x="4214" y="1356"/>
              <a:ext cx="598" cy="45"/>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charset="0"/>
                <a:cs typeface="+mn-cs"/>
              </a:endParaRPr>
            </a:p>
          </p:txBody>
        </p:sp>
        <p:sp>
          <p:nvSpPr>
            <p:cNvPr id="254" name="Rectangle 109"/>
            <p:cNvSpPr>
              <a:spLocks noChangeArrowheads="1"/>
            </p:cNvSpPr>
            <p:nvPr/>
          </p:nvSpPr>
          <p:spPr bwMode="auto">
            <a:xfrm>
              <a:off x="4227" y="1653"/>
              <a:ext cx="598" cy="52"/>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charset="0"/>
                <a:cs typeface="+mn-cs"/>
              </a:endParaRPr>
            </a:p>
          </p:txBody>
        </p:sp>
        <p:grpSp>
          <p:nvGrpSpPr>
            <p:cNvPr id="255" name="Group 110"/>
            <p:cNvGrpSpPr/>
            <p:nvPr/>
          </p:nvGrpSpPr>
          <p:grpSpPr bwMode="auto">
            <a:xfrm>
              <a:off x="4735" y="1627"/>
              <a:ext cx="582" cy="151"/>
              <a:chOff x="614" y="2568"/>
              <a:chExt cx="725" cy="139"/>
            </a:xfrm>
          </p:grpSpPr>
          <p:sp>
            <p:nvSpPr>
              <p:cNvPr id="271" name="AutoShape 111"/>
              <p:cNvSpPr>
                <a:spLocks noChangeArrowheads="1"/>
              </p:cNvSpPr>
              <p:nvPr/>
            </p:nvSpPr>
            <p:spPr bwMode="auto">
              <a:xfrm>
                <a:off x="618" y="2571"/>
                <a:ext cx="720" cy="137"/>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charset="0"/>
                  <a:cs typeface="+mn-cs"/>
                </a:endParaRPr>
              </a:p>
            </p:txBody>
          </p:sp>
          <p:sp>
            <p:nvSpPr>
              <p:cNvPr id="272" name="AutoShape 112"/>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charset="0"/>
                  <a:cs typeface="+mn-cs"/>
                </a:endParaRPr>
              </a:p>
            </p:txBody>
          </p:sp>
        </p:grpSp>
        <p:sp>
          <p:nvSpPr>
            <p:cNvPr id="256" name="Freeform 113"/>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grpSp>
          <p:nvGrpSpPr>
            <p:cNvPr id="257" name="Group 114"/>
            <p:cNvGrpSpPr/>
            <p:nvPr/>
          </p:nvGrpSpPr>
          <p:grpSpPr bwMode="auto">
            <a:xfrm>
              <a:off x="4739" y="1327"/>
              <a:ext cx="582" cy="139"/>
              <a:chOff x="614" y="2568"/>
              <a:chExt cx="725" cy="139"/>
            </a:xfrm>
          </p:grpSpPr>
          <p:sp>
            <p:nvSpPr>
              <p:cNvPr id="269" name="AutoShape 115"/>
              <p:cNvSpPr>
                <a:spLocks noChangeArrowheads="1"/>
              </p:cNvSpPr>
              <p:nvPr/>
            </p:nvSpPr>
            <p:spPr bwMode="auto">
              <a:xfrm>
                <a:off x="613" y="2568"/>
                <a:ext cx="728" cy="141"/>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charset="0"/>
                  <a:cs typeface="+mn-cs"/>
                </a:endParaRPr>
              </a:p>
            </p:txBody>
          </p:sp>
          <p:sp>
            <p:nvSpPr>
              <p:cNvPr id="270" name="AutoShape 116"/>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charset="0"/>
                  <a:cs typeface="+mn-cs"/>
                </a:endParaRPr>
              </a:p>
            </p:txBody>
          </p:sp>
        </p:grpSp>
        <p:sp>
          <p:nvSpPr>
            <p:cNvPr id="258" name="Rectangle 117"/>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charset="0"/>
                <a:cs typeface="+mn-cs"/>
              </a:endParaRPr>
            </a:p>
          </p:txBody>
        </p:sp>
        <p:sp>
          <p:nvSpPr>
            <p:cNvPr id="259" name="Freeform 118"/>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sp>
          <p:nvSpPr>
            <p:cNvPr id="260" name="Freeform 119"/>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sp>
          <p:nvSpPr>
            <p:cNvPr id="261" name="Oval 120"/>
            <p:cNvSpPr>
              <a:spLocks noChangeArrowheads="1"/>
            </p:cNvSpPr>
            <p:nvPr/>
          </p:nvSpPr>
          <p:spPr bwMode="auto">
            <a:xfrm>
              <a:off x="5518" y="2610"/>
              <a:ext cx="47" cy="96"/>
            </a:xfrm>
            <a:prstGeom prst="ellipse">
              <a:avLst/>
            </a:prstGeom>
            <a:solidFill>
              <a:srgbClr val="3333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charset="0"/>
                <a:cs typeface="+mn-cs"/>
              </a:endParaRPr>
            </a:p>
          </p:txBody>
        </p:sp>
        <p:sp>
          <p:nvSpPr>
            <p:cNvPr id="262" name="Freeform 121"/>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sp>
          <p:nvSpPr>
            <p:cNvPr id="263" name="AutoShape 122"/>
            <p:cNvSpPr>
              <a:spLocks noChangeArrowheads="1"/>
            </p:cNvSpPr>
            <p:nvPr/>
          </p:nvSpPr>
          <p:spPr bwMode="auto">
            <a:xfrm>
              <a:off x="4140" y="2677"/>
              <a:ext cx="1196" cy="148"/>
            </a:xfrm>
            <a:prstGeom prst="roundRect">
              <a:avLst>
                <a:gd name="adj" fmla="val 50000"/>
              </a:avLst>
            </a:prstGeom>
            <a:solidFill>
              <a:srgbClr val="DDDDDD"/>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charset="0"/>
                <a:cs typeface="+mn-cs"/>
              </a:endParaRPr>
            </a:p>
          </p:txBody>
        </p:sp>
        <p:sp>
          <p:nvSpPr>
            <p:cNvPr id="264" name="AutoShape 123"/>
            <p:cNvSpPr>
              <a:spLocks noChangeArrowheads="1"/>
            </p:cNvSpPr>
            <p:nvPr/>
          </p:nvSpPr>
          <p:spPr bwMode="auto">
            <a:xfrm>
              <a:off x="4207" y="2714"/>
              <a:ext cx="1069"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charset="0"/>
                <a:cs typeface="+mn-cs"/>
              </a:endParaRPr>
            </a:p>
          </p:txBody>
        </p:sp>
        <p:sp>
          <p:nvSpPr>
            <p:cNvPr id="265" name="Oval 124"/>
            <p:cNvSpPr>
              <a:spLocks noChangeArrowheads="1"/>
            </p:cNvSpPr>
            <p:nvPr/>
          </p:nvSpPr>
          <p:spPr bwMode="auto">
            <a:xfrm>
              <a:off x="4308" y="2380"/>
              <a:ext cx="155" cy="148"/>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charset="0"/>
                <a:cs typeface="+mn-cs"/>
              </a:endParaRPr>
            </a:p>
          </p:txBody>
        </p:sp>
        <p:sp>
          <p:nvSpPr>
            <p:cNvPr id="266" name="Oval 125"/>
            <p:cNvSpPr>
              <a:spLocks noChangeArrowheads="1"/>
            </p:cNvSpPr>
            <p:nvPr/>
          </p:nvSpPr>
          <p:spPr bwMode="auto">
            <a:xfrm>
              <a:off x="4483" y="2387"/>
              <a:ext cx="161" cy="141"/>
            </a:xfrm>
            <a:prstGeom prst="ellipse">
              <a:avLst/>
            </a:prstGeom>
            <a:solidFill>
              <a:srgbClr val="FF0000"/>
            </a:soli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FF0000"/>
                </a:solidFill>
                <a:effectLst/>
                <a:uLnTx/>
                <a:uFillTx/>
                <a:latin typeface="Calibri" panose="020F0502020204030204"/>
                <a:ea typeface="MS PGothic" charset="0"/>
                <a:cs typeface="Arial" panose="020B0604020202020204" pitchFamily="34" charset="0"/>
              </a:endParaRPr>
            </a:p>
          </p:txBody>
        </p:sp>
        <p:sp>
          <p:nvSpPr>
            <p:cNvPr id="267" name="Oval 126"/>
            <p:cNvSpPr>
              <a:spLocks noChangeArrowheads="1"/>
            </p:cNvSpPr>
            <p:nvPr/>
          </p:nvSpPr>
          <p:spPr bwMode="auto">
            <a:xfrm>
              <a:off x="4664" y="2380"/>
              <a:ext cx="155" cy="141"/>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charset="0"/>
                <a:cs typeface="+mn-cs"/>
              </a:endParaRPr>
            </a:p>
          </p:txBody>
        </p:sp>
        <p:sp>
          <p:nvSpPr>
            <p:cNvPr id="268" name="Rectangle 127"/>
            <p:cNvSpPr>
              <a:spLocks noChangeArrowheads="1"/>
            </p:cNvSpPr>
            <p:nvPr/>
          </p:nvSpPr>
          <p:spPr bwMode="auto">
            <a:xfrm>
              <a:off x="5061" y="1838"/>
              <a:ext cx="87" cy="757"/>
            </a:xfrm>
            <a:prstGeom prst="rect">
              <a:avLst/>
            </a:prstGeom>
            <a:solidFill>
              <a:srgbClr val="292929"/>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charset="0"/>
                <a:cs typeface="+mn-cs"/>
              </a:endParaRPr>
            </a:p>
          </p:txBody>
        </p:sp>
      </p:grpSp>
      <p:sp>
        <p:nvSpPr>
          <p:cNvPr id="3" name="Text Box 49"/>
          <p:cNvSpPr txBox="1">
            <a:spLocks noChangeArrowheads="1"/>
          </p:cNvSpPr>
          <p:nvPr/>
        </p:nvSpPr>
        <p:spPr bwMode="auto">
          <a:xfrm>
            <a:off x="541717" y="4029241"/>
            <a:ext cx="4427220" cy="583565"/>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3200" b="0" i="0" u="none" strike="noStrike" kern="0" cap="none" spc="0" normalizeH="0" baseline="0" noProof="0" dirty="0">
                <a:ln>
                  <a:noFill/>
                </a:ln>
                <a:solidFill>
                  <a:srgbClr val="000000"/>
                </a:solidFill>
                <a:effectLst/>
                <a:uLnTx/>
                <a:uFillTx/>
                <a:latin typeface="Calibri" panose="020F0502020204030204"/>
                <a:ea typeface="MS PGothic" charset="0"/>
                <a:cs typeface="+mn-cs"/>
              </a:rPr>
              <a:t>For a network protocol:</a:t>
            </a:r>
            <a:endParaRPr kumimoji="0" lang="en-US" sz="3200" b="0" i="0" u="none" strike="noStrike" kern="0" cap="none" spc="0" normalizeH="0" baseline="0" noProof="0" dirty="0">
              <a:ln>
                <a:noFill/>
              </a:ln>
              <a:solidFill>
                <a:srgbClr val="000000"/>
              </a:solidFill>
              <a:effectLst/>
              <a:uLnTx/>
              <a:uFillTx/>
              <a:latin typeface="Calibri" panose="020F0502020204030204"/>
              <a:ea typeface="MS PGothic" charset="0"/>
              <a:cs typeface="+mn-cs"/>
            </a:endParaRPr>
          </a:p>
        </p:txBody>
      </p:sp>
      <p:sp>
        <p:nvSpPr>
          <p:cNvPr id="4" name="日期占位符 3"/>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5" name="灯片编号占位符 4"/>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6" name="页脚占位符 5"/>
          <p:cNvSpPr>
            <a:spLocks noGrp="1"/>
          </p:cNvSpPr>
          <p:nvPr>
            <p:ph type="ftr" sz="quarter" idx="11"/>
          </p:nvPr>
        </p:nvSpPr>
        <p:spPr/>
        <p:txBody>
          <a:bodyPr/>
          <a:p>
            <a:r>
              <a:rPr kumimoji="1" lang="zh-SG" altLang="en-US"/>
              <a:t>Principle of Computer Networks Experiment - Lesson 2</a:t>
            </a:r>
            <a:endParaRPr kumimoji="1" lang="zh-SG" altLang="en-US"/>
          </a:p>
        </p:txBody>
      </p:sp>
      <mc:AlternateContent xmlns:mc="http://schemas.openxmlformats.org/markup-compatibility/2006" xmlns:p14="http://schemas.microsoft.com/office/powerpoint/2010/main">
        <mc:Choice Requires="p14">
          <p:contentPart r:id="rId4" p14:bwMode="auto">
            <p14:nvContentPartPr>
              <p14:cNvPr id="7" name="墨迹 6"/>
              <p14:cNvContentPartPr/>
              <p14:nvPr/>
            </p14:nvContentPartPr>
            <p14:xfrm>
              <a:off x="4331970" y="5921375"/>
              <a:ext cx="778510" cy="16510"/>
            </p14:xfrm>
          </p:contentPart>
        </mc:Choice>
        <mc:Fallback xmlns="">
          <p:pic>
            <p:nvPicPr>
              <p:cNvPr id="7" name="墨迹 6"/>
            </p:nvPicPr>
            <p:blipFill>
              <a:blip r:embed="rId5"/>
            </p:blipFill>
            <p:spPr>
              <a:xfrm>
                <a:off x="4331970" y="5921375"/>
                <a:ext cx="778510" cy="1651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8" name="墨迹 7"/>
              <p14:cNvContentPartPr/>
              <p14:nvPr/>
            </p14:nvContentPartPr>
            <p14:xfrm>
              <a:off x="2819400" y="3216275"/>
              <a:ext cx="723900" cy="473710"/>
            </p14:xfrm>
          </p:contentPart>
        </mc:Choice>
        <mc:Fallback xmlns="">
          <p:pic>
            <p:nvPicPr>
              <p:cNvPr id="8" name="墨迹 7"/>
            </p:nvPicPr>
            <p:blipFill>
              <a:blip r:embed="rId7"/>
            </p:blipFill>
            <p:spPr>
              <a:xfrm>
                <a:off x="2819400" y="3216275"/>
                <a:ext cx="723900" cy="47371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9" name="墨迹 8"/>
              <p14:cNvContentPartPr/>
              <p14:nvPr/>
            </p14:nvContentPartPr>
            <p14:xfrm>
              <a:off x="2372995" y="2715895"/>
              <a:ext cx="925195" cy="440690"/>
            </p14:xfrm>
          </p:contentPart>
        </mc:Choice>
        <mc:Fallback xmlns="">
          <p:pic>
            <p:nvPicPr>
              <p:cNvPr id="9" name="墨迹 8"/>
            </p:nvPicPr>
            <p:blipFill>
              <a:blip r:embed="rId9"/>
            </p:blipFill>
            <p:spPr>
              <a:xfrm>
                <a:off x="2372995" y="2715895"/>
                <a:ext cx="925195" cy="44069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0" name="墨迹 9"/>
              <p14:cNvContentPartPr/>
              <p14:nvPr/>
            </p14:nvContentPartPr>
            <p14:xfrm>
              <a:off x="4310380" y="3444875"/>
              <a:ext cx="930910" cy="5715"/>
            </p14:xfrm>
          </p:contentPart>
        </mc:Choice>
        <mc:Fallback xmlns="">
          <p:pic>
            <p:nvPicPr>
              <p:cNvPr id="10" name="墨迹 9"/>
            </p:nvPicPr>
            <p:blipFill>
              <a:blip r:embed="rId11"/>
            </p:blipFill>
            <p:spPr>
              <a:xfrm>
                <a:off x="4310380" y="3444875"/>
                <a:ext cx="930910" cy="571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1" name="墨迹 10"/>
              <p14:cNvContentPartPr/>
              <p14:nvPr/>
            </p14:nvContentPartPr>
            <p14:xfrm>
              <a:off x="2862580" y="3205480"/>
              <a:ext cx="772795" cy="424815"/>
            </p14:xfrm>
          </p:contentPart>
        </mc:Choice>
        <mc:Fallback xmlns="">
          <p:pic>
            <p:nvPicPr>
              <p:cNvPr id="11" name="墨迹 10"/>
            </p:nvPicPr>
            <p:blipFill>
              <a:blip r:embed="rId13"/>
            </p:blipFill>
            <p:spPr>
              <a:xfrm>
                <a:off x="2862580" y="3205480"/>
                <a:ext cx="772795" cy="424815"/>
              </a:xfrm>
              <a:prstGeom prst="rect"/>
            </p:spPr>
          </p:pic>
        </mc:Fallback>
      </mc:AlternateContent>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1"/>
                                        </p:tgtEl>
                                        <p:attrNameLst>
                                          <p:attrName>style.visibility</p:attrName>
                                        </p:attrNameLst>
                                      </p:cBhvr>
                                      <p:to>
                                        <p:strVal val="visible"/>
                                      </p:to>
                                    </p:set>
                                    <p:animEffect transition="in" filter="dissolve">
                                      <p:cBhvr>
                                        <p:cTn id="7" dur="5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7839075" y="5726430"/>
            <a:ext cx="678180" cy="50355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 name="Title 1"/>
          <p:cNvSpPr>
            <a:spLocks noGrp="1"/>
          </p:cNvSpPr>
          <p:nvPr>
            <p:ph type="title"/>
          </p:nvPr>
        </p:nvSpPr>
        <p:spPr>
          <a:xfrm>
            <a:off x="798690" y="289325"/>
            <a:ext cx="11393310" cy="894622"/>
          </a:xfrm>
        </p:spPr>
        <p:txBody>
          <a:bodyPr>
            <a:normAutofit/>
          </a:bodyPr>
          <a:lstStyle/>
          <a:p>
            <a:r>
              <a:rPr lang="en-US" sz="4800" dirty="0"/>
              <a:t>2-way handshake scenarios</a:t>
            </a:r>
            <a:endParaRPr lang="en-US" sz="4800" dirty="0"/>
          </a:p>
        </p:txBody>
      </p:sp>
      <p:grpSp>
        <p:nvGrpSpPr>
          <p:cNvPr id="423" name="Group 422"/>
          <p:cNvGrpSpPr/>
          <p:nvPr/>
        </p:nvGrpSpPr>
        <p:grpSpPr>
          <a:xfrm>
            <a:off x="443910" y="1446569"/>
            <a:ext cx="3855401" cy="3436941"/>
            <a:chOff x="435655" y="1990325"/>
            <a:chExt cx="3855401" cy="3436941"/>
          </a:xfrm>
        </p:grpSpPr>
        <p:sp>
          <p:nvSpPr>
            <p:cNvPr id="424" name="Line 25"/>
            <p:cNvSpPr>
              <a:spLocks noChangeShapeType="1"/>
            </p:cNvSpPr>
            <p:nvPr/>
          </p:nvSpPr>
          <p:spPr bwMode="auto">
            <a:xfrm flipH="1">
              <a:off x="1461180" y="2545950"/>
              <a:ext cx="1588" cy="2470150"/>
            </a:xfrm>
            <a:prstGeom prst="line">
              <a:avLst/>
            </a:prstGeom>
            <a:noFill/>
            <a:ln w="9525">
              <a:solidFill>
                <a:srgbClr val="777777"/>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425" name="Line 39"/>
            <p:cNvSpPr>
              <a:spLocks noChangeShapeType="1"/>
            </p:cNvSpPr>
            <p:nvPr/>
          </p:nvSpPr>
          <p:spPr bwMode="auto">
            <a:xfrm flipH="1">
              <a:off x="2991529" y="2618975"/>
              <a:ext cx="0" cy="2524525"/>
            </a:xfrm>
            <a:prstGeom prst="line">
              <a:avLst/>
            </a:prstGeom>
            <a:noFill/>
            <a:ln w="9525">
              <a:solidFill>
                <a:srgbClr val="777777"/>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nvGrpSpPr>
            <p:cNvPr id="426" name="Group 93"/>
            <p:cNvGrpSpPr/>
            <p:nvPr/>
          </p:nvGrpSpPr>
          <p:grpSpPr bwMode="auto">
            <a:xfrm>
              <a:off x="1180192" y="4949429"/>
              <a:ext cx="2611438" cy="477838"/>
              <a:chOff x="967" y="2964"/>
              <a:chExt cx="1645" cy="301"/>
            </a:xfrm>
          </p:grpSpPr>
          <p:sp>
            <p:nvSpPr>
              <p:cNvPr id="488" name="Line 40"/>
              <p:cNvSpPr>
                <a:spLocks noChangeShapeType="1"/>
              </p:cNvSpPr>
              <p:nvPr/>
            </p:nvSpPr>
            <p:spPr bwMode="auto">
              <a:xfrm>
                <a:off x="1097" y="2964"/>
                <a:ext cx="1515" cy="0"/>
              </a:xfrm>
              <a:prstGeom prst="line">
                <a:avLst/>
              </a:prstGeom>
              <a:noFill/>
              <a:ln w="28575">
                <a:solidFill>
                  <a:srgbClr val="CC0000"/>
                </a:solidFill>
                <a:prstDash val="dash"/>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489" name="Text Box 85"/>
              <p:cNvSpPr txBox="1">
                <a:spLocks noChangeArrowheads="1"/>
              </p:cNvSpPr>
              <p:nvPr/>
            </p:nvSpPr>
            <p:spPr bwMode="auto">
              <a:xfrm>
                <a:off x="967" y="2964"/>
                <a:ext cx="1592" cy="301"/>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wrap="squar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connection </a:t>
                </a:r>
                <a:endPar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a:p>
                <a:pPr marL="0" marR="0" lvl="0" indent="0" algn="ctr" defTabSz="914400" rtl="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x completes</a:t>
                </a:r>
                <a:endPar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grpSp>
          <p:nvGrpSpPr>
            <p:cNvPr id="427" name="Group 102"/>
            <p:cNvGrpSpPr/>
            <p:nvPr/>
          </p:nvGrpSpPr>
          <p:grpSpPr bwMode="auto">
            <a:xfrm>
              <a:off x="435655" y="1990325"/>
              <a:ext cx="3389313" cy="2136775"/>
              <a:chOff x="484" y="1100"/>
              <a:chExt cx="2135" cy="1346"/>
            </a:xfrm>
          </p:grpSpPr>
          <p:sp>
            <p:nvSpPr>
              <p:cNvPr id="439" name="Text Box 103"/>
              <p:cNvSpPr txBox="1">
                <a:spLocks noChangeArrowheads="1"/>
              </p:cNvSpPr>
              <p:nvPr/>
            </p:nvSpPr>
            <p:spPr bwMode="auto">
              <a:xfrm>
                <a:off x="484" y="1393"/>
                <a:ext cx="613" cy="366"/>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choose x</a:t>
                </a: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a:p>
                <a:pPr marL="0" marR="0" lvl="0" indent="0" algn="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440" name="Line 104"/>
              <p:cNvSpPr>
                <a:spLocks noChangeShapeType="1"/>
              </p:cNvSpPr>
              <p:nvPr/>
            </p:nvSpPr>
            <p:spPr bwMode="auto">
              <a:xfrm>
                <a:off x="1159" y="1516"/>
                <a:ext cx="932" cy="199"/>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441" name="Line 105"/>
              <p:cNvSpPr>
                <a:spLocks noChangeShapeType="1"/>
              </p:cNvSpPr>
              <p:nvPr/>
            </p:nvSpPr>
            <p:spPr bwMode="auto">
              <a:xfrm flipH="1">
                <a:off x="1121" y="1739"/>
                <a:ext cx="990" cy="602"/>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443" name="Text Box 107"/>
              <p:cNvSpPr txBox="1">
                <a:spLocks noChangeArrowheads="1"/>
              </p:cNvSpPr>
              <p:nvPr/>
            </p:nvSpPr>
            <p:spPr bwMode="auto">
              <a:xfrm>
                <a:off x="1239" y="1392"/>
                <a:ext cx="802" cy="21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req_conn(x)</a:t>
                </a: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445" name="Text Box 109"/>
              <p:cNvSpPr txBox="1">
                <a:spLocks noChangeArrowheads="1"/>
              </p:cNvSpPr>
              <p:nvPr/>
            </p:nvSpPr>
            <p:spPr bwMode="auto">
              <a:xfrm>
                <a:off x="2133" y="1649"/>
                <a:ext cx="486" cy="21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CC0000"/>
                    </a:solidFill>
                    <a:effectLst/>
                    <a:uLnTx/>
                    <a:uFillTx/>
                    <a:latin typeface="Tahoma" panose="020B0604030504040204" pitchFamily="34" charset="0"/>
                    <a:ea typeface="MS PGothic" charset="0"/>
                    <a:cs typeface="+mn-cs"/>
                  </a:rPr>
                  <a:t>ESTAB</a:t>
                </a:r>
                <a:endParaRPr kumimoji="0" lang="en-US" sz="1600" b="0" i="0" u="none" strike="noStrike" kern="0" cap="none" spc="0" normalizeH="0" baseline="0" noProof="0">
                  <a:ln>
                    <a:noFill/>
                  </a:ln>
                  <a:solidFill>
                    <a:srgbClr val="CC0000"/>
                  </a:solidFill>
                  <a:effectLst/>
                  <a:uLnTx/>
                  <a:uFillTx/>
                  <a:latin typeface="Tahoma" panose="020B0604030504040204" pitchFamily="34" charset="0"/>
                  <a:ea typeface="MS PGothic" charset="0"/>
                  <a:cs typeface="+mn-cs"/>
                </a:endParaRPr>
              </a:p>
            </p:txBody>
          </p:sp>
          <p:sp>
            <p:nvSpPr>
              <p:cNvPr id="446" name="Text Box 110"/>
              <p:cNvSpPr txBox="1">
                <a:spLocks noChangeArrowheads="1"/>
              </p:cNvSpPr>
              <p:nvPr/>
            </p:nvSpPr>
            <p:spPr bwMode="auto">
              <a:xfrm>
                <a:off x="583" y="2234"/>
                <a:ext cx="486" cy="21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CC0000"/>
                    </a:solidFill>
                    <a:effectLst/>
                    <a:uLnTx/>
                    <a:uFillTx/>
                    <a:latin typeface="Tahoma" panose="020B0604030504040204" pitchFamily="34" charset="0"/>
                    <a:ea typeface="MS PGothic" charset="0"/>
                    <a:cs typeface="+mn-cs"/>
                  </a:rPr>
                  <a:t>ESTAB</a:t>
                </a:r>
                <a:endParaRPr kumimoji="0" lang="en-US" sz="1600" b="0" i="0" u="none" strike="noStrike" kern="0" cap="none" spc="0" normalizeH="0" baseline="0" noProof="0">
                  <a:ln>
                    <a:noFill/>
                  </a:ln>
                  <a:solidFill>
                    <a:srgbClr val="CC0000"/>
                  </a:solidFill>
                  <a:effectLst/>
                  <a:uLnTx/>
                  <a:uFillTx/>
                  <a:latin typeface="Tahoma" panose="020B0604030504040204" pitchFamily="34" charset="0"/>
                  <a:ea typeface="MS PGothic" charset="0"/>
                  <a:cs typeface="+mn-cs"/>
                </a:endParaRPr>
              </a:p>
            </p:txBody>
          </p:sp>
          <p:sp>
            <p:nvSpPr>
              <p:cNvPr id="447" name="Oval 111"/>
              <p:cNvSpPr>
                <a:spLocks noChangeArrowheads="1"/>
              </p:cNvSpPr>
              <p:nvPr/>
            </p:nvSpPr>
            <p:spPr bwMode="auto">
              <a:xfrm>
                <a:off x="1095" y="2298"/>
                <a:ext cx="57" cy="56"/>
              </a:xfrm>
              <a:prstGeom prst="ellipse">
                <a:avLst/>
              </a:prstGeom>
              <a:solidFill>
                <a:srgbClr val="CC0000"/>
              </a:solidFill>
              <a:ln w="9525">
                <a:solidFill>
                  <a:srgbClr val="CC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CC0000"/>
                  </a:solidFill>
                  <a:effectLst/>
                  <a:uLnTx/>
                  <a:uFillTx/>
                  <a:latin typeface="Tahoma" panose="020B0604030504040204" pitchFamily="34" charset="0"/>
                  <a:ea typeface="MS PGothic" charset="0"/>
                  <a:cs typeface="+mn-cs"/>
                </a:endParaRPr>
              </a:p>
            </p:txBody>
          </p:sp>
          <p:sp>
            <p:nvSpPr>
              <p:cNvPr id="448" name="Oval 112"/>
              <p:cNvSpPr>
                <a:spLocks noChangeArrowheads="1"/>
              </p:cNvSpPr>
              <p:nvPr/>
            </p:nvSpPr>
            <p:spPr bwMode="auto">
              <a:xfrm>
                <a:off x="2065" y="1723"/>
                <a:ext cx="57" cy="56"/>
              </a:xfrm>
              <a:prstGeom prst="ellipse">
                <a:avLst/>
              </a:prstGeom>
              <a:solidFill>
                <a:srgbClr val="CC0000"/>
              </a:solidFill>
              <a:ln w="9525">
                <a:solidFill>
                  <a:srgbClr val="CC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CC0000"/>
                  </a:solidFill>
                  <a:effectLst/>
                  <a:uLnTx/>
                  <a:uFillTx/>
                  <a:latin typeface="Tahoma" panose="020B0604030504040204" pitchFamily="34" charset="0"/>
                  <a:ea typeface="MS PGothic" charset="0"/>
                  <a:cs typeface="+mn-cs"/>
                </a:endParaRPr>
              </a:p>
            </p:txBody>
          </p:sp>
          <p:sp>
            <p:nvSpPr>
              <p:cNvPr id="487" name="Text Box 115"/>
              <p:cNvSpPr txBox="1">
                <a:spLocks noChangeArrowheads="1"/>
              </p:cNvSpPr>
              <p:nvPr/>
            </p:nvSpPr>
            <p:spPr bwMode="auto">
              <a:xfrm>
                <a:off x="1048" y="1779"/>
                <a:ext cx="803" cy="21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acc_conn(x)</a:t>
                </a: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nvGrpSpPr>
              <p:cNvPr id="450" name="Group 116"/>
              <p:cNvGrpSpPr/>
              <p:nvPr/>
            </p:nvGrpSpPr>
            <p:grpSpPr bwMode="auto">
              <a:xfrm>
                <a:off x="834" y="1112"/>
                <a:ext cx="391" cy="307"/>
                <a:chOff x="-44" y="1473"/>
                <a:chExt cx="981" cy="1105"/>
              </a:xfrm>
            </p:grpSpPr>
            <p:pic>
              <p:nvPicPr>
                <p:cNvPr id="484" name="Picture 117"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5" name="Freeform 118"/>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grpSp>
          <p:grpSp>
            <p:nvGrpSpPr>
              <p:cNvPr id="451" name="Group 119"/>
              <p:cNvGrpSpPr/>
              <p:nvPr/>
            </p:nvGrpSpPr>
            <p:grpSpPr bwMode="auto">
              <a:xfrm>
                <a:off x="1973" y="1100"/>
                <a:ext cx="212" cy="323"/>
                <a:chOff x="4140" y="429"/>
                <a:chExt cx="1425" cy="2396"/>
              </a:xfrm>
            </p:grpSpPr>
            <p:sp>
              <p:nvSpPr>
                <p:cNvPr id="452" name="Freeform 120"/>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453" name="Rectangle 121"/>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454" name="Freeform 122"/>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455" name="Freeform 123"/>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456" name="Rectangle 124"/>
                <p:cNvSpPr>
                  <a:spLocks noChangeArrowheads="1"/>
                </p:cNvSpPr>
                <p:nvPr/>
              </p:nvSpPr>
              <p:spPr bwMode="auto">
                <a:xfrm>
                  <a:off x="4214" y="696"/>
                  <a:ext cx="592" cy="45"/>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nvGrpSpPr>
                <p:cNvPr id="457" name="Group 125"/>
                <p:cNvGrpSpPr/>
                <p:nvPr/>
              </p:nvGrpSpPr>
              <p:grpSpPr bwMode="auto">
                <a:xfrm>
                  <a:off x="4749" y="668"/>
                  <a:ext cx="581" cy="145"/>
                  <a:chOff x="614" y="2568"/>
                  <a:chExt cx="725" cy="139"/>
                </a:xfrm>
              </p:grpSpPr>
              <p:sp>
                <p:nvSpPr>
                  <p:cNvPr id="482" name="AutoShape 126"/>
                  <p:cNvSpPr>
                    <a:spLocks noChangeArrowheads="1"/>
                  </p:cNvSpPr>
                  <p:nvPr/>
                </p:nvSpPr>
                <p:spPr bwMode="auto">
                  <a:xfrm>
                    <a:off x="617" y="2566"/>
                    <a:ext cx="721" cy="142"/>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483" name="AutoShape 127"/>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sp>
              <p:nvSpPr>
                <p:cNvPr id="458" name="Rectangle 128"/>
                <p:cNvSpPr>
                  <a:spLocks noChangeArrowheads="1"/>
                </p:cNvSpPr>
                <p:nvPr/>
              </p:nvSpPr>
              <p:spPr bwMode="auto">
                <a:xfrm>
                  <a:off x="4221" y="1022"/>
                  <a:ext cx="598" cy="45"/>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nvGrpSpPr>
                <p:cNvPr id="459" name="Group 129"/>
                <p:cNvGrpSpPr/>
                <p:nvPr/>
              </p:nvGrpSpPr>
              <p:grpSpPr bwMode="auto">
                <a:xfrm>
                  <a:off x="4747" y="994"/>
                  <a:ext cx="581" cy="134"/>
                  <a:chOff x="614" y="2568"/>
                  <a:chExt cx="725" cy="139"/>
                </a:xfrm>
              </p:grpSpPr>
              <p:sp>
                <p:nvSpPr>
                  <p:cNvPr id="480" name="AutoShape 130"/>
                  <p:cNvSpPr>
                    <a:spLocks noChangeArrowheads="1"/>
                  </p:cNvSpPr>
                  <p:nvPr/>
                </p:nvSpPr>
                <p:spPr bwMode="auto">
                  <a:xfrm>
                    <a:off x="611" y="2567"/>
                    <a:ext cx="730" cy="139"/>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481" name="AutoShape 131"/>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sp>
              <p:nvSpPr>
                <p:cNvPr id="460" name="Rectangle 132"/>
                <p:cNvSpPr>
                  <a:spLocks noChangeArrowheads="1"/>
                </p:cNvSpPr>
                <p:nvPr/>
              </p:nvSpPr>
              <p:spPr bwMode="auto">
                <a:xfrm>
                  <a:off x="4214" y="1356"/>
                  <a:ext cx="598" cy="45"/>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461" name="Rectangle 133"/>
                <p:cNvSpPr>
                  <a:spLocks noChangeArrowheads="1"/>
                </p:cNvSpPr>
                <p:nvPr/>
              </p:nvSpPr>
              <p:spPr bwMode="auto">
                <a:xfrm>
                  <a:off x="4227" y="1653"/>
                  <a:ext cx="598" cy="52"/>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nvGrpSpPr>
                <p:cNvPr id="462" name="Group 134"/>
                <p:cNvGrpSpPr/>
                <p:nvPr/>
              </p:nvGrpSpPr>
              <p:grpSpPr bwMode="auto">
                <a:xfrm>
                  <a:off x="4735" y="1627"/>
                  <a:ext cx="582" cy="151"/>
                  <a:chOff x="614" y="2568"/>
                  <a:chExt cx="725" cy="139"/>
                </a:xfrm>
              </p:grpSpPr>
              <p:sp>
                <p:nvSpPr>
                  <p:cNvPr id="478" name="AutoShape 135"/>
                  <p:cNvSpPr>
                    <a:spLocks noChangeArrowheads="1"/>
                  </p:cNvSpPr>
                  <p:nvPr/>
                </p:nvSpPr>
                <p:spPr bwMode="auto">
                  <a:xfrm>
                    <a:off x="618" y="2571"/>
                    <a:ext cx="720" cy="137"/>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479" name="AutoShape 136"/>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sp>
              <p:nvSpPr>
                <p:cNvPr id="463" name="Freeform 137"/>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grpSp>
              <p:nvGrpSpPr>
                <p:cNvPr id="464" name="Group 138"/>
                <p:cNvGrpSpPr/>
                <p:nvPr/>
              </p:nvGrpSpPr>
              <p:grpSpPr bwMode="auto">
                <a:xfrm>
                  <a:off x="4739" y="1327"/>
                  <a:ext cx="582" cy="139"/>
                  <a:chOff x="614" y="2568"/>
                  <a:chExt cx="725" cy="139"/>
                </a:xfrm>
              </p:grpSpPr>
              <p:sp>
                <p:nvSpPr>
                  <p:cNvPr id="476" name="AutoShape 139"/>
                  <p:cNvSpPr>
                    <a:spLocks noChangeArrowheads="1"/>
                  </p:cNvSpPr>
                  <p:nvPr/>
                </p:nvSpPr>
                <p:spPr bwMode="auto">
                  <a:xfrm>
                    <a:off x="613" y="2568"/>
                    <a:ext cx="728" cy="141"/>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477" name="AutoShape 140"/>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sp>
              <p:nvSpPr>
                <p:cNvPr id="465" name="Rectangle 141"/>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466" name="Freeform 142"/>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467" name="Freeform 143"/>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468" name="Oval 144"/>
                <p:cNvSpPr>
                  <a:spLocks noChangeArrowheads="1"/>
                </p:cNvSpPr>
                <p:nvPr/>
              </p:nvSpPr>
              <p:spPr bwMode="auto">
                <a:xfrm>
                  <a:off x="5518" y="2610"/>
                  <a:ext cx="47" cy="96"/>
                </a:xfrm>
                <a:prstGeom prst="ellipse">
                  <a:avLst/>
                </a:prstGeom>
                <a:solidFill>
                  <a:srgbClr val="3333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469" name="Freeform 145"/>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470" name="AutoShape 146"/>
                <p:cNvSpPr>
                  <a:spLocks noChangeArrowheads="1"/>
                </p:cNvSpPr>
                <p:nvPr/>
              </p:nvSpPr>
              <p:spPr bwMode="auto">
                <a:xfrm>
                  <a:off x="4140" y="2677"/>
                  <a:ext cx="1196" cy="148"/>
                </a:xfrm>
                <a:prstGeom prst="roundRect">
                  <a:avLst>
                    <a:gd name="adj" fmla="val 50000"/>
                  </a:avLst>
                </a:prstGeom>
                <a:solidFill>
                  <a:srgbClr val="DDDDDD"/>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471" name="AutoShape 147"/>
                <p:cNvSpPr>
                  <a:spLocks noChangeArrowheads="1"/>
                </p:cNvSpPr>
                <p:nvPr/>
              </p:nvSpPr>
              <p:spPr bwMode="auto">
                <a:xfrm>
                  <a:off x="4207" y="2714"/>
                  <a:ext cx="1069"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472" name="Oval 148"/>
                <p:cNvSpPr>
                  <a:spLocks noChangeArrowheads="1"/>
                </p:cNvSpPr>
                <p:nvPr/>
              </p:nvSpPr>
              <p:spPr bwMode="auto">
                <a:xfrm>
                  <a:off x="4308" y="2380"/>
                  <a:ext cx="155" cy="148"/>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473" name="Oval 149"/>
                <p:cNvSpPr>
                  <a:spLocks noChangeArrowheads="1"/>
                </p:cNvSpPr>
                <p:nvPr/>
              </p:nvSpPr>
              <p:spPr bwMode="auto">
                <a:xfrm>
                  <a:off x="4483" y="2387"/>
                  <a:ext cx="161" cy="141"/>
                </a:xfrm>
                <a:prstGeom prst="ellipse">
                  <a:avLst/>
                </a:prstGeom>
                <a:solidFill>
                  <a:srgbClr val="FF0000"/>
                </a:soli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0000"/>
                    </a:solidFill>
                    <a:effectLst/>
                    <a:uLnTx/>
                    <a:uFillTx/>
                    <a:latin typeface="Arial" panose="020B0604020202020204" pitchFamily="34" charset="0"/>
                    <a:ea typeface="MS PGothic" charset="0"/>
                    <a:cs typeface="Arial" panose="020B0604020202020204" pitchFamily="34" charset="0"/>
                  </a:endParaRPr>
                </a:p>
              </p:txBody>
            </p:sp>
            <p:sp>
              <p:nvSpPr>
                <p:cNvPr id="474" name="Oval 150"/>
                <p:cNvSpPr>
                  <a:spLocks noChangeArrowheads="1"/>
                </p:cNvSpPr>
                <p:nvPr/>
              </p:nvSpPr>
              <p:spPr bwMode="auto">
                <a:xfrm>
                  <a:off x="4664" y="2380"/>
                  <a:ext cx="155" cy="141"/>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475" name="Rectangle 151"/>
                <p:cNvSpPr>
                  <a:spLocks noChangeArrowheads="1"/>
                </p:cNvSpPr>
                <p:nvPr/>
              </p:nvSpPr>
              <p:spPr bwMode="auto">
                <a:xfrm>
                  <a:off x="5061" y="1838"/>
                  <a:ext cx="87" cy="757"/>
                </a:xfrm>
                <a:prstGeom prst="rect">
                  <a:avLst/>
                </a:prstGeom>
                <a:solidFill>
                  <a:srgbClr val="292929"/>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grpSp>
        <p:sp>
          <p:nvSpPr>
            <p:cNvPr id="428" name="Oval 159"/>
            <p:cNvSpPr>
              <a:spLocks noChangeArrowheads="1"/>
            </p:cNvSpPr>
            <p:nvPr/>
          </p:nvSpPr>
          <p:spPr bwMode="auto">
            <a:xfrm>
              <a:off x="1416094" y="3893738"/>
              <a:ext cx="90488" cy="88900"/>
            </a:xfrm>
            <a:prstGeom prst="ellipse">
              <a:avLst/>
            </a:prstGeom>
            <a:solidFill>
              <a:srgbClr val="CC0000"/>
            </a:solidFill>
            <a:ln w="9525">
              <a:solidFill>
                <a:srgbClr val="CC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CC0000"/>
                </a:solidFill>
                <a:effectLst/>
                <a:uLnTx/>
                <a:uFillTx/>
                <a:latin typeface="Tahoma" panose="020B0604030504040204" pitchFamily="34" charset="0"/>
                <a:ea typeface="MS PGothic" charset="0"/>
                <a:cs typeface="+mn-cs"/>
              </a:endParaRPr>
            </a:p>
          </p:txBody>
        </p:sp>
        <p:sp>
          <p:nvSpPr>
            <p:cNvPr id="429" name="Line 169"/>
            <p:cNvSpPr>
              <a:spLocks noChangeShapeType="1"/>
            </p:cNvSpPr>
            <p:nvPr/>
          </p:nvSpPr>
          <p:spPr bwMode="auto">
            <a:xfrm>
              <a:off x="1511344" y="3966763"/>
              <a:ext cx="1479550" cy="315913"/>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431" name="Text Box 171"/>
            <p:cNvSpPr txBox="1">
              <a:spLocks noChangeArrowheads="1"/>
            </p:cNvSpPr>
            <p:nvPr/>
          </p:nvSpPr>
          <p:spPr bwMode="auto">
            <a:xfrm>
              <a:off x="1826304" y="3768008"/>
              <a:ext cx="1092200" cy="336550"/>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MS PGothic" charset="0"/>
                  <a:cs typeface="+mn-cs"/>
                </a:rPr>
                <a:t>data(x+1)</a:t>
              </a: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MS PGothic" charset="0"/>
                <a:cs typeface="+mn-cs"/>
              </a:endParaRPr>
            </a:p>
          </p:txBody>
        </p:sp>
        <p:sp>
          <p:nvSpPr>
            <p:cNvPr id="432" name="Oval 172"/>
            <p:cNvSpPr>
              <a:spLocks noChangeArrowheads="1"/>
            </p:cNvSpPr>
            <p:nvPr/>
          </p:nvSpPr>
          <p:spPr bwMode="auto">
            <a:xfrm>
              <a:off x="2960731" y="4250926"/>
              <a:ext cx="90488" cy="88900"/>
            </a:xfrm>
            <a:prstGeom prst="ellipse">
              <a:avLst/>
            </a:prstGeom>
            <a:solidFill>
              <a:srgbClr val="CC0000"/>
            </a:solidFill>
            <a:ln w="9525">
              <a:solidFill>
                <a:srgbClr val="CC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CC0000"/>
                </a:solidFill>
                <a:effectLst/>
                <a:uLnTx/>
                <a:uFillTx/>
                <a:latin typeface="Tahoma" panose="020B0604030504040204" pitchFamily="34" charset="0"/>
                <a:ea typeface="MS PGothic" charset="0"/>
                <a:cs typeface="+mn-cs"/>
              </a:endParaRPr>
            </a:p>
          </p:txBody>
        </p:sp>
        <p:sp>
          <p:nvSpPr>
            <p:cNvPr id="433" name="Text Box 173"/>
            <p:cNvSpPr txBox="1">
              <a:spLocks noChangeArrowheads="1"/>
            </p:cNvSpPr>
            <p:nvPr/>
          </p:nvSpPr>
          <p:spPr bwMode="auto">
            <a:xfrm>
              <a:off x="3119481" y="4011213"/>
              <a:ext cx="1171575" cy="508000"/>
            </a:xfrm>
            <a:prstGeom prst="rect">
              <a:avLst/>
            </a:prstGeom>
            <a:noFill/>
            <a:ln>
              <a:noFill/>
            </a:ln>
            <a:effectLst/>
          </p:spPr>
          <p:txBody>
            <a:bodyPr>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l" defTabSz="914400" rtl="0" eaLnBrk="0" fontAlgn="base" latinLnBrk="0" hangingPunct="0">
                <a:lnSpc>
                  <a:spcPct val="85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accept</a:t>
              </a: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a:p>
              <a:pPr marL="0" marR="0" lvl="0" indent="0" algn="l" defTabSz="914400" rtl="0" eaLnBrk="0" fontAlgn="base" latinLnBrk="0" hangingPunct="0">
                <a:lnSpc>
                  <a:spcPct val="85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data(x+1)</a:t>
              </a: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nvGrpSpPr>
            <p:cNvPr id="434" name="Group 433"/>
            <p:cNvGrpSpPr/>
            <p:nvPr/>
          </p:nvGrpSpPr>
          <p:grpSpPr>
            <a:xfrm flipH="1">
              <a:off x="1449388" y="4293334"/>
              <a:ext cx="1539875" cy="373063"/>
              <a:chOff x="796245" y="6007834"/>
              <a:chExt cx="1539875" cy="373063"/>
            </a:xfrm>
          </p:grpSpPr>
          <p:sp>
            <p:nvSpPr>
              <p:cNvPr id="436" name="Line 169"/>
              <p:cNvSpPr>
                <a:spLocks noChangeShapeType="1"/>
              </p:cNvSpPr>
              <p:nvPr/>
            </p:nvSpPr>
            <p:spPr bwMode="auto">
              <a:xfrm>
                <a:off x="796245" y="6007834"/>
                <a:ext cx="1479550" cy="315913"/>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438" name="Oval 172"/>
              <p:cNvSpPr>
                <a:spLocks noChangeArrowheads="1"/>
              </p:cNvSpPr>
              <p:nvPr/>
            </p:nvSpPr>
            <p:spPr bwMode="auto">
              <a:xfrm>
                <a:off x="2245632" y="6291997"/>
                <a:ext cx="90488" cy="88900"/>
              </a:xfrm>
              <a:prstGeom prst="ellipse">
                <a:avLst/>
              </a:prstGeom>
              <a:solidFill>
                <a:srgbClr val="CC0000"/>
              </a:solidFill>
              <a:ln w="9525">
                <a:solidFill>
                  <a:srgbClr val="CC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CC0000"/>
                  </a:solidFill>
                  <a:effectLst/>
                  <a:uLnTx/>
                  <a:uFillTx/>
                  <a:latin typeface="Tahoma" panose="020B0604030504040204" pitchFamily="34" charset="0"/>
                  <a:ea typeface="MS PGothic" charset="0"/>
                  <a:cs typeface="+mn-cs"/>
                </a:endParaRPr>
              </a:p>
            </p:txBody>
          </p:sp>
        </p:grpSp>
        <p:sp>
          <p:nvSpPr>
            <p:cNvPr id="435" name="Text Box 171"/>
            <p:cNvSpPr txBox="1">
              <a:spLocks noChangeArrowheads="1"/>
            </p:cNvSpPr>
            <p:nvPr/>
          </p:nvSpPr>
          <p:spPr bwMode="auto">
            <a:xfrm>
              <a:off x="1697594" y="4452439"/>
              <a:ext cx="1071127" cy="338554"/>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MS PGothic" charset="0"/>
                  <a:cs typeface="+mn-cs"/>
                </a:rPr>
                <a:t>ACK(x+1)</a:t>
              </a: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MS PGothic" charset="0"/>
                <a:cs typeface="+mn-cs"/>
              </a:endParaRPr>
            </a:p>
          </p:txBody>
        </p:sp>
      </p:grpSp>
      <p:grpSp>
        <p:nvGrpSpPr>
          <p:cNvPr id="9" name="Group 8"/>
          <p:cNvGrpSpPr/>
          <p:nvPr/>
        </p:nvGrpSpPr>
        <p:grpSpPr>
          <a:xfrm>
            <a:off x="1272359" y="5138451"/>
            <a:ext cx="1773114" cy="1069763"/>
            <a:chOff x="1273629" y="5080666"/>
            <a:chExt cx="1773114" cy="1069763"/>
          </a:xfrm>
        </p:grpSpPr>
        <p:sp>
          <p:nvSpPr>
            <p:cNvPr id="4" name="TextBox 3"/>
            <p:cNvSpPr txBox="1"/>
            <p:nvPr/>
          </p:nvSpPr>
          <p:spPr>
            <a:xfrm>
              <a:off x="1273629" y="5080666"/>
              <a:ext cx="177311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No problem!</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descr="A picture containing drawing&#10;&#10;Description automatically generated"/>
            <p:cNvPicPr>
              <a:picLocks noChangeAspect="1"/>
            </p:cNvPicPr>
            <p:nvPr/>
          </p:nvPicPr>
          <p:blipFill>
            <a:blip r:embed="rId2"/>
            <a:stretch>
              <a:fillRect/>
            </a:stretch>
          </p:blipFill>
          <p:spPr>
            <a:xfrm>
              <a:off x="1812470" y="5524500"/>
              <a:ext cx="625929" cy="625929"/>
            </a:xfrm>
            <a:prstGeom prst="rect">
              <a:avLst/>
            </a:prstGeom>
          </p:spPr>
        </p:pic>
      </p:grpSp>
      <p:sp>
        <p:nvSpPr>
          <p:cNvPr id="73"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fld>
            <a:endParaRPr lang="en-US" dirty="0"/>
          </a:p>
        </p:txBody>
      </p:sp>
      <p:grpSp>
        <p:nvGrpSpPr>
          <p:cNvPr id="3" name="Group 422"/>
          <p:cNvGrpSpPr/>
          <p:nvPr/>
        </p:nvGrpSpPr>
        <p:grpSpPr>
          <a:xfrm>
            <a:off x="6173515" y="1477049"/>
            <a:ext cx="3355975" cy="3473455"/>
            <a:chOff x="435655" y="1990325"/>
            <a:chExt cx="3355975" cy="3473455"/>
          </a:xfrm>
        </p:grpSpPr>
        <p:sp>
          <p:nvSpPr>
            <p:cNvPr id="5" name="Line 25"/>
            <p:cNvSpPr>
              <a:spLocks noChangeShapeType="1"/>
            </p:cNvSpPr>
            <p:nvPr/>
          </p:nvSpPr>
          <p:spPr bwMode="auto">
            <a:xfrm flipH="1">
              <a:off x="1461180" y="2545950"/>
              <a:ext cx="1588" cy="2470150"/>
            </a:xfrm>
            <a:prstGeom prst="line">
              <a:avLst/>
            </a:prstGeom>
            <a:noFill/>
            <a:ln w="9525">
              <a:solidFill>
                <a:srgbClr val="777777"/>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7" name="Line 39"/>
            <p:cNvSpPr>
              <a:spLocks noChangeShapeType="1"/>
            </p:cNvSpPr>
            <p:nvPr/>
          </p:nvSpPr>
          <p:spPr bwMode="auto">
            <a:xfrm flipH="1">
              <a:off x="2991529" y="2618975"/>
              <a:ext cx="0" cy="2524525"/>
            </a:xfrm>
            <a:prstGeom prst="line">
              <a:avLst/>
            </a:prstGeom>
            <a:noFill/>
            <a:ln w="9525">
              <a:solidFill>
                <a:srgbClr val="777777"/>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nvGrpSpPr>
            <p:cNvPr id="8" name="Group 93"/>
            <p:cNvGrpSpPr/>
            <p:nvPr/>
          </p:nvGrpSpPr>
          <p:grpSpPr bwMode="auto">
            <a:xfrm>
              <a:off x="1180192" y="4949429"/>
              <a:ext cx="2611438" cy="514351"/>
              <a:chOff x="967" y="2964"/>
              <a:chExt cx="1645" cy="324"/>
            </a:xfrm>
          </p:grpSpPr>
          <p:sp>
            <p:nvSpPr>
              <p:cNvPr id="10" name="Line 40"/>
              <p:cNvSpPr>
                <a:spLocks noChangeShapeType="1"/>
              </p:cNvSpPr>
              <p:nvPr/>
            </p:nvSpPr>
            <p:spPr bwMode="auto">
              <a:xfrm>
                <a:off x="1097" y="2964"/>
                <a:ext cx="1515" cy="0"/>
              </a:xfrm>
              <a:prstGeom prst="line">
                <a:avLst/>
              </a:prstGeom>
              <a:noFill/>
              <a:ln w="28575">
                <a:solidFill>
                  <a:srgbClr val="CC0000"/>
                </a:solidFill>
                <a:prstDash val="dash"/>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1" name="Text Box 85"/>
              <p:cNvSpPr txBox="1">
                <a:spLocks noChangeArrowheads="1"/>
              </p:cNvSpPr>
              <p:nvPr/>
            </p:nvSpPr>
            <p:spPr bwMode="auto">
              <a:xfrm>
                <a:off x="967" y="2987"/>
                <a:ext cx="1592" cy="301"/>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wrap="squar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connection </a:t>
                </a:r>
                <a:endPar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a:p>
                <a:pPr marL="0" marR="0" lvl="0" indent="0" algn="ctr" defTabSz="914400" rtl="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x </a:t>
                </a:r>
                <a:r>
                  <a:rPr kumimoji="0" lang="en-US" sz="1400" b="1" i="0" u="none" strike="noStrike" kern="0" cap="none" spc="0" normalizeH="0" baseline="0" noProof="0">
                    <a:ln>
                      <a:noFill/>
                    </a:ln>
                    <a:solidFill>
                      <a:srgbClr val="000000"/>
                    </a:solidFill>
                    <a:effectLst/>
                    <a:uLnTx/>
                    <a:uFillTx/>
                    <a:latin typeface="Tahoma Bold" panose="020B0604030504040204" charset="0"/>
                    <a:ea typeface="MS PGothic" charset="0"/>
                    <a:cs typeface="Tahoma Bold" panose="020B0604030504040204" charset="0"/>
                  </a:rPr>
                  <a:t>incompletes</a:t>
                </a:r>
                <a:endParaRPr kumimoji="0" lang="en-US" sz="1400" b="1" i="0" u="none" strike="noStrike" kern="0" cap="none" spc="0" normalizeH="0" baseline="0" noProof="0">
                  <a:ln>
                    <a:noFill/>
                  </a:ln>
                  <a:solidFill>
                    <a:srgbClr val="000000"/>
                  </a:solidFill>
                  <a:effectLst/>
                  <a:uLnTx/>
                  <a:uFillTx/>
                  <a:latin typeface="Tahoma Bold" panose="020B0604030504040204" charset="0"/>
                  <a:ea typeface="MS PGothic" charset="0"/>
                  <a:cs typeface="Tahoma Bold" panose="020B0604030504040204" charset="0"/>
                </a:endParaRPr>
              </a:p>
            </p:txBody>
          </p:sp>
        </p:grpSp>
        <p:grpSp>
          <p:nvGrpSpPr>
            <p:cNvPr id="12" name="Group 102"/>
            <p:cNvGrpSpPr/>
            <p:nvPr/>
          </p:nvGrpSpPr>
          <p:grpSpPr bwMode="auto">
            <a:xfrm>
              <a:off x="435655" y="1990325"/>
              <a:ext cx="3297238" cy="2208213"/>
              <a:chOff x="484" y="1100"/>
              <a:chExt cx="2077" cy="1391"/>
            </a:xfrm>
          </p:grpSpPr>
          <p:sp>
            <p:nvSpPr>
              <p:cNvPr id="13" name="Text Box 103"/>
              <p:cNvSpPr txBox="1">
                <a:spLocks noChangeArrowheads="1"/>
              </p:cNvSpPr>
              <p:nvPr/>
            </p:nvSpPr>
            <p:spPr bwMode="auto">
              <a:xfrm>
                <a:off x="484" y="1393"/>
                <a:ext cx="613" cy="366"/>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choose x</a:t>
                </a: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a:p>
                <a:pPr marL="0" marR="0" lvl="0" indent="0" algn="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4" name="Line 104"/>
              <p:cNvSpPr>
                <a:spLocks noChangeShapeType="1"/>
              </p:cNvSpPr>
              <p:nvPr/>
            </p:nvSpPr>
            <p:spPr bwMode="auto">
              <a:xfrm>
                <a:off x="1159" y="1516"/>
                <a:ext cx="936" cy="394"/>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5" name="Line 105"/>
              <p:cNvSpPr>
                <a:spLocks noChangeShapeType="1"/>
              </p:cNvSpPr>
              <p:nvPr/>
            </p:nvSpPr>
            <p:spPr bwMode="auto">
              <a:xfrm flipH="1">
                <a:off x="1121" y="1898"/>
                <a:ext cx="990" cy="556"/>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6" name="Text Box 107"/>
              <p:cNvSpPr txBox="1">
                <a:spLocks noChangeArrowheads="1"/>
              </p:cNvSpPr>
              <p:nvPr/>
            </p:nvSpPr>
            <p:spPr bwMode="auto">
              <a:xfrm>
                <a:off x="1239" y="1392"/>
                <a:ext cx="802" cy="21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req_conn(x)</a:t>
                </a: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7" name="Text Box 109"/>
              <p:cNvSpPr txBox="1">
                <a:spLocks noChangeArrowheads="1"/>
              </p:cNvSpPr>
              <p:nvPr/>
            </p:nvSpPr>
            <p:spPr bwMode="auto">
              <a:xfrm>
                <a:off x="2075" y="1760"/>
                <a:ext cx="486" cy="212"/>
              </a:xfrm>
              <a:prstGeom prst="rect">
                <a:avLst/>
              </a:prstGeom>
              <a:noFill/>
              <a:ln>
                <a:noFill/>
              </a:ln>
              <a:effectLst/>
            </p:spPr>
            <p:txBody>
              <a:bodyPr wrap="squar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CC0000"/>
                    </a:solidFill>
                    <a:effectLst/>
                    <a:uLnTx/>
                    <a:uFillTx/>
                    <a:latin typeface="Tahoma" panose="020B0604030504040204" pitchFamily="34" charset="0"/>
                    <a:ea typeface="MS PGothic" charset="0"/>
                    <a:cs typeface="+mn-cs"/>
                  </a:rPr>
                  <a:t>ESTAB</a:t>
                </a:r>
                <a:endParaRPr kumimoji="0" lang="en-US" sz="1600" b="0" i="0" u="none" strike="noStrike" kern="0" cap="none" spc="0" normalizeH="0" baseline="0" noProof="0">
                  <a:ln>
                    <a:noFill/>
                  </a:ln>
                  <a:solidFill>
                    <a:srgbClr val="CC0000"/>
                  </a:solidFill>
                  <a:effectLst/>
                  <a:uLnTx/>
                  <a:uFillTx/>
                  <a:latin typeface="Tahoma" panose="020B0604030504040204" pitchFamily="34" charset="0"/>
                  <a:ea typeface="MS PGothic" charset="0"/>
                  <a:cs typeface="+mn-cs"/>
                </a:endParaRPr>
              </a:p>
            </p:txBody>
          </p:sp>
          <p:sp>
            <p:nvSpPr>
              <p:cNvPr id="20" name="Oval 112"/>
              <p:cNvSpPr>
                <a:spLocks noChangeArrowheads="1"/>
              </p:cNvSpPr>
              <p:nvPr/>
            </p:nvSpPr>
            <p:spPr bwMode="auto">
              <a:xfrm>
                <a:off x="2065" y="1883"/>
                <a:ext cx="57" cy="56"/>
              </a:xfrm>
              <a:prstGeom prst="ellipse">
                <a:avLst/>
              </a:prstGeom>
              <a:solidFill>
                <a:srgbClr val="CC0000"/>
              </a:solidFill>
              <a:ln w="9525">
                <a:solidFill>
                  <a:srgbClr val="CC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CC0000"/>
                  </a:solidFill>
                  <a:effectLst/>
                  <a:uLnTx/>
                  <a:uFillTx/>
                  <a:latin typeface="Tahoma" panose="020B0604030504040204" pitchFamily="34" charset="0"/>
                  <a:ea typeface="MS PGothic" charset="0"/>
                  <a:cs typeface="+mn-cs"/>
                </a:endParaRPr>
              </a:p>
            </p:txBody>
          </p:sp>
          <p:sp>
            <p:nvSpPr>
              <p:cNvPr id="21" name="Text Box 115"/>
              <p:cNvSpPr txBox="1">
                <a:spLocks noChangeArrowheads="1"/>
              </p:cNvSpPr>
              <p:nvPr/>
            </p:nvSpPr>
            <p:spPr bwMode="auto">
              <a:xfrm>
                <a:off x="1291" y="2279"/>
                <a:ext cx="803" cy="21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acc_conn(x)</a:t>
                </a: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nvGrpSpPr>
              <p:cNvPr id="22" name="Group 116"/>
              <p:cNvGrpSpPr/>
              <p:nvPr/>
            </p:nvGrpSpPr>
            <p:grpSpPr bwMode="auto">
              <a:xfrm>
                <a:off x="834" y="1112"/>
                <a:ext cx="391" cy="307"/>
                <a:chOff x="-44" y="1473"/>
                <a:chExt cx="981" cy="1105"/>
              </a:xfrm>
            </p:grpSpPr>
            <p:pic>
              <p:nvPicPr>
                <p:cNvPr id="23" name="Picture 117"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Freeform 118"/>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grpSp>
          <p:grpSp>
            <p:nvGrpSpPr>
              <p:cNvPr id="25" name="Group 119"/>
              <p:cNvGrpSpPr/>
              <p:nvPr/>
            </p:nvGrpSpPr>
            <p:grpSpPr bwMode="auto">
              <a:xfrm>
                <a:off x="1973" y="1100"/>
                <a:ext cx="212" cy="323"/>
                <a:chOff x="4140" y="429"/>
                <a:chExt cx="1425" cy="2396"/>
              </a:xfrm>
            </p:grpSpPr>
            <p:sp>
              <p:nvSpPr>
                <p:cNvPr id="26" name="Freeform 120"/>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27" name="Rectangle 121"/>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8" name="Freeform 122"/>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29" name="Freeform 123"/>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30" name="Rectangle 124"/>
                <p:cNvSpPr>
                  <a:spLocks noChangeArrowheads="1"/>
                </p:cNvSpPr>
                <p:nvPr/>
              </p:nvSpPr>
              <p:spPr bwMode="auto">
                <a:xfrm>
                  <a:off x="4214" y="696"/>
                  <a:ext cx="592" cy="45"/>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nvGrpSpPr>
                <p:cNvPr id="31" name="Group 125"/>
                <p:cNvGrpSpPr/>
                <p:nvPr/>
              </p:nvGrpSpPr>
              <p:grpSpPr bwMode="auto">
                <a:xfrm>
                  <a:off x="4749" y="668"/>
                  <a:ext cx="581" cy="145"/>
                  <a:chOff x="614" y="2568"/>
                  <a:chExt cx="725" cy="139"/>
                </a:xfrm>
              </p:grpSpPr>
              <p:sp>
                <p:nvSpPr>
                  <p:cNvPr id="32" name="AutoShape 126"/>
                  <p:cNvSpPr>
                    <a:spLocks noChangeArrowheads="1"/>
                  </p:cNvSpPr>
                  <p:nvPr/>
                </p:nvSpPr>
                <p:spPr bwMode="auto">
                  <a:xfrm>
                    <a:off x="617" y="2566"/>
                    <a:ext cx="721" cy="142"/>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33" name="AutoShape 127"/>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sp>
              <p:nvSpPr>
                <p:cNvPr id="34" name="Rectangle 128"/>
                <p:cNvSpPr>
                  <a:spLocks noChangeArrowheads="1"/>
                </p:cNvSpPr>
                <p:nvPr/>
              </p:nvSpPr>
              <p:spPr bwMode="auto">
                <a:xfrm>
                  <a:off x="4221" y="1022"/>
                  <a:ext cx="598" cy="45"/>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nvGrpSpPr>
                <p:cNvPr id="35" name="Group 129"/>
                <p:cNvGrpSpPr/>
                <p:nvPr/>
              </p:nvGrpSpPr>
              <p:grpSpPr bwMode="auto">
                <a:xfrm>
                  <a:off x="4747" y="994"/>
                  <a:ext cx="581" cy="134"/>
                  <a:chOff x="614" y="2568"/>
                  <a:chExt cx="725" cy="139"/>
                </a:xfrm>
              </p:grpSpPr>
              <p:sp>
                <p:nvSpPr>
                  <p:cNvPr id="36" name="AutoShape 130"/>
                  <p:cNvSpPr>
                    <a:spLocks noChangeArrowheads="1"/>
                  </p:cNvSpPr>
                  <p:nvPr/>
                </p:nvSpPr>
                <p:spPr bwMode="auto">
                  <a:xfrm>
                    <a:off x="611" y="2567"/>
                    <a:ext cx="730" cy="139"/>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37" name="AutoShape 131"/>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sp>
              <p:nvSpPr>
                <p:cNvPr id="38" name="Rectangle 132"/>
                <p:cNvSpPr>
                  <a:spLocks noChangeArrowheads="1"/>
                </p:cNvSpPr>
                <p:nvPr/>
              </p:nvSpPr>
              <p:spPr bwMode="auto">
                <a:xfrm>
                  <a:off x="4214" y="1356"/>
                  <a:ext cx="598" cy="45"/>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39" name="Rectangle 133"/>
                <p:cNvSpPr>
                  <a:spLocks noChangeArrowheads="1"/>
                </p:cNvSpPr>
                <p:nvPr/>
              </p:nvSpPr>
              <p:spPr bwMode="auto">
                <a:xfrm>
                  <a:off x="4227" y="1653"/>
                  <a:ext cx="598" cy="52"/>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nvGrpSpPr>
                <p:cNvPr id="40" name="Group 134"/>
                <p:cNvGrpSpPr/>
                <p:nvPr/>
              </p:nvGrpSpPr>
              <p:grpSpPr bwMode="auto">
                <a:xfrm>
                  <a:off x="4735" y="1627"/>
                  <a:ext cx="582" cy="151"/>
                  <a:chOff x="614" y="2568"/>
                  <a:chExt cx="725" cy="139"/>
                </a:xfrm>
              </p:grpSpPr>
              <p:sp>
                <p:nvSpPr>
                  <p:cNvPr id="41" name="AutoShape 135"/>
                  <p:cNvSpPr>
                    <a:spLocks noChangeArrowheads="1"/>
                  </p:cNvSpPr>
                  <p:nvPr/>
                </p:nvSpPr>
                <p:spPr bwMode="auto">
                  <a:xfrm>
                    <a:off x="618" y="2571"/>
                    <a:ext cx="720" cy="137"/>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42" name="AutoShape 136"/>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sp>
              <p:nvSpPr>
                <p:cNvPr id="43" name="Freeform 137"/>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grpSp>
              <p:nvGrpSpPr>
                <p:cNvPr id="44" name="Group 138"/>
                <p:cNvGrpSpPr/>
                <p:nvPr/>
              </p:nvGrpSpPr>
              <p:grpSpPr bwMode="auto">
                <a:xfrm>
                  <a:off x="4739" y="1327"/>
                  <a:ext cx="582" cy="139"/>
                  <a:chOff x="614" y="2568"/>
                  <a:chExt cx="725" cy="139"/>
                </a:xfrm>
              </p:grpSpPr>
              <p:sp>
                <p:nvSpPr>
                  <p:cNvPr id="45" name="AutoShape 139"/>
                  <p:cNvSpPr>
                    <a:spLocks noChangeArrowheads="1"/>
                  </p:cNvSpPr>
                  <p:nvPr/>
                </p:nvSpPr>
                <p:spPr bwMode="auto">
                  <a:xfrm>
                    <a:off x="613" y="2568"/>
                    <a:ext cx="728" cy="141"/>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46" name="AutoShape 140"/>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sp>
              <p:nvSpPr>
                <p:cNvPr id="47" name="Rectangle 141"/>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48" name="Freeform 142"/>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49" name="Freeform 143"/>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50" name="Oval 144"/>
                <p:cNvSpPr>
                  <a:spLocks noChangeArrowheads="1"/>
                </p:cNvSpPr>
                <p:nvPr/>
              </p:nvSpPr>
              <p:spPr bwMode="auto">
                <a:xfrm>
                  <a:off x="5518" y="2610"/>
                  <a:ext cx="47" cy="96"/>
                </a:xfrm>
                <a:prstGeom prst="ellipse">
                  <a:avLst/>
                </a:prstGeom>
                <a:solidFill>
                  <a:srgbClr val="3333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51" name="Freeform 145"/>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52" name="AutoShape 146"/>
                <p:cNvSpPr>
                  <a:spLocks noChangeArrowheads="1"/>
                </p:cNvSpPr>
                <p:nvPr/>
              </p:nvSpPr>
              <p:spPr bwMode="auto">
                <a:xfrm>
                  <a:off x="4140" y="2677"/>
                  <a:ext cx="1196" cy="148"/>
                </a:xfrm>
                <a:prstGeom prst="roundRect">
                  <a:avLst>
                    <a:gd name="adj" fmla="val 50000"/>
                  </a:avLst>
                </a:prstGeom>
                <a:solidFill>
                  <a:srgbClr val="DDDDDD"/>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53" name="AutoShape 147"/>
                <p:cNvSpPr>
                  <a:spLocks noChangeArrowheads="1"/>
                </p:cNvSpPr>
                <p:nvPr/>
              </p:nvSpPr>
              <p:spPr bwMode="auto">
                <a:xfrm>
                  <a:off x="4207" y="2714"/>
                  <a:ext cx="1069"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54" name="Oval 148"/>
                <p:cNvSpPr>
                  <a:spLocks noChangeArrowheads="1"/>
                </p:cNvSpPr>
                <p:nvPr/>
              </p:nvSpPr>
              <p:spPr bwMode="auto">
                <a:xfrm>
                  <a:off x="4308" y="2380"/>
                  <a:ext cx="155" cy="148"/>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55" name="Oval 149"/>
                <p:cNvSpPr>
                  <a:spLocks noChangeArrowheads="1"/>
                </p:cNvSpPr>
                <p:nvPr/>
              </p:nvSpPr>
              <p:spPr bwMode="auto">
                <a:xfrm>
                  <a:off x="4483" y="2387"/>
                  <a:ext cx="161" cy="141"/>
                </a:xfrm>
                <a:prstGeom prst="ellipse">
                  <a:avLst/>
                </a:prstGeom>
                <a:solidFill>
                  <a:srgbClr val="FF0000"/>
                </a:soli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0000"/>
                    </a:solidFill>
                    <a:effectLst/>
                    <a:uLnTx/>
                    <a:uFillTx/>
                    <a:latin typeface="Arial" panose="020B0604020202020204" pitchFamily="34" charset="0"/>
                    <a:ea typeface="MS PGothic" charset="0"/>
                    <a:cs typeface="Arial" panose="020B0604020202020204" pitchFamily="34" charset="0"/>
                  </a:endParaRPr>
                </a:p>
              </p:txBody>
            </p:sp>
            <p:sp>
              <p:nvSpPr>
                <p:cNvPr id="56" name="Oval 150"/>
                <p:cNvSpPr>
                  <a:spLocks noChangeArrowheads="1"/>
                </p:cNvSpPr>
                <p:nvPr/>
              </p:nvSpPr>
              <p:spPr bwMode="auto">
                <a:xfrm>
                  <a:off x="4664" y="2380"/>
                  <a:ext cx="155" cy="141"/>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57" name="Rectangle 151"/>
                <p:cNvSpPr>
                  <a:spLocks noChangeArrowheads="1"/>
                </p:cNvSpPr>
                <p:nvPr/>
              </p:nvSpPr>
              <p:spPr bwMode="auto">
                <a:xfrm>
                  <a:off x="5061" y="1838"/>
                  <a:ext cx="87" cy="757"/>
                </a:xfrm>
                <a:prstGeom prst="rect">
                  <a:avLst/>
                </a:prstGeom>
                <a:solidFill>
                  <a:srgbClr val="292929"/>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grpSp>
        <p:sp>
          <p:nvSpPr>
            <p:cNvPr id="58" name="Oval 159"/>
            <p:cNvSpPr>
              <a:spLocks noChangeArrowheads="1"/>
            </p:cNvSpPr>
            <p:nvPr/>
          </p:nvSpPr>
          <p:spPr bwMode="auto">
            <a:xfrm>
              <a:off x="1416729" y="4098208"/>
              <a:ext cx="90488" cy="88900"/>
            </a:xfrm>
            <a:prstGeom prst="ellipse">
              <a:avLst/>
            </a:prstGeom>
            <a:solidFill>
              <a:srgbClr val="CC0000"/>
            </a:solidFill>
            <a:ln w="9525">
              <a:solidFill>
                <a:srgbClr val="CC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CC0000"/>
                </a:solidFill>
                <a:effectLst/>
                <a:uLnTx/>
                <a:uFillTx/>
                <a:latin typeface="Tahoma" panose="020B0604030504040204" pitchFamily="34" charset="0"/>
                <a:ea typeface="MS PGothic" charset="0"/>
                <a:cs typeface="+mn-cs"/>
              </a:endParaRPr>
            </a:p>
          </p:txBody>
        </p:sp>
      </p:grpSp>
      <p:sp>
        <p:nvSpPr>
          <p:cNvPr id="68" name="TextBox 3"/>
          <p:cNvSpPr txBox="1"/>
          <p:nvPr/>
        </p:nvSpPr>
        <p:spPr>
          <a:xfrm>
            <a:off x="6882765" y="5146675"/>
            <a:ext cx="2419350" cy="460375"/>
          </a:xfrm>
          <a:prstGeom prst="rect">
            <a:avLst/>
          </a:prstGeom>
          <a:solidFill>
            <a:srgbClr val="FF0000"/>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Problem occurs!</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0" name="Text Box 109"/>
          <p:cNvSpPr txBox="1">
            <a:spLocks noChangeArrowheads="1"/>
          </p:cNvSpPr>
          <p:nvPr/>
        </p:nvSpPr>
        <p:spPr bwMode="auto">
          <a:xfrm>
            <a:off x="8756695" y="1909167"/>
            <a:ext cx="2167255" cy="583565"/>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CC0000"/>
                </a:solidFill>
                <a:effectLst/>
                <a:uLnTx/>
                <a:uFillTx/>
                <a:latin typeface="Tahoma" panose="020B0604030504040204" pitchFamily="34" charset="0"/>
                <a:ea typeface="MS PGothic" charset="0"/>
                <a:cs typeface="+mn-cs"/>
              </a:rPr>
              <a:t>The request message </a:t>
            </a:r>
            <a:endParaRPr kumimoji="0" lang="en-US" sz="1600" b="0" i="0" u="none" strike="noStrike" kern="0" cap="none" spc="0" normalizeH="0" baseline="0" noProof="0">
              <a:ln>
                <a:noFill/>
              </a:ln>
              <a:solidFill>
                <a:srgbClr val="CC0000"/>
              </a:solidFill>
              <a:effectLst/>
              <a:uLnTx/>
              <a:uFillTx/>
              <a:latin typeface="Tahoma" panose="020B0604030504040204" pitchFamily="34" charset="0"/>
              <a:ea typeface="MS PGothic" charset="0"/>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CC0000"/>
                </a:solidFill>
                <a:effectLst/>
                <a:uLnTx/>
                <a:uFillTx/>
                <a:latin typeface="Tahoma" panose="020B0604030504040204" pitchFamily="34" charset="0"/>
                <a:ea typeface="MS PGothic" charset="0"/>
                <a:cs typeface="+mn-cs"/>
              </a:rPr>
              <a:t>arrives very late...</a:t>
            </a:r>
            <a:endParaRPr kumimoji="0" lang="en-US" sz="1600" b="0" i="0" u="none" strike="noStrike" kern="0" cap="none" spc="0" normalizeH="0" baseline="0" noProof="0">
              <a:ln>
                <a:noFill/>
              </a:ln>
              <a:solidFill>
                <a:srgbClr val="CC0000"/>
              </a:solidFill>
              <a:effectLst/>
              <a:uLnTx/>
              <a:uFillTx/>
              <a:latin typeface="Tahoma" panose="020B0604030504040204" pitchFamily="34" charset="0"/>
              <a:ea typeface="MS PGothic" charset="0"/>
              <a:cs typeface="+mn-cs"/>
            </a:endParaRPr>
          </a:p>
        </p:txBody>
      </p:sp>
      <p:sp>
        <p:nvSpPr>
          <p:cNvPr id="71" name="Line 40"/>
          <p:cNvSpPr>
            <a:spLocks noChangeShapeType="1"/>
          </p:cNvSpPr>
          <p:nvPr/>
        </p:nvSpPr>
        <p:spPr bwMode="auto">
          <a:xfrm>
            <a:off x="7039972" y="3099478"/>
            <a:ext cx="2405063" cy="0"/>
          </a:xfrm>
          <a:prstGeom prst="line">
            <a:avLst/>
          </a:prstGeom>
          <a:noFill/>
          <a:ln w="28575">
            <a:solidFill>
              <a:srgbClr val="CC0000"/>
            </a:solidFill>
            <a:prstDash val="dash"/>
            <a:round/>
          </a:ln>
          <a:effectLst/>
        </p:spPr>
        <p:txBody>
          <a:bodyPr wrap="non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72" name="Text Box 109"/>
          <p:cNvSpPr txBox="1">
            <a:spLocks noChangeArrowheads="1"/>
          </p:cNvSpPr>
          <p:nvPr/>
        </p:nvSpPr>
        <p:spPr bwMode="auto">
          <a:xfrm>
            <a:off x="5765165" y="2853690"/>
            <a:ext cx="1275080" cy="583565"/>
          </a:xfrm>
          <a:prstGeom prst="rect">
            <a:avLst/>
          </a:prstGeom>
          <a:noFill/>
          <a:ln>
            <a:noFill/>
          </a:ln>
          <a:effectLst/>
        </p:spPr>
        <p:txBody>
          <a:bodyPr wrap="squar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CC0000"/>
                </a:solidFill>
                <a:effectLst/>
                <a:uLnTx/>
                <a:uFillTx/>
                <a:latin typeface="Tahoma" panose="020B0604030504040204" pitchFamily="34" charset="0"/>
                <a:ea typeface="MS PGothic" charset="0"/>
                <a:cs typeface="+mn-cs"/>
              </a:rPr>
              <a:t>Client terminates!</a:t>
            </a:r>
            <a:endParaRPr kumimoji="0" lang="en-US" sz="1600" b="0" i="0" u="none" strike="noStrike" kern="0" cap="none" spc="0" normalizeH="0" baseline="0" noProof="0">
              <a:ln>
                <a:noFill/>
              </a:ln>
              <a:solidFill>
                <a:srgbClr val="CC0000"/>
              </a:solidFill>
              <a:effectLst/>
              <a:uLnTx/>
              <a:uFillTx/>
              <a:latin typeface="Tahoma" panose="020B0604030504040204" pitchFamily="34" charset="0"/>
              <a:ea typeface="MS PGothic" charset="0"/>
              <a:cs typeface="+mn-cs"/>
            </a:endParaRPr>
          </a:p>
        </p:txBody>
      </p:sp>
      <p:sp>
        <p:nvSpPr>
          <p:cNvPr id="74" name="乘号 73"/>
          <p:cNvSpPr/>
          <p:nvPr/>
        </p:nvSpPr>
        <p:spPr>
          <a:xfrm>
            <a:off x="7957185" y="5726430"/>
            <a:ext cx="482600" cy="487045"/>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6" name="圆角矩形 75"/>
          <p:cNvSpPr/>
          <p:nvPr/>
        </p:nvSpPr>
        <p:spPr>
          <a:xfrm>
            <a:off x="9942195" y="4630420"/>
            <a:ext cx="1842770" cy="10991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so 2-way handshake doesn’t work!</a:t>
            </a:r>
            <a:endParaRPr lang="en-US" altLang="zh-CN"/>
          </a:p>
        </p:txBody>
      </p:sp>
      <p:sp>
        <p:nvSpPr>
          <p:cNvPr id="77" name="Text Box 109"/>
          <p:cNvSpPr txBox="1">
            <a:spLocks noChangeArrowheads="1"/>
          </p:cNvSpPr>
          <p:nvPr/>
        </p:nvSpPr>
        <p:spPr bwMode="auto">
          <a:xfrm>
            <a:off x="8731295" y="3246477"/>
            <a:ext cx="3300095" cy="583565"/>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CC0000"/>
                </a:solidFill>
                <a:effectLst/>
                <a:uLnTx/>
                <a:uFillTx/>
                <a:latin typeface="Tahoma" panose="020B0604030504040204" pitchFamily="34" charset="0"/>
                <a:ea typeface="MS PGothic" charset="0"/>
                <a:cs typeface="+mn-cs"/>
              </a:rPr>
              <a:t>The server believes the connection</a:t>
            </a:r>
            <a:endParaRPr kumimoji="0" lang="en-US" sz="1600" b="0" i="0" u="none" strike="noStrike" kern="0" cap="none" spc="0" normalizeH="0" baseline="0" noProof="0">
              <a:ln>
                <a:noFill/>
              </a:ln>
              <a:solidFill>
                <a:srgbClr val="CC0000"/>
              </a:solidFill>
              <a:effectLst/>
              <a:uLnTx/>
              <a:uFillTx/>
              <a:latin typeface="Tahoma" panose="020B0604030504040204" pitchFamily="34" charset="0"/>
              <a:ea typeface="MS PGothic" charset="0"/>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CC0000"/>
                </a:solidFill>
                <a:effectLst/>
                <a:uLnTx/>
                <a:uFillTx/>
                <a:latin typeface="Tahoma" panose="020B0604030504040204" pitchFamily="34" charset="0"/>
                <a:ea typeface="MS PGothic" charset="0"/>
                <a:cs typeface="+mn-cs"/>
              </a:rPr>
              <a:t>has been established..</a:t>
            </a:r>
            <a:endParaRPr kumimoji="0" lang="en-US" sz="1600" b="0" i="0" u="none" strike="noStrike" kern="0" cap="none" spc="0" normalizeH="0" baseline="0" noProof="0">
              <a:ln>
                <a:noFill/>
              </a:ln>
              <a:solidFill>
                <a:srgbClr val="CC0000"/>
              </a:solidFill>
              <a:effectLst/>
              <a:uLnTx/>
              <a:uFillTx/>
              <a:latin typeface="Tahoma" panose="020B0604030504040204" pitchFamily="34" charset="0"/>
              <a:ea typeface="MS PGothic" charset="0"/>
              <a:cs typeface="+mn-cs"/>
            </a:endParaRPr>
          </a:p>
        </p:txBody>
      </p:sp>
      <p:sp>
        <p:nvSpPr>
          <p:cNvPr id="18" name="日期占位符 17"/>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19" name="页脚占位符 18"/>
          <p:cNvSpPr>
            <a:spLocks noGrp="1"/>
          </p:cNvSpPr>
          <p:nvPr>
            <p:ph type="ftr" sz="quarter" idx="11"/>
          </p:nvPr>
        </p:nvSpPr>
        <p:spPr/>
        <p:txBody>
          <a:bodyPr/>
          <a:p>
            <a:r>
              <a:rPr kumimoji="1" lang="zh-SG" altLang="en-US"/>
              <a:t>Principle of Computer Networks Experiment - Lesson 2</a:t>
            </a:r>
            <a:endParaRPr kumimoji="1" lang="zh-SG" altLang="en-US"/>
          </a:p>
        </p:txBody>
      </p:sp>
      <mc:AlternateContent xmlns:mc="http://schemas.openxmlformats.org/markup-compatibility/2006" xmlns:p14="http://schemas.microsoft.com/office/powerpoint/2010/main">
        <mc:Choice Requires="p14">
          <p:contentPart r:id="rId3" p14:bwMode="auto">
            <p14:nvContentPartPr>
              <p14:cNvPr id="59" name="墨迹 58"/>
              <p14:cNvContentPartPr/>
              <p14:nvPr/>
            </p14:nvContentPartPr>
            <p14:xfrm>
              <a:off x="7734300" y="2269490"/>
              <a:ext cx="892175" cy="38100"/>
            </p14:xfrm>
          </p:contentPart>
        </mc:Choice>
        <mc:Fallback xmlns="">
          <p:pic>
            <p:nvPicPr>
              <p:cNvPr id="59" name="墨迹 58"/>
            </p:nvPicPr>
            <p:blipFill>
              <a:blip r:embed="rId4"/>
            </p:blipFill>
            <p:spPr>
              <a:xfrm>
                <a:off x="7734300" y="2269490"/>
                <a:ext cx="892175" cy="3810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0" name="墨迹 59"/>
              <p14:cNvContentPartPr/>
              <p14:nvPr/>
            </p14:nvContentPartPr>
            <p14:xfrm>
              <a:off x="8931275" y="2443480"/>
              <a:ext cx="1480820" cy="54610"/>
            </p14:xfrm>
          </p:contentPart>
        </mc:Choice>
        <mc:Fallback xmlns="">
          <p:pic>
            <p:nvPicPr>
              <p:cNvPr id="60" name="墨迹 59"/>
            </p:nvPicPr>
            <p:blipFill>
              <a:blip r:embed="rId6"/>
            </p:blipFill>
            <p:spPr>
              <a:xfrm>
                <a:off x="8931275" y="2443480"/>
                <a:ext cx="1480820" cy="5461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61" name="墨迹 60"/>
              <p14:cNvContentPartPr/>
              <p14:nvPr/>
            </p14:nvContentPartPr>
            <p14:xfrm>
              <a:off x="5720080" y="2753995"/>
              <a:ext cx="1388110" cy="800100"/>
            </p14:xfrm>
          </p:contentPart>
        </mc:Choice>
        <mc:Fallback xmlns="">
          <p:pic>
            <p:nvPicPr>
              <p:cNvPr id="61" name="墨迹 60"/>
            </p:nvPicPr>
            <p:blipFill>
              <a:blip r:embed="rId8"/>
            </p:blipFill>
            <p:spPr>
              <a:xfrm>
                <a:off x="5720080" y="2753995"/>
                <a:ext cx="1388110" cy="80010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62" name="墨迹 61"/>
              <p14:cNvContentPartPr/>
              <p14:nvPr/>
            </p14:nvContentPartPr>
            <p14:xfrm>
              <a:off x="7603490" y="3749675"/>
              <a:ext cx="843280" cy="10795"/>
            </p14:xfrm>
          </p:contentPart>
        </mc:Choice>
        <mc:Fallback xmlns="">
          <p:pic>
            <p:nvPicPr>
              <p:cNvPr id="62" name="墨迹 61"/>
            </p:nvPicPr>
            <p:blipFill>
              <a:blip r:embed="rId10"/>
            </p:blipFill>
            <p:spPr>
              <a:xfrm>
                <a:off x="7603490" y="3749675"/>
                <a:ext cx="843280" cy="10795"/>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63" name="墨迹 62"/>
              <p14:cNvContentPartPr/>
              <p14:nvPr/>
            </p14:nvContentPartPr>
            <p14:xfrm>
              <a:off x="8763000" y="2813685"/>
              <a:ext cx="620395" cy="5715"/>
            </p14:xfrm>
          </p:contentPart>
        </mc:Choice>
        <mc:Fallback xmlns="">
          <p:pic>
            <p:nvPicPr>
              <p:cNvPr id="63" name="墨迹 62"/>
            </p:nvPicPr>
            <p:blipFill>
              <a:blip r:embed="rId12"/>
            </p:blipFill>
            <p:spPr>
              <a:xfrm>
                <a:off x="8763000" y="2813685"/>
                <a:ext cx="620395" cy="5715"/>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64" name="墨迹 63"/>
              <p14:cNvContentPartPr/>
              <p14:nvPr/>
            </p14:nvContentPartPr>
            <p14:xfrm>
              <a:off x="7309485" y="1839595"/>
              <a:ext cx="1485900" cy="762000"/>
            </p14:xfrm>
          </p:contentPart>
        </mc:Choice>
        <mc:Fallback xmlns="">
          <p:pic>
            <p:nvPicPr>
              <p:cNvPr id="64" name="墨迹 63"/>
            </p:nvPicPr>
            <p:blipFill>
              <a:blip r:embed="rId14"/>
            </p:blipFill>
            <p:spPr>
              <a:xfrm>
                <a:off x="7309485" y="1839595"/>
                <a:ext cx="1485900" cy="76200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65" name="墨迹 64"/>
              <p14:cNvContentPartPr/>
              <p14:nvPr/>
            </p14:nvContentPartPr>
            <p14:xfrm>
              <a:off x="7113270" y="3330575"/>
              <a:ext cx="1676400" cy="424815"/>
            </p14:xfrm>
          </p:contentPart>
        </mc:Choice>
        <mc:Fallback xmlns="">
          <p:pic>
            <p:nvPicPr>
              <p:cNvPr id="65" name="墨迹 64"/>
            </p:nvPicPr>
            <p:blipFill>
              <a:blip r:embed="rId16"/>
            </p:blipFill>
            <p:spPr>
              <a:xfrm>
                <a:off x="7113270" y="3330575"/>
                <a:ext cx="1676400" cy="424815"/>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66" name="墨迹 65"/>
              <p14:cNvContentPartPr/>
              <p14:nvPr/>
            </p14:nvContentPartPr>
            <p14:xfrm>
              <a:off x="8675370" y="2541270"/>
              <a:ext cx="892810" cy="457200"/>
            </p14:xfrm>
          </p:contentPart>
        </mc:Choice>
        <mc:Fallback xmlns="">
          <p:pic>
            <p:nvPicPr>
              <p:cNvPr id="66" name="墨迹 65"/>
            </p:nvPicPr>
            <p:blipFill>
              <a:blip r:embed="rId18"/>
            </p:blipFill>
            <p:spPr>
              <a:xfrm>
                <a:off x="8675370" y="2541270"/>
                <a:ext cx="892810" cy="45720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67" name="墨迹 66"/>
              <p14:cNvContentPartPr/>
              <p14:nvPr/>
            </p14:nvContentPartPr>
            <p14:xfrm>
              <a:off x="7200900" y="3684270"/>
              <a:ext cx="163195" cy="109220"/>
            </p14:xfrm>
          </p:contentPart>
        </mc:Choice>
        <mc:Fallback xmlns="">
          <p:pic>
            <p:nvPicPr>
              <p:cNvPr id="67" name="墨迹 66"/>
            </p:nvPicPr>
            <p:blipFill>
              <a:blip r:embed="rId20"/>
            </p:blipFill>
            <p:spPr>
              <a:xfrm>
                <a:off x="7200900" y="3684270"/>
                <a:ext cx="163195" cy="10922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69" name="墨迹 68"/>
              <p14:cNvContentPartPr/>
              <p14:nvPr/>
            </p14:nvContentPartPr>
            <p14:xfrm>
              <a:off x="7472680" y="3863975"/>
              <a:ext cx="152400" cy="33020"/>
            </p14:xfrm>
          </p:contentPart>
        </mc:Choice>
        <mc:Fallback xmlns="">
          <p:pic>
            <p:nvPicPr>
              <p:cNvPr id="69" name="墨迹 68"/>
            </p:nvPicPr>
            <p:blipFill>
              <a:blip r:embed="rId22"/>
            </p:blipFill>
            <p:spPr>
              <a:xfrm>
                <a:off x="7472680" y="3863975"/>
                <a:ext cx="152400" cy="3302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78" name="墨迹 77"/>
              <p14:cNvContentPartPr/>
              <p14:nvPr/>
            </p14:nvContentPartPr>
            <p14:xfrm>
              <a:off x="7734300" y="3924300"/>
              <a:ext cx="163195" cy="48895"/>
            </p14:xfrm>
          </p:contentPart>
        </mc:Choice>
        <mc:Fallback xmlns="">
          <p:pic>
            <p:nvPicPr>
              <p:cNvPr id="78" name="墨迹 77"/>
            </p:nvPicPr>
            <p:blipFill>
              <a:blip r:embed="rId24"/>
            </p:blipFill>
            <p:spPr>
              <a:xfrm>
                <a:off x="7734300" y="3924300"/>
                <a:ext cx="163195" cy="48895"/>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79" name="墨迹 78"/>
              <p14:cNvContentPartPr/>
              <p14:nvPr/>
            </p14:nvContentPartPr>
            <p14:xfrm>
              <a:off x="8001000" y="4022090"/>
              <a:ext cx="102870" cy="43180"/>
            </p14:xfrm>
          </p:contentPart>
        </mc:Choice>
        <mc:Fallback xmlns="">
          <p:pic>
            <p:nvPicPr>
              <p:cNvPr id="79" name="墨迹 78"/>
            </p:nvPicPr>
            <p:blipFill>
              <a:blip r:embed="rId26"/>
            </p:blipFill>
            <p:spPr>
              <a:xfrm>
                <a:off x="8001000" y="4022090"/>
                <a:ext cx="102870" cy="4318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80" name="墨迹 79"/>
              <p14:cNvContentPartPr/>
              <p14:nvPr/>
            </p14:nvContentPartPr>
            <p14:xfrm>
              <a:off x="8234680" y="4130675"/>
              <a:ext cx="86995" cy="38100"/>
            </p14:xfrm>
          </p:contentPart>
        </mc:Choice>
        <mc:Fallback xmlns="">
          <p:pic>
            <p:nvPicPr>
              <p:cNvPr id="80" name="墨迹 79"/>
            </p:nvPicPr>
            <p:blipFill>
              <a:blip r:embed="rId28"/>
            </p:blipFill>
            <p:spPr>
              <a:xfrm>
                <a:off x="8234680" y="4130675"/>
                <a:ext cx="86995" cy="3810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81" name="墨迹 80"/>
              <p14:cNvContentPartPr/>
              <p14:nvPr/>
            </p14:nvContentPartPr>
            <p14:xfrm>
              <a:off x="8452485" y="4201795"/>
              <a:ext cx="250190" cy="65405"/>
            </p14:xfrm>
          </p:contentPart>
        </mc:Choice>
        <mc:Fallback xmlns="">
          <p:pic>
            <p:nvPicPr>
              <p:cNvPr id="81" name="墨迹 80"/>
            </p:nvPicPr>
            <p:blipFill>
              <a:blip r:embed="rId30"/>
            </p:blipFill>
            <p:spPr>
              <a:xfrm>
                <a:off x="8452485" y="4201795"/>
                <a:ext cx="250190" cy="65405"/>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82" name="墨迹 81"/>
              <p14:cNvContentPartPr/>
              <p14:nvPr/>
            </p14:nvContentPartPr>
            <p14:xfrm>
              <a:off x="8572500" y="4157980"/>
              <a:ext cx="201295" cy="135890"/>
            </p14:xfrm>
          </p:contentPart>
        </mc:Choice>
        <mc:Fallback xmlns="">
          <p:pic>
            <p:nvPicPr>
              <p:cNvPr id="82" name="墨迹 81"/>
            </p:nvPicPr>
            <p:blipFill>
              <a:blip r:embed="rId32"/>
            </p:blipFill>
            <p:spPr>
              <a:xfrm>
                <a:off x="8572500" y="4157980"/>
                <a:ext cx="201295" cy="135890"/>
              </a:xfrm>
              <a:prstGeom prst="rect"/>
            </p:spPr>
          </p:pic>
        </mc:Fallback>
      </mc:AlternateContent>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393310" cy="894622"/>
          </a:xfrm>
        </p:spPr>
        <p:txBody>
          <a:bodyPr>
            <a:normAutofit/>
          </a:bodyPr>
          <a:lstStyle/>
          <a:p>
            <a:r>
              <a:rPr lang="en-US" sz="4800" dirty="0"/>
              <a:t>A human 3-way handshake protocol</a:t>
            </a:r>
            <a:endParaRPr lang="en-US" sz="4400" b="0" dirty="0"/>
          </a:p>
        </p:txBody>
      </p:sp>
      <p:pic>
        <p:nvPicPr>
          <p:cNvPr id="4" name="Picture 3" descr="A pile of snow&#10;&#10;Description automatically generated"/>
          <p:cNvPicPr>
            <a:picLocks noChangeAspect="1"/>
          </p:cNvPicPr>
          <p:nvPr/>
        </p:nvPicPr>
        <p:blipFill>
          <a:blip r:embed="rId1"/>
          <a:stretch>
            <a:fillRect/>
          </a:stretch>
        </p:blipFill>
        <p:spPr>
          <a:xfrm>
            <a:off x="1750060" y="1530350"/>
            <a:ext cx="8020050" cy="5251450"/>
          </a:xfrm>
          <a:prstGeom prst="rect">
            <a:avLst/>
          </a:prstGeom>
        </p:spPr>
      </p:pic>
      <p:grpSp>
        <p:nvGrpSpPr>
          <p:cNvPr id="9" name="Group 8"/>
          <p:cNvGrpSpPr/>
          <p:nvPr/>
        </p:nvGrpSpPr>
        <p:grpSpPr>
          <a:xfrm>
            <a:off x="4690110" y="1743075"/>
            <a:ext cx="3046730" cy="652709"/>
            <a:chOff x="6538586" y="2065751"/>
            <a:chExt cx="1730667" cy="612648"/>
          </a:xfrm>
        </p:grpSpPr>
        <p:sp>
          <p:nvSpPr>
            <p:cNvPr id="5" name="Rounded Rectangular Callout 4"/>
            <p:cNvSpPr/>
            <p:nvPr/>
          </p:nvSpPr>
          <p:spPr>
            <a:xfrm>
              <a:off x="6551111" y="2065751"/>
              <a:ext cx="1672748" cy="612648"/>
            </a:xfrm>
            <a:prstGeom prst="wedgeRoundRectCallout">
              <a:avLst>
                <a:gd name="adj1" fmla="val 54830"/>
                <a:gd name="adj2" fmla="val 429311"/>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p:cNvSpPr txBox="1"/>
            <p:nvPr/>
          </p:nvSpPr>
          <p:spPr>
            <a:xfrm>
              <a:off x="6538586" y="2153433"/>
              <a:ext cx="1730667" cy="43211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1. On belay?</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0" name="Group 9"/>
          <p:cNvGrpSpPr/>
          <p:nvPr/>
        </p:nvGrpSpPr>
        <p:grpSpPr>
          <a:xfrm>
            <a:off x="5814060" y="3281045"/>
            <a:ext cx="1776730" cy="612775"/>
            <a:chOff x="5814165" y="3280776"/>
            <a:chExt cx="1672748" cy="612648"/>
          </a:xfrm>
        </p:grpSpPr>
        <p:sp>
          <p:nvSpPr>
            <p:cNvPr id="78" name="Rounded Rectangular Callout 77"/>
            <p:cNvSpPr/>
            <p:nvPr/>
          </p:nvSpPr>
          <p:spPr>
            <a:xfrm>
              <a:off x="5814165" y="3280776"/>
              <a:ext cx="1672748" cy="612648"/>
            </a:xfrm>
            <a:prstGeom prst="wedgeRoundRectCallout">
              <a:avLst>
                <a:gd name="adj1" fmla="val -120395"/>
                <a:gd name="adj2" fmla="val -120679"/>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5826690" y="3332968"/>
              <a:ext cx="1628074" cy="4602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2. Belay on.</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1" name="Group 10"/>
          <p:cNvGrpSpPr/>
          <p:nvPr/>
        </p:nvGrpSpPr>
        <p:grpSpPr>
          <a:xfrm>
            <a:off x="8321675" y="3646170"/>
            <a:ext cx="1786890" cy="612775"/>
            <a:chOff x="8321457" y="3646119"/>
            <a:chExt cx="1695712" cy="612648"/>
          </a:xfrm>
        </p:grpSpPr>
        <p:sp>
          <p:nvSpPr>
            <p:cNvPr id="80" name="Rounded Rectangular Callout 79"/>
            <p:cNvSpPr/>
            <p:nvPr/>
          </p:nvSpPr>
          <p:spPr>
            <a:xfrm>
              <a:off x="8344421" y="3646119"/>
              <a:ext cx="1672748" cy="612648"/>
            </a:xfrm>
            <a:prstGeom prst="wedgeRoundRectCallout">
              <a:avLst>
                <a:gd name="adj1" fmla="val -44764"/>
                <a:gd name="adj2" fmla="val 169650"/>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TextBox 80"/>
            <p:cNvSpPr txBox="1"/>
            <p:nvPr/>
          </p:nvSpPr>
          <p:spPr>
            <a:xfrm>
              <a:off x="8321457" y="3710836"/>
              <a:ext cx="1651414" cy="4602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3. Climbing.</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 name="日期占位符 2"/>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7" name="灯片编号占位符 6"/>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8" name="页脚占位符 7"/>
          <p:cNvSpPr>
            <a:spLocks noGrp="1"/>
          </p:cNvSpPr>
          <p:nvPr>
            <p:ph type="ftr" sz="quarter" idx="11"/>
          </p:nvPr>
        </p:nvSpPr>
        <p:spPr/>
        <p:txBody>
          <a:bodyPr/>
          <a:p>
            <a:r>
              <a:rPr kumimoji="1" lang="zh-SG" altLang="en-US"/>
              <a:t>Principle of Computer Networks Experiment - Lesson 2</a:t>
            </a:r>
            <a:endParaRPr kumimoji="1" lang="zh-SG" alt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393310" cy="894622"/>
          </a:xfrm>
        </p:spPr>
        <p:txBody>
          <a:bodyPr>
            <a:normAutofit/>
          </a:bodyPr>
          <a:lstStyle/>
          <a:p>
            <a:r>
              <a:rPr lang="en-US" sz="4800" dirty="0"/>
              <a:t>TCP 3-way handshake - establishment</a:t>
            </a:r>
            <a:endParaRPr lang="en-US" sz="4400" b="0" dirty="0"/>
          </a:p>
        </p:txBody>
      </p:sp>
      <p:sp>
        <p:nvSpPr>
          <p:cNvPr id="215" name="Line 5"/>
          <p:cNvSpPr>
            <a:spLocks noChangeShapeType="1"/>
          </p:cNvSpPr>
          <p:nvPr/>
        </p:nvSpPr>
        <p:spPr bwMode="auto">
          <a:xfrm flipH="1">
            <a:off x="4796631" y="3078661"/>
            <a:ext cx="1588" cy="2470150"/>
          </a:xfrm>
          <a:prstGeom prst="line">
            <a:avLst/>
          </a:prstGeom>
          <a:noFill/>
          <a:ln w="9525">
            <a:solidFill>
              <a:srgbClr val="777777"/>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nvGrpSpPr>
          <p:cNvPr id="216" name="Group 102"/>
          <p:cNvGrpSpPr/>
          <p:nvPr/>
        </p:nvGrpSpPr>
        <p:grpSpPr bwMode="auto">
          <a:xfrm>
            <a:off x="2810669" y="3005636"/>
            <a:ext cx="4494212" cy="955675"/>
            <a:chOff x="810" y="1363"/>
            <a:chExt cx="2831" cy="602"/>
          </a:xfrm>
        </p:grpSpPr>
        <p:sp>
          <p:nvSpPr>
            <p:cNvPr id="217" name="Line 10"/>
            <p:cNvSpPr>
              <a:spLocks noChangeShapeType="1"/>
            </p:cNvSpPr>
            <p:nvPr/>
          </p:nvSpPr>
          <p:spPr bwMode="auto">
            <a:xfrm>
              <a:off x="2062" y="1502"/>
              <a:ext cx="1579" cy="463"/>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19" name="Text Box 13"/>
            <p:cNvSpPr txBox="1">
              <a:spLocks noChangeArrowheads="1"/>
            </p:cNvSpPr>
            <p:nvPr/>
          </p:nvSpPr>
          <p:spPr bwMode="auto">
            <a:xfrm>
              <a:off x="2330" y="1378"/>
              <a:ext cx="1100" cy="21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1" i="0" u="none" strike="noStrike" kern="0" cap="none" spc="0" normalizeH="0" baseline="0" noProof="0">
                  <a:ln>
                    <a:noFill/>
                  </a:ln>
                  <a:solidFill>
                    <a:srgbClr val="000000"/>
                  </a:solidFill>
                  <a:effectLst/>
                  <a:uLnTx/>
                  <a:uFillTx/>
                  <a:latin typeface="Tahoma Bold" panose="020B0604030504040204" charset="0"/>
                  <a:ea typeface="MS PGothic" charset="0"/>
                  <a:cs typeface="Tahoma Bold" panose="020B0604030504040204" charset="0"/>
                </a:rPr>
                <a:t>SYNbit=1,</a:t>
              </a:r>
              <a:r>
                <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 Seq=</a:t>
              </a:r>
              <a:r>
                <a:rPr kumimoji="0" lang="en-US" sz="1600" b="0" i="0" u="none" strike="noStrike" kern="0" cap="none" spc="0" normalizeH="0" baseline="0" noProof="0">
                  <a:ln>
                    <a:noFill/>
                  </a:ln>
                  <a:solidFill>
                    <a:srgbClr val="FF0000"/>
                  </a:solidFill>
                  <a:effectLst/>
                  <a:uLnTx/>
                  <a:uFillTx/>
                  <a:latin typeface="Tahoma" panose="020B0604030504040204" pitchFamily="34" charset="0"/>
                  <a:ea typeface="MS PGothic" charset="0"/>
                  <a:cs typeface="+mn-cs"/>
                </a:rPr>
                <a:t>x</a:t>
              </a:r>
              <a:endParaRPr kumimoji="0" lang="en-US" sz="1600" b="0" i="0" u="none" strike="noStrike" kern="0" cap="none" spc="0" normalizeH="0" baseline="0" noProof="0">
                <a:ln>
                  <a:noFill/>
                </a:ln>
                <a:solidFill>
                  <a:srgbClr val="FF0000"/>
                </a:solidFill>
                <a:effectLst/>
                <a:uLnTx/>
                <a:uFillTx/>
                <a:latin typeface="Tahoma" panose="020B0604030504040204" pitchFamily="34" charset="0"/>
                <a:ea typeface="MS PGothic" charset="0"/>
                <a:cs typeface="+mn-cs"/>
              </a:endParaRPr>
            </a:p>
          </p:txBody>
        </p:sp>
        <p:sp>
          <p:nvSpPr>
            <p:cNvPr id="220" name="Text Box 21"/>
            <p:cNvSpPr txBox="1">
              <a:spLocks noChangeArrowheads="1"/>
            </p:cNvSpPr>
            <p:nvPr/>
          </p:nvSpPr>
          <p:spPr bwMode="auto">
            <a:xfrm>
              <a:off x="810" y="1363"/>
              <a:ext cx="1230" cy="300"/>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r" defTabSz="914400" rtl="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choose init seq num, x</a:t>
              </a:r>
              <a:endPar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a:p>
              <a:pPr marL="0" marR="0" lvl="0" indent="0" algn="r" defTabSz="914400" rtl="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send TCP </a:t>
              </a:r>
              <a:r>
                <a:rPr kumimoji="0" lang="en-US" sz="1400" b="0" i="0" u="none" strike="noStrike" kern="0" cap="none" spc="0" normalizeH="0" baseline="0" noProof="0">
                  <a:ln>
                    <a:noFill/>
                  </a:ln>
                  <a:solidFill>
                    <a:srgbClr val="FF0000"/>
                  </a:solidFill>
                  <a:effectLst/>
                  <a:uLnTx/>
                  <a:uFillTx/>
                  <a:latin typeface="Tahoma" panose="020B0604030504040204" pitchFamily="34" charset="0"/>
                  <a:ea typeface="MS PGothic" charset="0"/>
                  <a:cs typeface="+mn-cs"/>
                </a:rPr>
                <a:t>SYN </a:t>
              </a:r>
              <a:r>
                <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msg</a:t>
              </a:r>
              <a:endPar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sp>
        <p:nvSpPr>
          <p:cNvPr id="221" name="Line 22"/>
          <p:cNvSpPr>
            <a:spLocks noChangeShapeType="1"/>
          </p:cNvSpPr>
          <p:nvPr/>
        </p:nvSpPr>
        <p:spPr bwMode="auto">
          <a:xfrm flipH="1">
            <a:off x="7385844" y="3148511"/>
            <a:ext cx="1587" cy="3417888"/>
          </a:xfrm>
          <a:prstGeom prst="line">
            <a:avLst/>
          </a:prstGeom>
          <a:noFill/>
          <a:ln w="9525">
            <a:solidFill>
              <a:srgbClr val="777777"/>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22" name="Text Box 92"/>
          <p:cNvSpPr txBox="1">
            <a:spLocks noChangeArrowheads="1"/>
          </p:cNvSpPr>
          <p:nvPr/>
        </p:nvSpPr>
        <p:spPr bwMode="auto">
          <a:xfrm>
            <a:off x="9571831" y="5986961"/>
            <a:ext cx="771525" cy="336550"/>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CC0000"/>
                </a:solidFill>
                <a:effectLst/>
                <a:uLnTx/>
                <a:uFillTx/>
                <a:latin typeface="Tahoma" panose="020B0604030504040204" pitchFamily="34" charset="0"/>
                <a:ea typeface="MS PGothic" charset="0"/>
                <a:cs typeface="+mn-cs"/>
              </a:rPr>
              <a:t>ESTAB</a:t>
            </a:r>
            <a:endParaRPr kumimoji="0" lang="en-US" sz="1600" b="0" i="0" u="none" strike="noStrike" kern="0" cap="none" spc="0" normalizeH="0" baseline="0" noProof="0">
              <a:ln>
                <a:noFill/>
              </a:ln>
              <a:solidFill>
                <a:srgbClr val="CC0000"/>
              </a:solidFill>
              <a:effectLst/>
              <a:uLnTx/>
              <a:uFillTx/>
              <a:latin typeface="Tahoma" panose="020B0604030504040204" pitchFamily="34" charset="0"/>
              <a:ea typeface="MS PGothic" charset="0"/>
              <a:cs typeface="+mn-cs"/>
            </a:endParaRPr>
          </a:p>
        </p:txBody>
      </p:sp>
      <p:grpSp>
        <p:nvGrpSpPr>
          <p:cNvPr id="223" name="Group 109"/>
          <p:cNvGrpSpPr/>
          <p:nvPr/>
        </p:nvGrpSpPr>
        <p:grpSpPr bwMode="auto">
          <a:xfrm>
            <a:off x="4784885" y="3681911"/>
            <a:ext cx="4529136" cy="1425575"/>
            <a:chOff x="2054" y="1785"/>
            <a:chExt cx="2853" cy="898"/>
          </a:xfrm>
        </p:grpSpPr>
        <p:sp>
          <p:nvSpPr>
            <p:cNvPr id="224" name="Line 11"/>
            <p:cNvSpPr>
              <a:spLocks noChangeShapeType="1"/>
            </p:cNvSpPr>
            <p:nvPr/>
          </p:nvSpPr>
          <p:spPr bwMode="auto">
            <a:xfrm flipH="1">
              <a:off x="2060" y="2031"/>
              <a:ext cx="1580" cy="652"/>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26" name="Text Box 83"/>
            <p:cNvSpPr txBox="1">
              <a:spLocks noChangeArrowheads="1"/>
            </p:cNvSpPr>
            <p:nvPr/>
          </p:nvSpPr>
          <p:spPr bwMode="auto">
            <a:xfrm>
              <a:off x="2054" y="2031"/>
              <a:ext cx="1537" cy="368"/>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1" i="0" u="none" strike="noStrike" kern="0" cap="none" spc="0" normalizeH="0" baseline="0" noProof="0">
                  <a:ln>
                    <a:noFill/>
                  </a:ln>
                  <a:solidFill>
                    <a:srgbClr val="000000"/>
                  </a:solidFill>
                  <a:effectLst/>
                  <a:uLnTx/>
                  <a:uFillTx/>
                  <a:latin typeface="Tahoma Bold" panose="020B0604030504040204" charset="0"/>
                  <a:ea typeface="MS PGothic" charset="0"/>
                  <a:cs typeface="Tahoma Bold" panose="020B0604030504040204" charset="0"/>
                </a:rPr>
                <a:t>SYNbit=1</a:t>
              </a:r>
              <a:r>
                <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 Seq=</a:t>
              </a:r>
              <a:r>
                <a:rPr kumimoji="0" lang="en-US" sz="1600" b="0" i="0" u="none" strike="noStrike" kern="0" cap="none" spc="0" normalizeH="0" baseline="0" noProof="0">
                  <a:ln>
                    <a:noFill/>
                  </a:ln>
                  <a:solidFill>
                    <a:srgbClr val="7030A0"/>
                  </a:solidFill>
                  <a:effectLst/>
                  <a:uLnTx/>
                  <a:uFillTx/>
                  <a:latin typeface="Tahoma" panose="020B0604030504040204" pitchFamily="34" charset="0"/>
                  <a:ea typeface="MS PGothic" charset="0"/>
                  <a:cs typeface="+mn-cs"/>
                </a:rPr>
                <a:t>y</a:t>
              </a: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1" i="0" u="none" strike="noStrike" kern="0" cap="none" spc="0" normalizeH="0" baseline="0" noProof="0">
                  <a:ln>
                    <a:noFill/>
                  </a:ln>
                  <a:solidFill>
                    <a:srgbClr val="000000"/>
                  </a:solidFill>
                  <a:effectLst/>
                  <a:uLnTx/>
                  <a:uFillTx/>
                  <a:latin typeface="Tahoma Bold" panose="020B0604030504040204" charset="0"/>
                  <a:ea typeface="MS PGothic" charset="0"/>
                  <a:cs typeface="Tahoma Bold" panose="020B0604030504040204" charset="0"/>
                </a:rPr>
                <a:t>ACKbit=1</a:t>
              </a:r>
              <a:r>
                <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 ACKnum=</a:t>
              </a:r>
              <a:r>
                <a:rPr kumimoji="0" lang="en-US" sz="1600" b="0" i="0" u="none" strike="noStrike" kern="0" cap="none" spc="0" normalizeH="0" baseline="0" noProof="0">
                  <a:ln>
                    <a:noFill/>
                  </a:ln>
                  <a:solidFill>
                    <a:srgbClr val="FF0000"/>
                  </a:solidFill>
                  <a:effectLst/>
                  <a:uLnTx/>
                  <a:uFillTx/>
                  <a:latin typeface="Tahoma" panose="020B0604030504040204" pitchFamily="34" charset="0"/>
                  <a:ea typeface="MS PGothic" charset="0"/>
                  <a:cs typeface="+mn-cs"/>
                </a:rPr>
                <a:t>x+1</a:t>
              </a:r>
              <a:endParaRPr kumimoji="0" lang="en-US" sz="1600" b="0" i="0" u="none" strike="noStrike" kern="0" cap="none" spc="0" normalizeH="0" baseline="0" noProof="0">
                <a:ln>
                  <a:noFill/>
                </a:ln>
                <a:solidFill>
                  <a:srgbClr val="FF0000"/>
                </a:solidFill>
                <a:effectLst/>
                <a:uLnTx/>
                <a:uFillTx/>
                <a:latin typeface="Tahoma" panose="020B0604030504040204" pitchFamily="34" charset="0"/>
                <a:ea typeface="MS PGothic" charset="0"/>
                <a:cs typeface="+mn-cs"/>
              </a:endParaRPr>
            </a:p>
          </p:txBody>
        </p:sp>
        <p:sp>
          <p:nvSpPr>
            <p:cNvPr id="227" name="Text Box 93"/>
            <p:cNvSpPr txBox="1">
              <a:spLocks noChangeArrowheads="1"/>
            </p:cNvSpPr>
            <p:nvPr/>
          </p:nvSpPr>
          <p:spPr bwMode="auto">
            <a:xfrm>
              <a:off x="3676" y="1785"/>
              <a:ext cx="1231" cy="421"/>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choose init seq num, y</a:t>
              </a:r>
              <a:endPar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a:p>
              <a:pPr marL="0" marR="0" lvl="0" indent="0" algn="l" defTabSz="914400" rtl="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send TCP </a:t>
              </a:r>
              <a:r>
                <a:rPr kumimoji="0" lang="en-US" sz="1400" b="0" i="0" u="none" strike="noStrike" kern="0" cap="none" spc="0" normalizeH="0" baseline="0" noProof="0">
                  <a:ln>
                    <a:noFill/>
                  </a:ln>
                  <a:solidFill>
                    <a:srgbClr val="FF0000"/>
                  </a:solidFill>
                  <a:effectLst/>
                  <a:uLnTx/>
                  <a:uFillTx/>
                  <a:latin typeface="Tahoma" panose="020B0604030504040204" pitchFamily="34" charset="0"/>
                  <a:ea typeface="MS PGothic" charset="0"/>
                  <a:cs typeface="+mn-cs"/>
                </a:rPr>
                <a:t>SYNACK</a:t>
              </a:r>
              <a:endPar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a:p>
              <a:pPr marL="0" marR="0" lvl="0" indent="0" algn="l" defTabSz="914400" rtl="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msg, acking SYN</a:t>
              </a:r>
              <a:endPar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grpSp>
        <p:nvGrpSpPr>
          <p:cNvPr id="228" name="Group 110"/>
          <p:cNvGrpSpPr/>
          <p:nvPr/>
        </p:nvGrpSpPr>
        <p:grpSpPr bwMode="auto">
          <a:xfrm>
            <a:off x="2512219" y="4774111"/>
            <a:ext cx="6630987" cy="1550988"/>
            <a:chOff x="622" y="2477"/>
            <a:chExt cx="4177" cy="977"/>
          </a:xfrm>
        </p:grpSpPr>
        <p:sp>
          <p:nvSpPr>
            <p:cNvPr id="229" name="Line 84"/>
            <p:cNvSpPr>
              <a:spLocks noChangeShapeType="1"/>
            </p:cNvSpPr>
            <p:nvPr/>
          </p:nvSpPr>
          <p:spPr bwMode="auto">
            <a:xfrm>
              <a:off x="2073" y="2728"/>
              <a:ext cx="1579" cy="463"/>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31" name="Text Box 90"/>
            <p:cNvSpPr txBox="1">
              <a:spLocks noChangeArrowheads="1"/>
            </p:cNvSpPr>
            <p:nvPr/>
          </p:nvSpPr>
          <p:spPr bwMode="auto">
            <a:xfrm>
              <a:off x="2108" y="3086"/>
              <a:ext cx="1531" cy="368"/>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1" i="0" u="none" strike="noStrike" kern="0" cap="none" spc="0" normalizeH="0" baseline="0" noProof="0">
                  <a:ln>
                    <a:noFill/>
                  </a:ln>
                  <a:solidFill>
                    <a:srgbClr val="000000"/>
                  </a:solidFill>
                  <a:effectLst/>
                  <a:uLnTx/>
                  <a:uFillTx/>
                  <a:latin typeface="Tahoma Bold" panose="020B0604030504040204" charset="0"/>
                  <a:ea typeface="MS PGothic" charset="0"/>
                  <a:cs typeface="Tahoma Bold" panose="020B0604030504040204" charset="0"/>
                </a:rPr>
                <a:t>ACKbit=1</a:t>
              </a:r>
              <a:r>
                <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 ACKnum=</a:t>
              </a:r>
              <a:r>
                <a:rPr kumimoji="0" lang="en-US" sz="1600" b="0" i="0" u="none" strike="noStrike" kern="0" cap="none" spc="0" normalizeH="0" baseline="0" noProof="0">
                  <a:ln>
                    <a:noFill/>
                  </a:ln>
                  <a:solidFill>
                    <a:srgbClr val="7030A0"/>
                  </a:solidFill>
                  <a:effectLst/>
                  <a:uLnTx/>
                  <a:uFillTx/>
                  <a:latin typeface="Tahoma" panose="020B0604030504040204" pitchFamily="34" charset="0"/>
                  <a:ea typeface="MS PGothic" charset="0"/>
                  <a:cs typeface="+mn-cs"/>
                </a:rPr>
                <a:t>y+1</a:t>
              </a:r>
              <a:endParaRPr kumimoji="0" lang="en-US" sz="1600" b="0" i="0" u="none" strike="noStrike" kern="0" cap="none" spc="0" normalizeH="0" baseline="0" noProof="0">
                <a:ln>
                  <a:noFill/>
                </a:ln>
                <a:solidFill>
                  <a:srgbClr val="7030A0"/>
                </a:solidFill>
                <a:effectLst/>
                <a:uLnTx/>
                <a:uFillTx/>
                <a:latin typeface="Tahoma" panose="020B0604030504040204" pitchFamily="34" charset="0"/>
                <a:ea typeface="MS PGothic" charset="0"/>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chemeClr val="tx1"/>
                  </a:solidFill>
                  <a:effectLst/>
                  <a:uLnTx/>
                  <a:uFillTx/>
                  <a:latin typeface="Tahoma" panose="020B0604030504040204" pitchFamily="34" charset="0"/>
                  <a:ea typeface="MS PGothic" charset="0"/>
                  <a:cs typeface="+mn-cs"/>
                </a:rPr>
                <a:t>Seq=</a:t>
              </a:r>
              <a:r>
                <a:rPr kumimoji="0" lang="en-US" sz="1600" b="0" i="0" u="none" strike="noStrike" kern="0" cap="none" spc="0" normalizeH="0" baseline="0" noProof="0">
                  <a:ln>
                    <a:noFill/>
                  </a:ln>
                  <a:solidFill>
                    <a:srgbClr val="FF0000"/>
                  </a:solidFill>
                  <a:effectLst/>
                  <a:uLnTx/>
                  <a:uFillTx/>
                  <a:latin typeface="Tahoma" panose="020B0604030504040204" pitchFamily="34" charset="0"/>
                  <a:ea typeface="MS PGothic" charset="0"/>
                  <a:cs typeface="+mn-cs"/>
                </a:rPr>
                <a:t>x+1</a:t>
              </a:r>
              <a:endParaRPr kumimoji="0" lang="en-US" sz="1600" b="0" i="0" u="none" strike="noStrike" kern="0" cap="none" spc="0" normalizeH="0" baseline="0" noProof="0">
                <a:ln>
                  <a:noFill/>
                </a:ln>
                <a:solidFill>
                  <a:srgbClr val="FF0000"/>
                </a:solidFill>
                <a:effectLst/>
                <a:uLnTx/>
                <a:uFillTx/>
                <a:latin typeface="Tahoma" panose="020B0604030504040204" pitchFamily="34" charset="0"/>
                <a:ea typeface="MS PGothic" charset="0"/>
                <a:cs typeface="+mn-cs"/>
              </a:endParaRPr>
            </a:p>
          </p:txBody>
        </p:sp>
        <p:sp>
          <p:nvSpPr>
            <p:cNvPr id="232" name="Text Box 94"/>
            <p:cNvSpPr txBox="1">
              <a:spLocks noChangeArrowheads="1"/>
            </p:cNvSpPr>
            <p:nvPr/>
          </p:nvSpPr>
          <p:spPr bwMode="auto">
            <a:xfrm>
              <a:off x="622" y="2477"/>
              <a:ext cx="1422" cy="663"/>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r" defTabSz="914400" rtl="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dirty="0">
                  <a:ln>
                    <a:noFill/>
                  </a:ln>
                  <a:solidFill>
                    <a:srgbClr val="000000"/>
                  </a:solidFill>
                  <a:effectLst/>
                  <a:uLnTx/>
                  <a:uFillTx/>
                  <a:latin typeface="Tahoma" panose="020B0604030504040204" pitchFamily="34" charset="0"/>
                  <a:ea typeface="MS PGothic" charset="0"/>
                  <a:cs typeface="+mn-cs"/>
                </a:rPr>
                <a:t>received SYNACK(x) </a:t>
              </a:r>
              <a:endParaRPr kumimoji="0" lang="en-US" sz="1400" b="0" i="0" u="none" strike="noStrike" kern="0" cap="none" spc="0" normalizeH="0" baseline="0" noProof="0" dirty="0">
                <a:ln>
                  <a:noFill/>
                </a:ln>
                <a:solidFill>
                  <a:srgbClr val="000000"/>
                </a:solidFill>
                <a:effectLst/>
                <a:uLnTx/>
                <a:uFillTx/>
                <a:latin typeface="Tahoma" panose="020B0604030504040204" pitchFamily="34" charset="0"/>
                <a:ea typeface="MS PGothic" charset="0"/>
                <a:cs typeface="+mn-cs"/>
              </a:endParaRPr>
            </a:p>
            <a:p>
              <a:pPr marL="0" marR="0" lvl="0" indent="0" algn="r" defTabSz="914400" rtl="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dirty="0">
                  <a:ln>
                    <a:noFill/>
                  </a:ln>
                  <a:solidFill>
                    <a:srgbClr val="000000"/>
                  </a:solidFill>
                  <a:effectLst/>
                  <a:uLnTx/>
                  <a:uFillTx/>
                  <a:latin typeface="Tahoma" panose="020B0604030504040204" pitchFamily="34" charset="0"/>
                  <a:ea typeface="MS PGothic" charset="0"/>
                  <a:cs typeface="+mn-cs"/>
                </a:rPr>
                <a:t>indicates server is live;</a:t>
              </a:r>
              <a:endParaRPr kumimoji="0" lang="en-US" sz="1400" b="0" i="0" u="none" strike="noStrike" kern="0" cap="none" spc="0" normalizeH="0" baseline="0" noProof="0" dirty="0">
                <a:ln>
                  <a:noFill/>
                </a:ln>
                <a:solidFill>
                  <a:srgbClr val="000000"/>
                </a:solidFill>
                <a:effectLst/>
                <a:uLnTx/>
                <a:uFillTx/>
                <a:latin typeface="Tahoma" panose="020B0604030504040204" pitchFamily="34" charset="0"/>
                <a:ea typeface="MS PGothic" charset="0"/>
                <a:cs typeface="+mn-cs"/>
              </a:endParaRPr>
            </a:p>
            <a:p>
              <a:pPr marL="0" marR="0" lvl="0" indent="0" algn="r" defTabSz="914400" rtl="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dirty="0">
                  <a:ln>
                    <a:noFill/>
                  </a:ln>
                  <a:solidFill>
                    <a:srgbClr val="000000"/>
                  </a:solidFill>
                  <a:effectLst/>
                  <a:uLnTx/>
                  <a:uFillTx/>
                  <a:latin typeface="Tahoma" panose="020B0604030504040204" pitchFamily="34" charset="0"/>
                  <a:ea typeface="MS PGothic" charset="0"/>
                  <a:cs typeface="+mn-cs"/>
                </a:rPr>
                <a:t>send </a:t>
              </a:r>
              <a:r>
                <a:rPr kumimoji="0" lang="en-US" sz="1400" b="0" i="0" u="none" strike="noStrike" kern="0" cap="none" spc="0" normalizeH="0" baseline="0" noProof="0" dirty="0">
                  <a:ln>
                    <a:noFill/>
                  </a:ln>
                  <a:solidFill>
                    <a:srgbClr val="FF0000"/>
                  </a:solidFill>
                  <a:effectLst/>
                  <a:uLnTx/>
                  <a:uFillTx/>
                  <a:latin typeface="Tahoma" panose="020B0604030504040204" pitchFamily="34" charset="0"/>
                  <a:ea typeface="MS PGothic" charset="0"/>
                  <a:cs typeface="+mn-cs"/>
                </a:rPr>
                <a:t>ACK </a:t>
              </a:r>
              <a:r>
                <a:rPr kumimoji="0" lang="en-US" sz="1400" b="0" i="0" u="none" strike="noStrike" kern="0" cap="none" spc="0" normalizeH="0" baseline="0" noProof="0" dirty="0">
                  <a:ln>
                    <a:noFill/>
                  </a:ln>
                  <a:solidFill>
                    <a:srgbClr val="000000"/>
                  </a:solidFill>
                  <a:effectLst/>
                  <a:uLnTx/>
                  <a:uFillTx/>
                  <a:latin typeface="Tahoma" panose="020B0604030504040204" pitchFamily="34" charset="0"/>
                  <a:ea typeface="MS PGothic" charset="0"/>
                  <a:cs typeface="+mn-cs"/>
                </a:rPr>
                <a:t>for SYNACK;</a:t>
              </a:r>
              <a:endParaRPr kumimoji="0" lang="en-US" sz="1400" b="0" i="0" u="none" strike="noStrike" kern="0" cap="none" spc="0" normalizeH="0" baseline="0" noProof="0" dirty="0">
                <a:ln>
                  <a:noFill/>
                </a:ln>
                <a:solidFill>
                  <a:srgbClr val="000000"/>
                </a:solidFill>
                <a:effectLst/>
                <a:uLnTx/>
                <a:uFillTx/>
                <a:latin typeface="Tahoma" panose="020B0604030504040204" pitchFamily="34" charset="0"/>
                <a:ea typeface="MS PGothic" charset="0"/>
                <a:cs typeface="+mn-cs"/>
              </a:endParaRPr>
            </a:p>
            <a:p>
              <a:pPr marL="0" marR="0" lvl="0" indent="0" algn="r" defTabSz="914400" rtl="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dirty="0">
                  <a:ln>
                    <a:noFill/>
                  </a:ln>
                  <a:solidFill>
                    <a:srgbClr val="000000"/>
                  </a:solidFill>
                  <a:effectLst/>
                  <a:uLnTx/>
                  <a:uFillTx/>
                  <a:latin typeface="Tahoma" panose="020B0604030504040204" pitchFamily="34" charset="0"/>
                  <a:ea typeface="MS PGothic" charset="0"/>
                  <a:cs typeface="+mn-cs"/>
                </a:rPr>
                <a:t>this segment may contain </a:t>
              </a:r>
              <a:endParaRPr kumimoji="0" lang="en-US" sz="1400" b="0" i="0" u="none" strike="noStrike" kern="0" cap="none" spc="0" normalizeH="0" baseline="0" noProof="0" dirty="0">
                <a:ln>
                  <a:noFill/>
                </a:ln>
                <a:solidFill>
                  <a:srgbClr val="000000"/>
                </a:solidFill>
                <a:effectLst/>
                <a:uLnTx/>
                <a:uFillTx/>
                <a:latin typeface="Tahoma" panose="020B0604030504040204" pitchFamily="34" charset="0"/>
                <a:ea typeface="MS PGothic" charset="0"/>
                <a:cs typeface="+mn-cs"/>
              </a:endParaRPr>
            </a:p>
            <a:p>
              <a:pPr marL="0" marR="0" lvl="0" indent="0" algn="r" defTabSz="914400" rtl="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dirty="0">
                  <a:ln>
                    <a:noFill/>
                  </a:ln>
                  <a:solidFill>
                    <a:srgbClr val="000000"/>
                  </a:solidFill>
                  <a:effectLst/>
                  <a:uLnTx/>
                  <a:uFillTx/>
                  <a:latin typeface="Tahoma" panose="020B0604030504040204" pitchFamily="34" charset="0"/>
                  <a:ea typeface="MS PGothic" charset="0"/>
                  <a:cs typeface="+mn-cs"/>
                </a:rPr>
                <a:t>client-to-server data</a:t>
              </a:r>
              <a:endParaRPr kumimoji="0" lang="en-US" sz="1400" b="0" i="0" u="none" strike="noStrike" kern="0" cap="none" spc="0" normalizeH="0" baseline="0" noProof="0" dirty="0">
                <a:ln>
                  <a:noFill/>
                </a:ln>
                <a:solidFill>
                  <a:srgbClr val="000000"/>
                </a:solidFill>
                <a:effectLst/>
                <a:uLnTx/>
                <a:uFillTx/>
                <a:latin typeface="Tahoma" panose="020B0604030504040204" pitchFamily="34" charset="0"/>
                <a:ea typeface="MS PGothic" charset="0"/>
                <a:cs typeface="+mn-cs"/>
              </a:endParaRPr>
            </a:p>
          </p:txBody>
        </p:sp>
        <p:sp>
          <p:nvSpPr>
            <p:cNvPr id="233" name="Text Box 95"/>
            <p:cNvSpPr txBox="1">
              <a:spLocks noChangeArrowheads="1"/>
            </p:cNvSpPr>
            <p:nvPr/>
          </p:nvSpPr>
          <p:spPr bwMode="auto">
            <a:xfrm>
              <a:off x="3640" y="3042"/>
              <a:ext cx="1159" cy="300"/>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received ACK(y) </a:t>
              </a:r>
              <a:endPar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a:p>
              <a:pPr marL="0" marR="0" lvl="0" indent="0" algn="l" defTabSz="914400" rtl="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indicates client is live</a:t>
              </a:r>
              <a:endPar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grpSp>
        <p:nvGrpSpPr>
          <p:cNvPr id="234" name="Group 105"/>
          <p:cNvGrpSpPr/>
          <p:nvPr/>
        </p:nvGrpSpPr>
        <p:grpSpPr bwMode="auto">
          <a:xfrm>
            <a:off x="1813719" y="3043736"/>
            <a:ext cx="1030287" cy="700088"/>
            <a:chOff x="182" y="1387"/>
            <a:chExt cx="649" cy="441"/>
          </a:xfrm>
        </p:grpSpPr>
        <p:sp>
          <p:nvSpPr>
            <p:cNvPr id="235" name="Text Box 91"/>
            <p:cNvSpPr txBox="1">
              <a:spLocks noChangeArrowheads="1"/>
            </p:cNvSpPr>
            <p:nvPr/>
          </p:nvSpPr>
          <p:spPr bwMode="auto">
            <a:xfrm>
              <a:off x="182" y="1616"/>
              <a:ext cx="649" cy="21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SYNSENT</a:t>
              </a: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36" name="Line 103"/>
            <p:cNvSpPr>
              <a:spLocks noChangeShapeType="1"/>
            </p:cNvSpPr>
            <p:nvPr/>
          </p:nvSpPr>
          <p:spPr bwMode="auto">
            <a:xfrm>
              <a:off x="462" y="1387"/>
              <a:ext cx="0" cy="277"/>
            </a:xfrm>
            <a:prstGeom prst="line">
              <a:avLst/>
            </a:prstGeom>
            <a:noFill/>
            <a:ln w="9525">
              <a:solidFill>
                <a:srgbClr val="000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grpSp>
        <p:nvGrpSpPr>
          <p:cNvPr id="237" name="Group 111"/>
          <p:cNvGrpSpPr/>
          <p:nvPr/>
        </p:nvGrpSpPr>
        <p:grpSpPr bwMode="auto">
          <a:xfrm>
            <a:off x="1815306" y="3704136"/>
            <a:ext cx="771525" cy="1622425"/>
            <a:chOff x="183" y="1803"/>
            <a:chExt cx="486" cy="1022"/>
          </a:xfrm>
        </p:grpSpPr>
        <p:sp>
          <p:nvSpPr>
            <p:cNvPr id="238" name="Text Box 16"/>
            <p:cNvSpPr txBox="1">
              <a:spLocks noChangeArrowheads="1"/>
            </p:cNvSpPr>
            <p:nvPr/>
          </p:nvSpPr>
          <p:spPr bwMode="auto">
            <a:xfrm>
              <a:off x="183" y="2613"/>
              <a:ext cx="486" cy="21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CC0000"/>
                  </a:solidFill>
                  <a:effectLst/>
                  <a:uLnTx/>
                  <a:uFillTx/>
                  <a:latin typeface="Tahoma" panose="020B0604030504040204" pitchFamily="34" charset="0"/>
                  <a:ea typeface="MS PGothic" charset="0"/>
                  <a:cs typeface="+mn-cs"/>
                </a:rPr>
                <a:t>ESTAB</a:t>
              </a:r>
              <a:endParaRPr kumimoji="0" lang="en-US" sz="1600" b="0" i="0" u="none" strike="noStrike" kern="0" cap="none" spc="0" normalizeH="0" baseline="0" noProof="0">
                <a:ln>
                  <a:noFill/>
                </a:ln>
                <a:solidFill>
                  <a:srgbClr val="CC0000"/>
                </a:solidFill>
                <a:effectLst/>
                <a:uLnTx/>
                <a:uFillTx/>
                <a:latin typeface="Tahoma" panose="020B0604030504040204" pitchFamily="34" charset="0"/>
                <a:ea typeface="MS PGothic" charset="0"/>
                <a:cs typeface="+mn-cs"/>
              </a:endParaRPr>
            </a:p>
          </p:txBody>
        </p:sp>
        <p:sp>
          <p:nvSpPr>
            <p:cNvPr id="239" name="Line 104"/>
            <p:cNvSpPr>
              <a:spLocks noChangeShapeType="1"/>
            </p:cNvSpPr>
            <p:nvPr/>
          </p:nvSpPr>
          <p:spPr bwMode="auto">
            <a:xfrm>
              <a:off x="465" y="1803"/>
              <a:ext cx="0" cy="797"/>
            </a:xfrm>
            <a:prstGeom prst="line">
              <a:avLst/>
            </a:prstGeom>
            <a:noFill/>
            <a:ln w="9525">
              <a:solidFill>
                <a:srgbClr val="000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grpSp>
        <p:nvGrpSpPr>
          <p:cNvPr id="240" name="Group 108"/>
          <p:cNvGrpSpPr/>
          <p:nvPr/>
        </p:nvGrpSpPr>
        <p:grpSpPr bwMode="auto">
          <a:xfrm>
            <a:off x="9268619" y="3099299"/>
            <a:ext cx="1119187" cy="1192212"/>
            <a:chOff x="4878" y="1422"/>
            <a:chExt cx="705" cy="751"/>
          </a:xfrm>
        </p:grpSpPr>
        <p:sp>
          <p:nvSpPr>
            <p:cNvPr id="241" name="Text Box 99"/>
            <p:cNvSpPr txBox="1">
              <a:spLocks noChangeArrowheads="1"/>
            </p:cNvSpPr>
            <p:nvPr/>
          </p:nvSpPr>
          <p:spPr bwMode="auto">
            <a:xfrm>
              <a:off x="4878" y="1961"/>
              <a:ext cx="705" cy="21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rPr>
                <a:t>SYN RCVD</a:t>
              </a: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42" name="Line 106"/>
            <p:cNvSpPr>
              <a:spLocks noChangeShapeType="1"/>
            </p:cNvSpPr>
            <p:nvPr/>
          </p:nvSpPr>
          <p:spPr bwMode="auto">
            <a:xfrm>
              <a:off x="5339" y="1422"/>
              <a:ext cx="0" cy="569"/>
            </a:xfrm>
            <a:prstGeom prst="line">
              <a:avLst/>
            </a:prstGeom>
            <a:noFill/>
            <a:ln w="9525">
              <a:solidFill>
                <a:srgbClr val="000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sp>
        <p:nvSpPr>
          <p:cNvPr id="243" name="Line 107"/>
          <p:cNvSpPr>
            <a:spLocks noChangeShapeType="1"/>
          </p:cNvSpPr>
          <p:nvPr/>
        </p:nvSpPr>
        <p:spPr bwMode="auto">
          <a:xfrm>
            <a:off x="9982994" y="4301036"/>
            <a:ext cx="0" cy="1704975"/>
          </a:xfrm>
          <a:prstGeom prst="line">
            <a:avLst/>
          </a:prstGeom>
          <a:noFill/>
          <a:ln w="9525">
            <a:solidFill>
              <a:srgbClr val="000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45" name="Text Box 114"/>
          <p:cNvSpPr txBox="1">
            <a:spLocks noChangeArrowheads="1"/>
          </p:cNvSpPr>
          <p:nvPr/>
        </p:nvSpPr>
        <p:spPr bwMode="auto">
          <a:xfrm>
            <a:off x="1395197" y="1675748"/>
            <a:ext cx="1839030" cy="769441"/>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sz="2800" b="0" i="0" u="none" strike="noStrike" kern="0" cap="none" spc="0" normalizeH="0" baseline="0" noProof="0" dirty="0">
                <a:ln>
                  <a:noFill/>
                </a:ln>
                <a:solidFill>
                  <a:srgbClr val="000099"/>
                </a:solidFill>
                <a:effectLst/>
                <a:uLnTx/>
                <a:uFillTx/>
                <a:latin typeface="Calibri" panose="020F0502020204030204"/>
                <a:ea typeface="MS PGothic" charset="0"/>
                <a:cs typeface="+mn-cs"/>
              </a:rPr>
              <a:t>C</a:t>
            </a:r>
            <a:r>
              <a:rPr kumimoji="0" lang="en-US" sz="2800" b="0" i="0" u="none" strike="noStrike" kern="0" cap="none" spc="0" normalizeH="0" baseline="0" noProof="0" dirty="0" err="1">
                <a:ln>
                  <a:noFill/>
                </a:ln>
                <a:solidFill>
                  <a:srgbClr val="000099"/>
                </a:solidFill>
                <a:effectLst/>
                <a:uLnTx/>
                <a:uFillTx/>
                <a:latin typeface="Calibri" panose="020F0502020204030204"/>
                <a:ea typeface="MS PGothic" charset="0"/>
                <a:cs typeface="+mn-cs"/>
              </a:rPr>
              <a:t>lient</a:t>
            </a:r>
            <a:r>
              <a:rPr kumimoji="0" lang="en-US" sz="2800" b="0" i="0" u="none" strike="noStrike" kern="0" cap="none" spc="0" normalizeH="0" baseline="0" noProof="0" dirty="0">
                <a:ln>
                  <a:noFill/>
                </a:ln>
                <a:solidFill>
                  <a:srgbClr val="000099"/>
                </a:solidFill>
                <a:effectLst/>
                <a:uLnTx/>
                <a:uFillTx/>
                <a:latin typeface="Calibri" panose="020F0502020204030204"/>
                <a:ea typeface="MS PGothic" charset="0"/>
                <a:cs typeface="+mn-cs"/>
              </a:rPr>
              <a:t> state</a:t>
            </a:r>
            <a:endParaRPr kumimoji="0" lang="en-US" sz="2800" b="0" i="0" u="none" strike="noStrike" kern="0" cap="none" spc="0" normalizeH="0" baseline="0" noProof="0" dirty="0">
              <a:ln>
                <a:noFill/>
              </a:ln>
              <a:solidFill>
                <a:srgbClr val="000099"/>
              </a:solidFill>
              <a:effectLst/>
              <a:uLnTx/>
              <a:uFillTx/>
              <a:latin typeface="Calibri" panose="020F0502020204030204"/>
              <a:ea typeface="MS PGothic" charset="0"/>
              <a:cs typeface="+mn-cs"/>
            </a:endParaRPr>
          </a:p>
          <a:p>
            <a:pPr marL="0" marR="0" lvl="0" indent="0" algn="r" defTabSz="914400" rtl="0" eaLnBrk="0" fontAlgn="base" latinLnBrk="0" hangingPunct="0">
              <a:lnSpc>
                <a:spcPct val="100000"/>
              </a:lnSpc>
              <a:spcBef>
                <a:spcPct val="0"/>
              </a:spcBef>
              <a:spcAft>
                <a:spcPct val="0"/>
              </a:spcAft>
              <a:buClrTx/>
              <a:buSzTx/>
              <a:buFontTx/>
              <a:buNone/>
              <a:defRPr/>
            </a:pPr>
            <a:endParaRPr kumimoji="0" lang="en-US" sz="1600" b="0" i="1" u="none" strike="noStrike" kern="0" cap="none" spc="0" normalizeH="0" baseline="0" noProof="0" dirty="0">
              <a:ln>
                <a:noFill/>
              </a:ln>
              <a:solidFill>
                <a:srgbClr val="000099"/>
              </a:solidFill>
              <a:effectLst/>
              <a:uLnTx/>
              <a:uFillTx/>
              <a:latin typeface="Tahoma" panose="020B0604030504040204" pitchFamily="34" charset="0"/>
              <a:ea typeface="MS PGothic" charset="0"/>
              <a:cs typeface="+mn-cs"/>
            </a:endParaRPr>
          </a:p>
        </p:txBody>
      </p:sp>
      <p:sp>
        <p:nvSpPr>
          <p:cNvPr id="246" name="Text Box 115"/>
          <p:cNvSpPr txBox="1">
            <a:spLocks noChangeArrowheads="1"/>
          </p:cNvSpPr>
          <p:nvPr/>
        </p:nvSpPr>
        <p:spPr bwMode="auto">
          <a:xfrm>
            <a:off x="1807368" y="2389622"/>
            <a:ext cx="842962" cy="336550"/>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MS PGothic" charset="0"/>
                <a:cs typeface="+mn-cs"/>
              </a:rPr>
              <a:t>LISTEN</a:t>
            </a: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MS PGothic" charset="0"/>
              <a:cs typeface="+mn-cs"/>
            </a:endParaRPr>
          </a:p>
        </p:txBody>
      </p:sp>
      <p:sp>
        <p:nvSpPr>
          <p:cNvPr id="247" name="Text Box 116"/>
          <p:cNvSpPr txBox="1">
            <a:spLocks noChangeArrowheads="1"/>
          </p:cNvSpPr>
          <p:nvPr/>
        </p:nvSpPr>
        <p:spPr bwMode="auto">
          <a:xfrm>
            <a:off x="8905645" y="1081958"/>
            <a:ext cx="1930400" cy="769441"/>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sz="2800" b="0" i="0" u="none" strike="noStrike" kern="0" cap="none" spc="0" normalizeH="0" baseline="0" noProof="0" dirty="0">
                <a:ln>
                  <a:noFill/>
                </a:ln>
                <a:solidFill>
                  <a:srgbClr val="000099"/>
                </a:solidFill>
                <a:effectLst/>
                <a:uLnTx/>
                <a:uFillTx/>
                <a:latin typeface="Calibri" panose="020F0502020204030204"/>
                <a:ea typeface="MS PGothic" charset="0"/>
                <a:cs typeface="+mn-cs"/>
              </a:rPr>
              <a:t>S</a:t>
            </a:r>
            <a:r>
              <a:rPr kumimoji="0" lang="en-US" sz="2800" b="0" i="0" u="none" strike="noStrike" kern="0" cap="none" spc="0" normalizeH="0" baseline="0" noProof="0" dirty="0" err="1">
                <a:ln>
                  <a:noFill/>
                </a:ln>
                <a:solidFill>
                  <a:srgbClr val="000099"/>
                </a:solidFill>
                <a:effectLst/>
                <a:uLnTx/>
                <a:uFillTx/>
                <a:latin typeface="Calibri" panose="020F0502020204030204"/>
                <a:ea typeface="MS PGothic" charset="0"/>
                <a:cs typeface="+mn-cs"/>
              </a:rPr>
              <a:t>erver</a:t>
            </a:r>
            <a:r>
              <a:rPr kumimoji="0" lang="en-US" sz="2800" b="0" i="0" u="none" strike="noStrike" kern="0" cap="none" spc="0" normalizeH="0" baseline="0" noProof="0" dirty="0">
                <a:ln>
                  <a:noFill/>
                </a:ln>
                <a:solidFill>
                  <a:srgbClr val="000099"/>
                </a:solidFill>
                <a:effectLst/>
                <a:uLnTx/>
                <a:uFillTx/>
                <a:latin typeface="Calibri" panose="020F0502020204030204"/>
                <a:ea typeface="MS PGothic" charset="0"/>
                <a:cs typeface="+mn-cs"/>
              </a:rPr>
              <a:t> state</a:t>
            </a:r>
            <a:endParaRPr kumimoji="0" lang="en-US" sz="2800" b="0" i="0" u="none" strike="noStrike" kern="0" cap="none" spc="0" normalizeH="0" baseline="0" noProof="0" dirty="0">
              <a:ln>
                <a:noFill/>
              </a:ln>
              <a:solidFill>
                <a:srgbClr val="000099"/>
              </a:solidFill>
              <a:effectLst/>
              <a:uLnTx/>
              <a:uFillTx/>
              <a:latin typeface="Calibri" panose="020F0502020204030204"/>
              <a:ea typeface="MS PGothic" charset="0"/>
              <a:cs typeface="+mn-cs"/>
            </a:endParaRPr>
          </a:p>
          <a:p>
            <a:pPr marL="0" marR="0" lvl="0" indent="0" algn="r" defTabSz="914400" rtl="0" eaLnBrk="0" fontAlgn="base" latinLnBrk="0" hangingPunct="0">
              <a:lnSpc>
                <a:spcPct val="100000"/>
              </a:lnSpc>
              <a:spcBef>
                <a:spcPct val="0"/>
              </a:spcBef>
              <a:spcAft>
                <a:spcPct val="0"/>
              </a:spcAft>
              <a:buClrTx/>
              <a:buSzTx/>
              <a:buFontTx/>
              <a:buNone/>
              <a:defRPr/>
            </a:pPr>
            <a:endParaRPr kumimoji="0" lang="en-US" sz="1600" b="0" i="1" u="none" strike="noStrike" kern="0" cap="none" spc="0" normalizeH="0" baseline="0" noProof="0" dirty="0">
              <a:ln>
                <a:noFill/>
              </a:ln>
              <a:solidFill>
                <a:srgbClr val="000099"/>
              </a:solidFill>
              <a:effectLst/>
              <a:uLnTx/>
              <a:uFillTx/>
              <a:latin typeface="Tahoma" panose="020B0604030504040204" pitchFamily="34" charset="0"/>
              <a:ea typeface="MS PGothic" charset="0"/>
              <a:cs typeface="+mn-cs"/>
            </a:endParaRPr>
          </a:p>
        </p:txBody>
      </p:sp>
      <p:sp>
        <p:nvSpPr>
          <p:cNvPr id="248" name="Text Box 117"/>
          <p:cNvSpPr txBox="1">
            <a:spLocks noChangeArrowheads="1"/>
          </p:cNvSpPr>
          <p:nvPr/>
        </p:nvSpPr>
        <p:spPr bwMode="auto">
          <a:xfrm>
            <a:off x="9511504" y="2632510"/>
            <a:ext cx="842962" cy="336550"/>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MS PGothic" charset="0"/>
                <a:cs typeface="+mn-cs"/>
              </a:rPr>
              <a:t>LISTEN</a:t>
            </a: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MS PGothic" charset="0"/>
              <a:cs typeface="+mn-cs"/>
            </a:endParaRPr>
          </a:p>
        </p:txBody>
      </p:sp>
      <p:grpSp>
        <p:nvGrpSpPr>
          <p:cNvPr id="249" name="Group 118"/>
          <p:cNvGrpSpPr/>
          <p:nvPr/>
        </p:nvGrpSpPr>
        <p:grpSpPr bwMode="auto">
          <a:xfrm>
            <a:off x="4464473" y="2492809"/>
            <a:ext cx="642937" cy="600075"/>
            <a:chOff x="-44" y="1473"/>
            <a:chExt cx="981" cy="1105"/>
          </a:xfrm>
        </p:grpSpPr>
        <p:pic>
          <p:nvPicPr>
            <p:cNvPr id="424" name="Picture 119"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5" name="Freeform 120"/>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grpSp>
      <p:grpSp>
        <p:nvGrpSpPr>
          <p:cNvPr id="250" name="Group 121"/>
          <p:cNvGrpSpPr/>
          <p:nvPr/>
        </p:nvGrpSpPr>
        <p:grpSpPr bwMode="auto">
          <a:xfrm>
            <a:off x="7221809" y="2580121"/>
            <a:ext cx="336550" cy="512763"/>
            <a:chOff x="4140" y="429"/>
            <a:chExt cx="1425" cy="2396"/>
          </a:xfrm>
        </p:grpSpPr>
        <p:sp>
          <p:nvSpPr>
            <p:cNvPr id="251" name="Freeform 122"/>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252" name="Rectangle 123"/>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53" name="Freeform 124"/>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254" name="Freeform 125"/>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255" name="Rectangle 126"/>
            <p:cNvSpPr>
              <a:spLocks noChangeArrowheads="1"/>
            </p:cNvSpPr>
            <p:nvPr/>
          </p:nvSpPr>
          <p:spPr bwMode="auto">
            <a:xfrm>
              <a:off x="4214" y="696"/>
              <a:ext cx="592" cy="45"/>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nvGrpSpPr>
            <p:cNvPr id="256" name="Group 127"/>
            <p:cNvGrpSpPr/>
            <p:nvPr/>
          </p:nvGrpSpPr>
          <p:grpSpPr bwMode="auto">
            <a:xfrm>
              <a:off x="4749" y="668"/>
              <a:ext cx="581" cy="145"/>
              <a:chOff x="614" y="2568"/>
              <a:chExt cx="725" cy="139"/>
            </a:xfrm>
          </p:grpSpPr>
          <p:sp>
            <p:nvSpPr>
              <p:cNvPr id="422" name="AutoShape 128"/>
              <p:cNvSpPr>
                <a:spLocks noChangeArrowheads="1"/>
              </p:cNvSpPr>
              <p:nvPr/>
            </p:nvSpPr>
            <p:spPr bwMode="auto">
              <a:xfrm>
                <a:off x="617" y="2566"/>
                <a:ext cx="721" cy="142"/>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423" name="AutoShape 129"/>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sp>
          <p:nvSpPr>
            <p:cNvPr id="257" name="Rectangle 130"/>
            <p:cNvSpPr>
              <a:spLocks noChangeArrowheads="1"/>
            </p:cNvSpPr>
            <p:nvPr/>
          </p:nvSpPr>
          <p:spPr bwMode="auto">
            <a:xfrm>
              <a:off x="4221" y="1022"/>
              <a:ext cx="598" cy="45"/>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nvGrpSpPr>
            <p:cNvPr id="258" name="Group 131"/>
            <p:cNvGrpSpPr/>
            <p:nvPr/>
          </p:nvGrpSpPr>
          <p:grpSpPr bwMode="auto">
            <a:xfrm>
              <a:off x="4747" y="994"/>
              <a:ext cx="581" cy="134"/>
              <a:chOff x="614" y="2568"/>
              <a:chExt cx="725" cy="139"/>
            </a:xfrm>
          </p:grpSpPr>
          <p:sp>
            <p:nvSpPr>
              <p:cNvPr id="420" name="AutoShape 132"/>
              <p:cNvSpPr>
                <a:spLocks noChangeArrowheads="1"/>
              </p:cNvSpPr>
              <p:nvPr/>
            </p:nvSpPr>
            <p:spPr bwMode="auto">
              <a:xfrm>
                <a:off x="611" y="2567"/>
                <a:ext cx="730" cy="139"/>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421" name="AutoShape 133"/>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sp>
          <p:nvSpPr>
            <p:cNvPr id="259" name="Rectangle 134"/>
            <p:cNvSpPr>
              <a:spLocks noChangeArrowheads="1"/>
            </p:cNvSpPr>
            <p:nvPr/>
          </p:nvSpPr>
          <p:spPr bwMode="auto">
            <a:xfrm>
              <a:off x="4214" y="1356"/>
              <a:ext cx="598" cy="45"/>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60" name="Rectangle 135"/>
            <p:cNvSpPr>
              <a:spLocks noChangeArrowheads="1"/>
            </p:cNvSpPr>
            <p:nvPr/>
          </p:nvSpPr>
          <p:spPr bwMode="auto">
            <a:xfrm>
              <a:off x="4227" y="1653"/>
              <a:ext cx="598" cy="52"/>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nvGrpSpPr>
            <p:cNvPr id="261" name="Group 136"/>
            <p:cNvGrpSpPr/>
            <p:nvPr/>
          </p:nvGrpSpPr>
          <p:grpSpPr bwMode="auto">
            <a:xfrm>
              <a:off x="4735" y="1627"/>
              <a:ext cx="582" cy="151"/>
              <a:chOff x="614" y="2568"/>
              <a:chExt cx="725" cy="139"/>
            </a:xfrm>
          </p:grpSpPr>
          <p:sp>
            <p:nvSpPr>
              <p:cNvPr id="277" name="AutoShape 137"/>
              <p:cNvSpPr>
                <a:spLocks noChangeArrowheads="1"/>
              </p:cNvSpPr>
              <p:nvPr/>
            </p:nvSpPr>
            <p:spPr bwMode="auto">
              <a:xfrm>
                <a:off x="618" y="2571"/>
                <a:ext cx="720" cy="137"/>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419" name="AutoShape 138"/>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sp>
          <p:nvSpPr>
            <p:cNvPr id="262" name="Freeform 139"/>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grpSp>
          <p:nvGrpSpPr>
            <p:cNvPr id="263" name="Group 140"/>
            <p:cNvGrpSpPr/>
            <p:nvPr/>
          </p:nvGrpSpPr>
          <p:grpSpPr bwMode="auto">
            <a:xfrm>
              <a:off x="4739" y="1327"/>
              <a:ext cx="582" cy="139"/>
              <a:chOff x="614" y="2568"/>
              <a:chExt cx="725" cy="139"/>
            </a:xfrm>
          </p:grpSpPr>
          <p:sp>
            <p:nvSpPr>
              <p:cNvPr id="275" name="AutoShape 141"/>
              <p:cNvSpPr>
                <a:spLocks noChangeArrowheads="1"/>
              </p:cNvSpPr>
              <p:nvPr/>
            </p:nvSpPr>
            <p:spPr bwMode="auto">
              <a:xfrm>
                <a:off x="613" y="2568"/>
                <a:ext cx="728" cy="141"/>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76" name="AutoShape 142"/>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sp>
          <p:nvSpPr>
            <p:cNvPr id="264" name="Rectangle 143"/>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65" name="Freeform 144"/>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266" name="Freeform 145"/>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267" name="Oval 146"/>
            <p:cNvSpPr>
              <a:spLocks noChangeArrowheads="1"/>
            </p:cNvSpPr>
            <p:nvPr/>
          </p:nvSpPr>
          <p:spPr bwMode="auto">
            <a:xfrm>
              <a:off x="5518" y="2610"/>
              <a:ext cx="47" cy="96"/>
            </a:xfrm>
            <a:prstGeom prst="ellipse">
              <a:avLst/>
            </a:prstGeom>
            <a:solidFill>
              <a:srgbClr val="3333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68" name="Freeform 147"/>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269" name="AutoShape 148"/>
            <p:cNvSpPr>
              <a:spLocks noChangeArrowheads="1"/>
            </p:cNvSpPr>
            <p:nvPr/>
          </p:nvSpPr>
          <p:spPr bwMode="auto">
            <a:xfrm>
              <a:off x="4140" y="2677"/>
              <a:ext cx="1196" cy="148"/>
            </a:xfrm>
            <a:prstGeom prst="roundRect">
              <a:avLst>
                <a:gd name="adj" fmla="val 50000"/>
              </a:avLst>
            </a:prstGeom>
            <a:solidFill>
              <a:srgbClr val="DDDDDD"/>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70" name="AutoShape 149"/>
            <p:cNvSpPr>
              <a:spLocks noChangeArrowheads="1"/>
            </p:cNvSpPr>
            <p:nvPr/>
          </p:nvSpPr>
          <p:spPr bwMode="auto">
            <a:xfrm>
              <a:off x="4207" y="2714"/>
              <a:ext cx="1069"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71" name="Oval 150"/>
            <p:cNvSpPr>
              <a:spLocks noChangeArrowheads="1"/>
            </p:cNvSpPr>
            <p:nvPr/>
          </p:nvSpPr>
          <p:spPr bwMode="auto">
            <a:xfrm>
              <a:off x="4308" y="2380"/>
              <a:ext cx="155" cy="148"/>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72" name="Oval 151"/>
            <p:cNvSpPr>
              <a:spLocks noChangeArrowheads="1"/>
            </p:cNvSpPr>
            <p:nvPr/>
          </p:nvSpPr>
          <p:spPr bwMode="auto">
            <a:xfrm>
              <a:off x="4483" y="2387"/>
              <a:ext cx="161" cy="141"/>
            </a:xfrm>
            <a:prstGeom prst="ellipse">
              <a:avLst/>
            </a:prstGeom>
            <a:solidFill>
              <a:srgbClr val="FF0000"/>
            </a:soli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0000"/>
                </a:solidFill>
                <a:effectLst/>
                <a:uLnTx/>
                <a:uFillTx/>
                <a:latin typeface="Arial" panose="020B0604020202020204" pitchFamily="34" charset="0"/>
                <a:ea typeface="MS PGothic" charset="0"/>
                <a:cs typeface="Arial" panose="020B0604020202020204" pitchFamily="34" charset="0"/>
              </a:endParaRPr>
            </a:p>
          </p:txBody>
        </p:sp>
        <p:sp>
          <p:nvSpPr>
            <p:cNvPr id="273" name="Oval 152"/>
            <p:cNvSpPr>
              <a:spLocks noChangeArrowheads="1"/>
            </p:cNvSpPr>
            <p:nvPr/>
          </p:nvSpPr>
          <p:spPr bwMode="auto">
            <a:xfrm>
              <a:off x="4664" y="2380"/>
              <a:ext cx="155" cy="141"/>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74" name="Rectangle 153"/>
            <p:cNvSpPr>
              <a:spLocks noChangeArrowheads="1"/>
            </p:cNvSpPr>
            <p:nvPr/>
          </p:nvSpPr>
          <p:spPr bwMode="auto">
            <a:xfrm>
              <a:off x="5061" y="1838"/>
              <a:ext cx="87" cy="757"/>
            </a:xfrm>
            <a:prstGeom prst="rect">
              <a:avLst/>
            </a:prstGeom>
            <a:solidFill>
              <a:srgbClr val="292929"/>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sp>
        <p:nvSpPr>
          <p:cNvPr id="74" name="Text Box 13"/>
          <p:cNvSpPr txBox="1">
            <a:spLocks noChangeArrowheads="1"/>
          </p:cNvSpPr>
          <p:nvPr/>
        </p:nvSpPr>
        <p:spPr bwMode="auto">
          <a:xfrm>
            <a:off x="374662" y="2181018"/>
            <a:ext cx="4209864" cy="261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defRPr/>
            </a:pP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MS PGothic" panose="020B0600070205080204" pitchFamily="34" charset="-128"/>
                <a:cs typeface="+mn-cs"/>
              </a:rPr>
              <a:t>clientSocket</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MS PGothic" panose="020B0600070205080204" pitchFamily="34" charset="-128"/>
                <a:cs typeface="+mn-cs"/>
              </a:rPr>
              <a:t> = socket(AF_INET, SOCK_STREAM)</a:t>
            </a:r>
            <a:endPar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MS PGothic" panose="020B0600070205080204" pitchFamily="34" charset="-128"/>
              <a:cs typeface="+mn-cs"/>
            </a:endParaRPr>
          </a:p>
        </p:txBody>
      </p:sp>
      <p:sp>
        <p:nvSpPr>
          <p:cNvPr id="75" name="Text Box 5"/>
          <p:cNvSpPr txBox="1">
            <a:spLocks noChangeArrowheads="1"/>
          </p:cNvSpPr>
          <p:nvPr/>
        </p:nvSpPr>
        <p:spPr bwMode="auto">
          <a:xfrm>
            <a:off x="7821898" y="1651172"/>
            <a:ext cx="4461478"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MS PGothic" panose="020B0600070205080204" pitchFamily="34" charset="-128"/>
                <a:cs typeface="+mn-cs"/>
              </a:rPr>
              <a:t>serverSocket</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MS PGothic" panose="020B0600070205080204" pitchFamily="34" charset="-128"/>
                <a:cs typeface="+mn-cs"/>
              </a:rPr>
              <a:t> = socket(AF_INET,SOCK_STREAM)</a:t>
            </a:r>
            <a:endPar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MS PGothic" panose="020B0600070205080204" pitchFamily="34" charset="-128"/>
                <a:cs typeface="+mn-cs"/>
              </a:rPr>
              <a:t>serverSocket.bind</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MS PGothic" panose="020B0600070205080204" pitchFamily="34" charset="-128"/>
                <a:cs typeface="+mn-cs"/>
              </a:rPr>
              <a:t>((‘’,</a:t>
            </a: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MS PGothic" panose="020B0600070205080204" pitchFamily="34" charset="-128"/>
                <a:cs typeface="+mn-cs"/>
              </a:rPr>
              <a:t>serverPort</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MS PGothic" panose="020B0600070205080204" pitchFamily="34" charset="-128"/>
                <a:cs typeface="+mn-cs"/>
              </a:rPr>
              <a:t>))</a:t>
            </a:r>
            <a:endPar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MS PGothic" panose="020B0600070205080204" pitchFamily="34" charset="-128"/>
                <a:cs typeface="+mn-cs"/>
              </a:rPr>
              <a:t>serverSocket.listen</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MS PGothic" panose="020B0600070205080204" pitchFamily="34" charset="-128"/>
                <a:cs typeface="+mn-cs"/>
              </a:rPr>
              <a:t>(1)</a:t>
            </a:r>
            <a:endPar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MS PGothic" panose="020B0600070205080204" pitchFamily="34" charset="-128"/>
                <a:cs typeface="+mn-cs"/>
              </a:rPr>
              <a:t>connectionSocket</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MS PGothic" panose="020B0600070205080204" pitchFamily="34" charset="-128"/>
                <a:cs typeface="+mn-cs"/>
              </a:rPr>
              <a:t>, </a:t>
            </a: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MS PGothic" panose="020B0600070205080204" pitchFamily="34" charset="-128"/>
                <a:cs typeface="+mn-cs"/>
              </a:rPr>
              <a:t>addr</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MS PGothic" panose="020B0600070205080204" pitchFamily="34" charset="-128"/>
                <a:cs typeface="+mn-cs"/>
              </a:rPr>
              <a:t> = </a:t>
            </a: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MS PGothic" panose="020B0600070205080204" pitchFamily="34" charset="-128"/>
                <a:cs typeface="+mn-cs"/>
              </a:rPr>
              <a:t>serverSocket.accept</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MS PGothic" panose="020B0600070205080204" pitchFamily="34" charset="-128"/>
                <a:cs typeface="+mn-cs"/>
              </a:rPr>
              <a:t>()</a:t>
            </a:r>
            <a:endPar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77" name="Text Box 13"/>
          <p:cNvSpPr txBox="1">
            <a:spLocks noChangeArrowheads="1"/>
          </p:cNvSpPr>
          <p:nvPr/>
        </p:nvSpPr>
        <p:spPr bwMode="auto">
          <a:xfrm>
            <a:off x="276543" y="2694832"/>
            <a:ext cx="4433244" cy="263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defRPr/>
            </a:pP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MS PGothic" panose="020B0600070205080204" pitchFamily="34" charset="-128"/>
                <a:cs typeface="+mn-cs"/>
              </a:rPr>
              <a:t>clientSocket.connect</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MS PGothic" panose="020B0600070205080204" pitchFamily="34" charset="-128"/>
                <a:cs typeface="+mn-cs"/>
              </a:rPr>
              <a:t>((</a:t>
            </a: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MS PGothic" panose="020B0600070205080204" pitchFamily="34" charset="-128"/>
                <a:cs typeface="+mn-cs"/>
              </a:rPr>
              <a:t>serverName,serverPort</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MS PGothic" panose="020B0600070205080204" pitchFamily="34" charset="-128"/>
                <a:cs typeface="+mn-cs"/>
              </a:rPr>
              <a:t>))</a:t>
            </a:r>
            <a:endPar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MS PGothic" panose="020B0600070205080204" pitchFamily="34" charset="-128"/>
              <a:cs typeface="+mn-cs"/>
            </a:endParaRPr>
          </a:p>
        </p:txBody>
      </p:sp>
      <p:sp>
        <p:nvSpPr>
          <p:cNvPr id="3" name="日期占位符 2"/>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4" name="灯片编号占位符 3"/>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5" name="页脚占位符 4"/>
          <p:cNvSpPr>
            <a:spLocks noGrp="1"/>
          </p:cNvSpPr>
          <p:nvPr>
            <p:ph type="ftr" sz="quarter" idx="11"/>
          </p:nvPr>
        </p:nvSpPr>
        <p:spPr/>
        <p:txBody>
          <a:bodyPr/>
          <a:p>
            <a:r>
              <a:rPr kumimoji="1" lang="zh-SG" altLang="en-US"/>
              <a:t>Principle of Computer Networks Experiment - Lesson 2</a:t>
            </a:r>
            <a:endParaRPr kumimoji="1" lang="zh-SG" altLang="en-US"/>
          </a:p>
        </p:txBody>
      </p:sp>
      <mc:AlternateContent xmlns:mc="http://schemas.openxmlformats.org/markup-compatibility/2006" xmlns:p14="http://schemas.microsoft.com/office/powerpoint/2010/main">
        <mc:Choice Requires="p14">
          <p:contentPart r:id="rId2" p14:bwMode="auto">
            <p14:nvContentPartPr>
              <p14:cNvPr id="6" name="墨迹 5"/>
              <p14:cNvContentPartPr/>
              <p14:nvPr/>
            </p14:nvContentPartPr>
            <p14:xfrm>
              <a:off x="5344795" y="3314700"/>
              <a:ext cx="565785" cy="15875"/>
            </p14:xfrm>
          </p:contentPart>
        </mc:Choice>
        <mc:Fallback xmlns="">
          <p:pic>
            <p:nvPicPr>
              <p:cNvPr id="6" name="墨迹 5"/>
            </p:nvPicPr>
            <p:blipFill>
              <a:blip r:embed="rId3"/>
            </p:blipFill>
            <p:spPr>
              <a:xfrm>
                <a:off x="5344795" y="3314700"/>
                <a:ext cx="565785" cy="1587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7" name="墨迹 6"/>
              <p14:cNvContentPartPr/>
              <p14:nvPr/>
            </p14:nvContentPartPr>
            <p14:xfrm>
              <a:off x="6356985" y="3347085"/>
              <a:ext cx="675005" cy="16510"/>
            </p14:xfrm>
          </p:contentPart>
        </mc:Choice>
        <mc:Fallback xmlns="">
          <p:pic>
            <p:nvPicPr>
              <p:cNvPr id="7" name="墨迹 6"/>
            </p:nvPicPr>
            <p:blipFill>
              <a:blip r:embed="rId5"/>
            </p:blipFill>
            <p:spPr>
              <a:xfrm>
                <a:off x="6356985" y="3347085"/>
                <a:ext cx="675005" cy="1651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8" name="墨迹 7"/>
              <p14:cNvContentPartPr/>
              <p14:nvPr/>
            </p14:nvContentPartPr>
            <p14:xfrm>
              <a:off x="5219700" y="4326890"/>
              <a:ext cx="810895" cy="16510"/>
            </p14:xfrm>
          </p:contentPart>
        </mc:Choice>
        <mc:Fallback xmlns="">
          <p:pic>
            <p:nvPicPr>
              <p:cNvPr id="8" name="墨迹 7"/>
            </p:nvPicPr>
            <p:blipFill>
              <a:blip r:embed="rId7"/>
            </p:blipFill>
            <p:spPr>
              <a:xfrm>
                <a:off x="5219700" y="4326890"/>
                <a:ext cx="810895" cy="1651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9" name="墨迹 8"/>
              <p14:cNvContentPartPr/>
              <p14:nvPr/>
            </p14:nvContentPartPr>
            <p14:xfrm>
              <a:off x="4909185" y="4582795"/>
              <a:ext cx="821690" cy="360"/>
            </p14:xfrm>
          </p:contentPart>
        </mc:Choice>
        <mc:Fallback xmlns="">
          <p:pic>
            <p:nvPicPr>
              <p:cNvPr id="9" name="墨迹 8"/>
            </p:nvPicPr>
            <p:blipFill>
              <a:blip r:embed="rId9"/>
            </p:blipFill>
            <p:spPr>
              <a:xfrm>
                <a:off x="4909185" y="4582795"/>
                <a:ext cx="821690" cy="36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0" name="墨迹 9"/>
              <p14:cNvContentPartPr/>
              <p14:nvPr/>
            </p14:nvContentPartPr>
            <p14:xfrm>
              <a:off x="5883275" y="4598670"/>
              <a:ext cx="631825" cy="5715"/>
            </p14:xfrm>
          </p:contentPart>
        </mc:Choice>
        <mc:Fallback xmlns="">
          <p:pic>
            <p:nvPicPr>
              <p:cNvPr id="10" name="墨迹 9"/>
            </p:nvPicPr>
            <p:blipFill>
              <a:blip r:embed="rId11"/>
            </p:blipFill>
            <p:spPr>
              <a:xfrm>
                <a:off x="5883275" y="4598670"/>
                <a:ext cx="631825" cy="571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1" name="墨迹 10"/>
              <p14:cNvContentPartPr/>
              <p14:nvPr/>
            </p14:nvContentPartPr>
            <p14:xfrm>
              <a:off x="6710680" y="4305300"/>
              <a:ext cx="571500" cy="315595"/>
            </p14:xfrm>
          </p:contentPart>
        </mc:Choice>
        <mc:Fallback xmlns="">
          <p:pic>
            <p:nvPicPr>
              <p:cNvPr id="11" name="墨迹 10"/>
            </p:nvPicPr>
            <p:blipFill>
              <a:blip r:embed="rId13"/>
            </p:blipFill>
            <p:spPr>
              <a:xfrm>
                <a:off x="6710680" y="4305300"/>
                <a:ext cx="571500" cy="31559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2" name="墨迹 11"/>
              <p14:cNvContentPartPr/>
              <p14:nvPr/>
            </p14:nvContentPartPr>
            <p14:xfrm>
              <a:off x="6667500" y="3074670"/>
              <a:ext cx="369570" cy="283210"/>
            </p14:xfrm>
          </p:contentPart>
        </mc:Choice>
        <mc:Fallback xmlns="">
          <p:pic>
            <p:nvPicPr>
              <p:cNvPr id="12" name="墨迹 11"/>
            </p:nvPicPr>
            <p:blipFill>
              <a:blip r:embed="rId15"/>
            </p:blipFill>
            <p:spPr>
              <a:xfrm>
                <a:off x="6667500" y="3074670"/>
                <a:ext cx="369570" cy="28321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3" name="墨迹 12"/>
              <p14:cNvContentPartPr/>
              <p14:nvPr/>
            </p14:nvContentPartPr>
            <p14:xfrm>
              <a:off x="6128385" y="3395980"/>
              <a:ext cx="337185" cy="996315"/>
            </p14:xfrm>
          </p:contentPart>
        </mc:Choice>
        <mc:Fallback xmlns="">
          <p:pic>
            <p:nvPicPr>
              <p:cNvPr id="13" name="墨迹 12"/>
            </p:nvPicPr>
            <p:blipFill>
              <a:blip r:embed="rId17"/>
            </p:blipFill>
            <p:spPr>
              <a:xfrm>
                <a:off x="6128385" y="3395980"/>
                <a:ext cx="337185" cy="996315"/>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4" name="墨迹 13"/>
              <p14:cNvContentPartPr/>
              <p14:nvPr/>
            </p14:nvContentPartPr>
            <p14:xfrm>
              <a:off x="6454775" y="3395980"/>
              <a:ext cx="54610" cy="81915"/>
            </p14:xfrm>
          </p:contentPart>
        </mc:Choice>
        <mc:Fallback xmlns="">
          <p:pic>
            <p:nvPicPr>
              <p:cNvPr id="14" name="墨迹 13"/>
            </p:nvPicPr>
            <p:blipFill>
              <a:blip r:embed="rId19"/>
            </p:blipFill>
            <p:spPr>
              <a:xfrm>
                <a:off x="6454775" y="3395980"/>
                <a:ext cx="54610" cy="81915"/>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5" name="墨迹 14"/>
              <p14:cNvContentPartPr/>
              <p14:nvPr/>
            </p14:nvContentPartPr>
            <p14:xfrm>
              <a:off x="2949575" y="4816475"/>
              <a:ext cx="10795" cy="360"/>
            </p14:xfrm>
          </p:contentPart>
        </mc:Choice>
        <mc:Fallback xmlns="">
          <p:pic>
            <p:nvPicPr>
              <p:cNvPr id="15" name="墨迹 14"/>
            </p:nvPicPr>
            <p:blipFill>
              <a:blip r:embed="rId21"/>
            </p:blipFill>
            <p:spPr>
              <a:xfrm>
                <a:off x="2949575" y="4816475"/>
                <a:ext cx="10795" cy="36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16" name="墨迹 15"/>
              <p14:cNvContentPartPr/>
              <p14:nvPr/>
            </p14:nvContentPartPr>
            <p14:xfrm>
              <a:off x="4729480" y="5698490"/>
              <a:ext cx="1126490" cy="364490"/>
            </p14:xfrm>
          </p:contentPart>
        </mc:Choice>
        <mc:Fallback xmlns="">
          <p:pic>
            <p:nvPicPr>
              <p:cNvPr id="16" name="墨迹 15"/>
            </p:nvPicPr>
            <p:blipFill>
              <a:blip r:embed="rId23"/>
            </p:blipFill>
            <p:spPr>
              <a:xfrm>
                <a:off x="4729480" y="5698490"/>
                <a:ext cx="1126490" cy="36449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17" name="墨迹 16"/>
              <p14:cNvContentPartPr/>
              <p14:nvPr/>
            </p14:nvContentPartPr>
            <p14:xfrm>
              <a:off x="6024880" y="6035675"/>
              <a:ext cx="740410" cy="38100"/>
            </p14:xfrm>
          </p:contentPart>
        </mc:Choice>
        <mc:Fallback xmlns="">
          <p:pic>
            <p:nvPicPr>
              <p:cNvPr id="17" name="墨迹 16"/>
            </p:nvPicPr>
            <p:blipFill>
              <a:blip r:embed="rId25"/>
            </p:blipFill>
            <p:spPr>
              <a:xfrm>
                <a:off x="6024880" y="6035675"/>
                <a:ext cx="740410" cy="38100"/>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18" name="墨迹 17"/>
              <p14:cNvContentPartPr/>
              <p14:nvPr/>
            </p14:nvContentPartPr>
            <p14:xfrm>
              <a:off x="6694170" y="5660390"/>
              <a:ext cx="778510" cy="435610"/>
            </p14:xfrm>
          </p:contentPart>
        </mc:Choice>
        <mc:Fallback xmlns="">
          <p:pic>
            <p:nvPicPr>
              <p:cNvPr id="18" name="墨迹 17"/>
            </p:nvPicPr>
            <p:blipFill>
              <a:blip r:embed="rId27"/>
            </p:blipFill>
            <p:spPr>
              <a:xfrm>
                <a:off x="6694170" y="5660390"/>
                <a:ext cx="778510" cy="435610"/>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19" name="墨迹 18"/>
              <p14:cNvContentPartPr/>
              <p14:nvPr/>
            </p14:nvContentPartPr>
            <p14:xfrm>
              <a:off x="6367780" y="4114800"/>
              <a:ext cx="539115" cy="255270"/>
            </p14:xfrm>
          </p:contentPart>
        </mc:Choice>
        <mc:Fallback xmlns="">
          <p:pic>
            <p:nvPicPr>
              <p:cNvPr id="19" name="墨迹 18"/>
            </p:nvPicPr>
            <p:blipFill>
              <a:blip r:embed="rId29"/>
            </p:blipFill>
            <p:spPr>
              <a:xfrm>
                <a:off x="6367780" y="4114800"/>
                <a:ext cx="539115" cy="255270"/>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20" name="墨迹 19"/>
              <p14:cNvContentPartPr/>
              <p14:nvPr/>
            </p14:nvContentPartPr>
            <p14:xfrm>
              <a:off x="6160770" y="4413885"/>
              <a:ext cx="288925" cy="1409700"/>
            </p14:xfrm>
          </p:contentPart>
        </mc:Choice>
        <mc:Fallback xmlns="">
          <p:pic>
            <p:nvPicPr>
              <p:cNvPr id="20" name="墨迹 19"/>
            </p:nvPicPr>
            <p:blipFill>
              <a:blip r:embed="rId31"/>
            </p:blipFill>
            <p:spPr>
              <a:xfrm>
                <a:off x="6160770" y="4413885"/>
                <a:ext cx="288925" cy="1409700"/>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21" name="墨迹 20"/>
              <p14:cNvContentPartPr/>
              <p14:nvPr/>
            </p14:nvContentPartPr>
            <p14:xfrm>
              <a:off x="6465570" y="4403090"/>
              <a:ext cx="54610" cy="65405"/>
            </p14:xfrm>
          </p:contentPart>
        </mc:Choice>
        <mc:Fallback xmlns="">
          <p:pic>
            <p:nvPicPr>
              <p:cNvPr id="21" name="墨迹 20"/>
            </p:nvPicPr>
            <p:blipFill>
              <a:blip r:embed="rId33"/>
            </p:blipFill>
            <p:spPr>
              <a:xfrm>
                <a:off x="6465570" y="4403090"/>
                <a:ext cx="54610" cy="65405"/>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22" name="墨迹 21"/>
              <p14:cNvContentPartPr/>
              <p14:nvPr/>
            </p14:nvContentPartPr>
            <p14:xfrm>
              <a:off x="5474970" y="3526790"/>
              <a:ext cx="87630" cy="135890"/>
            </p14:xfrm>
          </p:contentPart>
        </mc:Choice>
        <mc:Fallback xmlns="">
          <p:pic>
            <p:nvPicPr>
              <p:cNvPr id="22" name="墨迹 21"/>
            </p:nvPicPr>
            <p:blipFill>
              <a:blip r:embed="rId35"/>
            </p:blipFill>
            <p:spPr>
              <a:xfrm>
                <a:off x="5474970" y="3526790"/>
                <a:ext cx="87630" cy="135890"/>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23" name="墨迹 22"/>
              <p14:cNvContentPartPr/>
              <p14:nvPr/>
            </p14:nvContentPartPr>
            <p14:xfrm>
              <a:off x="5372100" y="3455670"/>
              <a:ext cx="358775" cy="321310"/>
            </p14:xfrm>
          </p:contentPart>
        </mc:Choice>
        <mc:Fallback xmlns="">
          <p:pic>
            <p:nvPicPr>
              <p:cNvPr id="23" name="墨迹 22"/>
            </p:nvPicPr>
            <p:blipFill>
              <a:blip r:embed="rId37"/>
            </p:blipFill>
            <p:spPr>
              <a:xfrm>
                <a:off x="5372100" y="3455670"/>
                <a:ext cx="358775" cy="321310"/>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24" name="墨迹 23"/>
              <p14:cNvContentPartPr/>
              <p14:nvPr/>
            </p14:nvContentPartPr>
            <p14:xfrm>
              <a:off x="5431790" y="4827270"/>
              <a:ext cx="217805" cy="147320"/>
            </p14:xfrm>
          </p:contentPart>
        </mc:Choice>
        <mc:Fallback xmlns="">
          <p:pic>
            <p:nvPicPr>
              <p:cNvPr id="24" name="墨迹 23"/>
            </p:nvPicPr>
            <p:blipFill>
              <a:blip r:embed="rId39"/>
            </p:blipFill>
            <p:spPr>
              <a:xfrm>
                <a:off x="5431790" y="4827270"/>
                <a:ext cx="217805" cy="147320"/>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25" name="墨迹 24"/>
              <p14:cNvContentPartPr/>
              <p14:nvPr/>
            </p14:nvContentPartPr>
            <p14:xfrm>
              <a:off x="5420995" y="4794885"/>
              <a:ext cx="163195" cy="184785"/>
            </p14:xfrm>
          </p:contentPart>
        </mc:Choice>
        <mc:Fallback xmlns="">
          <p:pic>
            <p:nvPicPr>
              <p:cNvPr id="25" name="墨迹 24"/>
            </p:nvPicPr>
            <p:blipFill>
              <a:blip r:embed="rId41"/>
            </p:blipFill>
            <p:spPr>
              <a:xfrm>
                <a:off x="5420995" y="4794885"/>
                <a:ext cx="163195" cy="184785"/>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26" name="墨迹 25"/>
              <p14:cNvContentPartPr/>
              <p14:nvPr/>
            </p14:nvContentPartPr>
            <p14:xfrm>
              <a:off x="5355590" y="4697095"/>
              <a:ext cx="538480" cy="451485"/>
            </p14:xfrm>
          </p:contentPart>
        </mc:Choice>
        <mc:Fallback xmlns="">
          <p:pic>
            <p:nvPicPr>
              <p:cNvPr id="26" name="墨迹 25"/>
            </p:nvPicPr>
            <p:blipFill>
              <a:blip r:embed="rId43"/>
            </p:blipFill>
            <p:spPr>
              <a:xfrm>
                <a:off x="5355590" y="4697095"/>
                <a:ext cx="538480" cy="451485"/>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27" name="墨迹 26"/>
              <p14:cNvContentPartPr/>
              <p14:nvPr/>
            </p14:nvContentPartPr>
            <p14:xfrm>
              <a:off x="6596380" y="5349875"/>
              <a:ext cx="120015" cy="168910"/>
            </p14:xfrm>
          </p:contentPart>
        </mc:Choice>
        <mc:Fallback xmlns="">
          <p:pic>
            <p:nvPicPr>
              <p:cNvPr id="27" name="墨迹 26"/>
            </p:nvPicPr>
            <p:blipFill>
              <a:blip r:embed="rId45"/>
            </p:blipFill>
            <p:spPr>
              <a:xfrm>
                <a:off x="6596380" y="5349875"/>
                <a:ext cx="120015" cy="168910"/>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28" name="墨迹 27"/>
              <p14:cNvContentPartPr/>
              <p14:nvPr/>
            </p14:nvContentPartPr>
            <p14:xfrm>
              <a:off x="6498590" y="5241290"/>
              <a:ext cx="370205" cy="370205"/>
            </p14:xfrm>
          </p:contentPart>
        </mc:Choice>
        <mc:Fallback xmlns="">
          <p:pic>
            <p:nvPicPr>
              <p:cNvPr id="28" name="墨迹 27"/>
            </p:nvPicPr>
            <p:blipFill>
              <a:blip r:embed="rId47"/>
            </p:blipFill>
            <p:spPr>
              <a:xfrm>
                <a:off x="6498590" y="5241290"/>
                <a:ext cx="370205" cy="370205"/>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29" name="墨迹 28"/>
              <p14:cNvContentPartPr/>
              <p14:nvPr/>
            </p14:nvContentPartPr>
            <p14:xfrm>
              <a:off x="3733800" y="4963795"/>
              <a:ext cx="767080" cy="86995"/>
            </p14:xfrm>
          </p:contentPart>
        </mc:Choice>
        <mc:Fallback xmlns="">
          <p:pic>
            <p:nvPicPr>
              <p:cNvPr id="29" name="墨迹 28"/>
            </p:nvPicPr>
            <p:blipFill>
              <a:blip r:embed="rId49"/>
            </p:blipFill>
            <p:spPr>
              <a:xfrm>
                <a:off x="3733800" y="4963795"/>
                <a:ext cx="767080" cy="86995"/>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30" name="墨迹 29"/>
              <p14:cNvContentPartPr/>
              <p14:nvPr/>
            </p14:nvContentPartPr>
            <p14:xfrm>
              <a:off x="7597775" y="4022090"/>
              <a:ext cx="827405" cy="21590"/>
            </p14:xfrm>
          </p:contentPart>
        </mc:Choice>
        <mc:Fallback xmlns="">
          <p:pic>
            <p:nvPicPr>
              <p:cNvPr id="30" name="墨迹 29"/>
            </p:nvPicPr>
            <p:blipFill>
              <a:blip r:embed="rId51"/>
            </p:blipFill>
            <p:spPr>
              <a:xfrm>
                <a:off x="7597775" y="4022090"/>
                <a:ext cx="827405" cy="21590"/>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31" name="墨迹 30"/>
              <p14:cNvContentPartPr/>
              <p14:nvPr/>
            </p14:nvContentPartPr>
            <p14:xfrm>
              <a:off x="7951470" y="5905500"/>
              <a:ext cx="892810" cy="32385"/>
            </p14:xfrm>
          </p:contentPart>
        </mc:Choice>
        <mc:Fallback xmlns="">
          <p:pic>
            <p:nvPicPr>
              <p:cNvPr id="31" name="墨迹 30"/>
            </p:nvPicPr>
            <p:blipFill>
              <a:blip r:embed="rId53"/>
            </p:blipFill>
            <p:spPr>
              <a:xfrm>
                <a:off x="7951470" y="5905500"/>
                <a:ext cx="892810" cy="32385"/>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32" name="墨迹 31"/>
              <p14:cNvContentPartPr/>
              <p14:nvPr/>
            </p14:nvContentPartPr>
            <p14:xfrm>
              <a:off x="5186680" y="2900680"/>
              <a:ext cx="713105" cy="516890"/>
            </p14:xfrm>
          </p:contentPart>
        </mc:Choice>
        <mc:Fallback xmlns="">
          <p:pic>
            <p:nvPicPr>
              <p:cNvPr id="32" name="墨迹 31"/>
            </p:nvPicPr>
            <p:blipFill>
              <a:blip r:embed="rId55"/>
            </p:blipFill>
            <p:spPr>
              <a:xfrm>
                <a:off x="5186680" y="2900680"/>
                <a:ext cx="713105" cy="516890"/>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33" name="墨迹 32"/>
              <p14:cNvContentPartPr/>
              <p14:nvPr/>
            </p14:nvContentPartPr>
            <p14:xfrm>
              <a:off x="3967480" y="5372100"/>
              <a:ext cx="10795" cy="360"/>
            </p14:xfrm>
          </p:contentPart>
        </mc:Choice>
        <mc:Fallback xmlns="">
          <p:pic>
            <p:nvPicPr>
              <p:cNvPr id="33" name="墨迹 32"/>
            </p:nvPicPr>
            <p:blipFill>
              <a:blip r:embed="rId21"/>
            </p:blipFill>
            <p:spPr>
              <a:xfrm>
                <a:off x="3967480" y="5372100"/>
                <a:ext cx="10795" cy="36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34" name="墨迹 33"/>
              <p14:cNvContentPartPr/>
              <p14:nvPr/>
            </p14:nvContentPartPr>
            <p14:xfrm>
              <a:off x="8223885" y="3853180"/>
              <a:ext cx="729615" cy="277495"/>
            </p14:xfrm>
          </p:contentPart>
        </mc:Choice>
        <mc:Fallback xmlns="">
          <p:pic>
            <p:nvPicPr>
              <p:cNvPr id="34" name="墨迹 33"/>
            </p:nvPicPr>
            <p:blipFill>
              <a:blip r:embed="rId58"/>
            </p:blipFill>
            <p:spPr>
              <a:xfrm>
                <a:off x="8223885" y="3853180"/>
                <a:ext cx="729615" cy="277495"/>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35" name="墨迹 34"/>
              <p14:cNvContentPartPr/>
              <p14:nvPr/>
            </p14:nvContentPartPr>
            <p14:xfrm>
              <a:off x="3188970" y="5137785"/>
              <a:ext cx="549910" cy="299085"/>
            </p14:xfrm>
          </p:contentPart>
        </mc:Choice>
        <mc:Fallback xmlns="">
          <p:pic>
            <p:nvPicPr>
              <p:cNvPr id="35" name="墨迹 34"/>
            </p:nvPicPr>
            <p:blipFill>
              <a:blip r:embed="rId60"/>
            </p:blipFill>
            <p:spPr>
              <a:xfrm>
                <a:off x="3188970" y="5137785"/>
                <a:ext cx="549910" cy="299085"/>
              </a:xfrm>
              <a:prstGeom prst="rect"/>
            </p:spPr>
          </p:pic>
        </mc:Fallback>
      </mc:AlternateContent>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6"/>
                                        </p:tgtEl>
                                        <p:attrNameLst>
                                          <p:attrName>style.visibility</p:attrName>
                                        </p:attrNameLst>
                                      </p:cBhvr>
                                      <p:to>
                                        <p:strVal val="visible"/>
                                      </p:to>
                                    </p:set>
                                    <p:animEffect transition="in" filter="wipe(left)">
                                      <p:cBhvr>
                                        <p:cTn id="7" dur="500"/>
                                        <p:tgtEl>
                                          <p:spTgt spid="216"/>
                                        </p:tgtEl>
                                      </p:cBhvr>
                                    </p:animEffect>
                                  </p:childTnLst>
                                </p:cTn>
                              </p:par>
                              <p:par>
                                <p:cTn id="8" presetID="22" presetClass="entr" presetSubtype="1" fill="hold" nodeType="withEffect">
                                  <p:stCondLst>
                                    <p:cond delay="0"/>
                                  </p:stCondLst>
                                  <p:childTnLst>
                                    <p:set>
                                      <p:cBhvr>
                                        <p:cTn id="9" dur="1" fill="hold">
                                          <p:stCondLst>
                                            <p:cond delay="0"/>
                                          </p:stCondLst>
                                        </p:cTn>
                                        <p:tgtEl>
                                          <p:spTgt spid="234"/>
                                        </p:tgtEl>
                                        <p:attrNameLst>
                                          <p:attrName>style.visibility</p:attrName>
                                        </p:attrNameLst>
                                      </p:cBhvr>
                                      <p:to>
                                        <p:strVal val="visible"/>
                                      </p:to>
                                    </p:set>
                                    <p:animEffect transition="in" filter="wipe(up)">
                                      <p:cBhvr>
                                        <p:cTn id="10" dur="500"/>
                                        <p:tgtEl>
                                          <p:spTgt spid="23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dissolve">
                                      <p:cBhvr>
                                        <p:cTn id="13" dur="500"/>
                                        <p:tgtEl>
                                          <p:spTgt spid="7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240"/>
                                        </p:tgtEl>
                                        <p:attrNameLst>
                                          <p:attrName>style.visibility</p:attrName>
                                        </p:attrNameLst>
                                      </p:cBhvr>
                                      <p:to>
                                        <p:strVal val="visible"/>
                                      </p:to>
                                    </p:set>
                                    <p:animEffect transition="in" filter="wipe(up)">
                                      <p:cBhvr>
                                        <p:cTn id="18" dur="500"/>
                                        <p:tgtEl>
                                          <p:spTgt spid="240"/>
                                        </p:tgtEl>
                                      </p:cBhvr>
                                    </p:animEffect>
                                  </p:childTnLst>
                                </p:cTn>
                              </p:par>
                              <p:par>
                                <p:cTn id="19" presetID="22" presetClass="entr" presetSubtype="2" fill="hold" nodeType="withEffect">
                                  <p:stCondLst>
                                    <p:cond delay="0"/>
                                  </p:stCondLst>
                                  <p:childTnLst>
                                    <p:set>
                                      <p:cBhvr>
                                        <p:cTn id="20" dur="1" fill="hold">
                                          <p:stCondLst>
                                            <p:cond delay="0"/>
                                          </p:stCondLst>
                                        </p:cTn>
                                        <p:tgtEl>
                                          <p:spTgt spid="223"/>
                                        </p:tgtEl>
                                        <p:attrNameLst>
                                          <p:attrName>style.visibility</p:attrName>
                                        </p:attrNameLst>
                                      </p:cBhvr>
                                      <p:to>
                                        <p:strVal val="visible"/>
                                      </p:to>
                                    </p:set>
                                    <p:animEffect transition="in" filter="wipe(right)">
                                      <p:cBhvr>
                                        <p:cTn id="21" dur="500"/>
                                        <p:tgtEl>
                                          <p:spTgt spid="22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28"/>
                                        </p:tgtEl>
                                        <p:attrNameLst>
                                          <p:attrName>style.visibility</p:attrName>
                                        </p:attrNameLst>
                                      </p:cBhvr>
                                      <p:to>
                                        <p:strVal val="visible"/>
                                      </p:to>
                                    </p:set>
                                    <p:animEffect transition="in" filter="wipe(left)">
                                      <p:cBhvr>
                                        <p:cTn id="26" dur="500"/>
                                        <p:tgtEl>
                                          <p:spTgt spid="228"/>
                                        </p:tgtEl>
                                      </p:cBhvr>
                                    </p:animEffect>
                                  </p:childTnLst>
                                </p:cTn>
                              </p:par>
                              <p:par>
                                <p:cTn id="27" presetID="22" presetClass="entr" presetSubtype="1" fill="hold" nodeType="withEffect">
                                  <p:stCondLst>
                                    <p:cond delay="0"/>
                                  </p:stCondLst>
                                  <p:childTnLst>
                                    <p:set>
                                      <p:cBhvr>
                                        <p:cTn id="28" dur="1" fill="hold">
                                          <p:stCondLst>
                                            <p:cond delay="0"/>
                                          </p:stCondLst>
                                        </p:cTn>
                                        <p:tgtEl>
                                          <p:spTgt spid="237"/>
                                        </p:tgtEl>
                                        <p:attrNameLst>
                                          <p:attrName>style.visibility</p:attrName>
                                        </p:attrNameLst>
                                      </p:cBhvr>
                                      <p:to>
                                        <p:strVal val="visible"/>
                                      </p:to>
                                    </p:set>
                                    <p:animEffect transition="in" filter="wipe(up)">
                                      <p:cBhvr>
                                        <p:cTn id="29" dur="500"/>
                                        <p:tgtEl>
                                          <p:spTgt spid="237"/>
                                        </p:tgtEl>
                                      </p:cBhvr>
                                    </p:animEffect>
                                  </p:childTnLst>
                                </p:cTn>
                              </p:par>
                            </p:childTnLst>
                          </p:cTn>
                        </p:par>
                        <p:par>
                          <p:cTn id="30" fill="hold">
                            <p:stCondLst>
                              <p:cond delay="500"/>
                            </p:stCondLst>
                            <p:childTnLst>
                              <p:par>
                                <p:cTn id="31" presetID="22" presetClass="entr" presetSubtype="1" fill="hold" grpId="0" nodeType="afterEffect">
                                  <p:stCondLst>
                                    <p:cond delay="0"/>
                                  </p:stCondLst>
                                  <p:childTnLst>
                                    <p:set>
                                      <p:cBhvr>
                                        <p:cTn id="32" dur="1" fill="hold">
                                          <p:stCondLst>
                                            <p:cond delay="0"/>
                                          </p:stCondLst>
                                        </p:cTn>
                                        <p:tgtEl>
                                          <p:spTgt spid="222"/>
                                        </p:tgtEl>
                                        <p:attrNameLst>
                                          <p:attrName>style.visibility</p:attrName>
                                        </p:attrNameLst>
                                      </p:cBhvr>
                                      <p:to>
                                        <p:strVal val="visible"/>
                                      </p:to>
                                    </p:set>
                                    <p:animEffect transition="in" filter="wipe(up)">
                                      <p:cBhvr>
                                        <p:cTn id="33" dur="500"/>
                                        <p:tgtEl>
                                          <p:spTgt spid="222"/>
                                        </p:tgtEl>
                                      </p:cBhvr>
                                    </p:animEffect>
                                  </p:childTnLst>
                                </p:cTn>
                              </p:par>
                              <p:par>
                                <p:cTn id="34" presetID="22" presetClass="entr" presetSubtype="1" fill="hold" nodeType="withEffect">
                                  <p:stCondLst>
                                    <p:cond delay="0"/>
                                  </p:stCondLst>
                                  <p:childTnLst>
                                    <p:set>
                                      <p:cBhvr>
                                        <p:cTn id="35" dur="1" fill="hold">
                                          <p:stCondLst>
                                            <p:cond delay="0"/>
                                          </p:stCondLst>
                                        </p:cTn>
                                        <p:tgtEl>
                                          <p:spTgt spid="243"/>
                                        </p:tgtEl>
                                        <p:attrNameLst>
                                          <p:attrName>style.visibility</p:attrName>
                                        </p:attrNameLst>
                                      </p:cBhvr>
                                      <p:to>
                                        <p:strVal val="visible"/>
                                      </p:to>
                                    </p:set>
                                    <p:animEffect transition="in" filter="wipe(up)">
                                      <p:cBhvr>
                                        <p:cTn id="36"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0" bldLvl="0" animBg="1"/>
      <p:bldP spid="7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320" y="243605"/>
            <a:ext cx="11393310" cy="894622"/>
          </a:xfrm>
        </p:spPr>
        <p:txBody>
          <a:bodyPr>
            <a:normAutofit fontScale="90000"/>
          </a:bodyPr>
          <a:lstStyle/>
          <a:p>
            <a:r>
              <a:rPr lang="en-US" sz="4800" dirty="0"/>
              <a:t>TCP 3-way handshake analysis via Wireshark</a:t>
            </a:r>
            <a:endParaRPr lang="en-US" sz="4400" b="0" dirty="0"/>
          </a:p>
        </p:txBody>
      </p:sp>
      <p:sp>
        <p:nvSpPr>
          <p:cNvPr id="47" name="Rectangle 47"/>
          <p:cNvSpPr txBox="1">
            <a:spLocks noChangeArrowheads="1"/>
          </p:cNvSpPr>
          <p:nvPr/>
        </p:nvSpPr>
        <p:spPr>
          <a:xfrm>
            <a:off x="822325" y="1436370"/>
            <a:ext cx="10546715" cy="418655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Step1: run your wireshark, </a:t>
            </a:r>
            <a:r>
              <a:rPr kumimoji="0" lang="en-US" sz="2800" b="0" i="0" u="none" strike="noStrike" kern="1200" cap="none" spc="0" normalizeH="0" baseline="0" noProof="0" dirty="0">
                <a:ln>
                  <a:noFill/>
                </a:ln>
                <a:solidFill>
                  <a:srgbClr val="FF0000"/>
                </a:solidFill>
                <a:effectLst/>
                <a:uLnTx/>
                <a:uFillTx/>
                <a:latin typeface="Calibri" panose="020F0502020204030204"/>
                <a:ea typeface="+mn-ea"/>
                <a:cs typeface="+mn-cs"/>
              </a:rPr>
              <a:t>click the capture button</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Step2: start your web browser, enter a web address, e.g., </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30175" marR="0" lvl="0" indent="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None/>
              <a:defRPr/>
            </a:pPr>
            <a:r>
              <a:rPr kumimoji="0" lang="en-US" sz="2400" b="0" i="0" u="none" strike="noStrike" kern="1200" cap="none" spc="0" normalizeH="0" baseline="0" noProof="0" dirty="0">
                <a:ln>
                  <a:noFill/>
                </a:ln>
                <a:solidFill>
                  <a:schemeClr val="accent1"/>
                </a:solidFill>
                <a:effectLst/>
                <a:uLnTx/>
                <a:uFillTx/>
                <a:latin typeface="Calibri" panose="020F0502020204030204"/>
                <a:ea typeface="+mn-ea"/>
                <a:cs typeface="+mn-cs"/>
              </a:rPr>
              <a:t>  http://gaia.cs.umass.edu/wireshark-labs/INTRO-wireshark-file1.html</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R="0" lvl="0" algn="l" defTabSz="914400" rtl="0" eaLnBrk="1" fontAlgn="auto" latinLnBrk="0" hangingPunct="1">
              <a:lnSpc>
                <a:spcPct val="90000"/>
              </a:lnSpc>
              <a:spcBef>
                <a:spcPts val="1000"/>
              </a:spcBef>
              <a:spcAft>
                <a:spcPts val="0"/>
              </a:spcAft>
              <a:buClr>
                <a:srgbClr val="0000A3"/>
              </a:buClr>
              <a:buSzTx/>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Step3: wait for a while and then click the </a:t>
            </a:r>
            <a:r>
              <a:rPr kumimoji="0" lang="en-US" sz="2800" b="0" i="0" u="none" strike="noStrike" kern="1200" cap="none" spc="0" normalizeH="0" baseline="0" noProof="0" dirty="0">
                <a:ln>
                  <a:noFill/>
                </a:ln>
                <a:solidFill>
                  <a:srgbClr val="FF0000"/>
                </a:solidFill>
                <a:effectLst/>
                <a:uLnTx/>
                <a:uFillTx/>
                <a:latin typeface="Calibri" panose="020F0502020204030204"/>
                <a:ea typeface="+mn-ea"/>
                <a:cs typeface="+mn-cs"/>
              </a:rPr>
              <a:t>stop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button</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R="0" lvl="0" algn="l" defTabSz="914400" rtl="0" eaLnBrk="1" fontAlgn="auto" latinLnBrk="0" hangingPunct="1">
              <a:lnSpc>
                <a:spcPct val="90000"/>
              </a:lnSpc>
              <a:spcBef>
                <a:spcPts val="1000"/>
              </a:spcBef>
              <a:spcAft>
                <a:spcPts val="0"/>
              </a:spcAft>
              <a:buClr>
                <a:srgbClr val="0000A3"/>
              </a:buClr>
              <a:buSzTx/>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Step4: type “TCP” in the filter of wireshark, find the 3-way handshake</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4" name="灯片编号占位符 3"/>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5" name="页脚占位符 4"/>
          <p:cNvSpPr>
            <a:spLocks noGrp="1"/>
          </p:cNvSpPr>
          <p:nvPr>
            <p:ph type="ftr" sz="quarter" idx="11"/>
          </p:nvPr>
        </p:nvSpPr>
        <p:spPr/>
        <p:txBody>
          <a:bodyPr/>
          <a:p>
            <a:r>
              <a:rPr kumimoji="1" lang="zh-SG" altLang="en-US"/>
              <a:t>Principle of Computer Networks Experiment - Lesson 2</a:t>
            </a:r>
            <a:endParaRPr kumimoji="1" lang="zh-SG" altLang="en-US"/>
          </a:p>
        </p:txBody>
      </p:sp>
      <mc:AlternateContent xmlns:mc="http://schemas.openxmlformats.org/markup-compatibility/2006" xmlns:p14="http://schemas.microsoft.com/office/powerpoint/2010/main">
        <mc:Choice Requires="p14">
          <p:contentPart r:id="rId1" p14:bwMode="auto">
            <p14:nvContentPartPr>
              <p14:cNvPr id="6" name="墨迹 5"/>
              <p14:cNvContentPartPr/>
              <p14:nvPr/>
            </p14:nvContentPartPr>
            <p14:xfrm>
              <a:off x="7037070" y="1920875"/>
              <a:ext cx="2313305" cy="65405"/>
            </p14:xfrm>
          </p:contentPart>
        </mc:Choice>
        <mc:Fallback xmlns="">
          <p:pic>
            <p:nvPicPr>
              <p:cNvPr id="6" name="墨迹 5"/>
            </p:nvPicPr>
            <p:blipFill>
              <a:blip r:embed="rId2"/>
            </p:blipFill>
            <p:spPr>
              <a:xfrm>
                <a:off x="7037070" y="1920875"/>
                <a:ext cx="2313305" cy="65405"/>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7" name="墨迹 6"/>
              <p14:cNvContentPartPr/>
              <p14:nvPr/>
            </p14:nvContentPartPr>
            <p14:xfrm>
              <a:off x="7679690" y="2362200"/>
              <a:ext cx="2106295" cy="38100"/>
            </p14:xfrm>
          </p:contentPart>
        </mc:Choice>
        <mc:Fallback xmlns="">
          <p:pic>
            <p:nvPicPr>
              <p:cNvPr id="7" name="墨迹 6"/>
            </p:nvPicPr>
            <p:blipFill>
              <a:blip r:embed="rId4"/>
            </p:blipFill>
            <p:spPr>
              <a:xfrm>
                <a:off x="7679690" y="2362200"/>
                <a:ext cx="2106295" cy="3810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8" name="墨迹 7"/>
              <p14:cNvContentPartPr/>
              <p14:nvPr/>
            </p14:nvContentPartPr>
            <p14:xfrm>
              <a:off x="897890" y="2481580"/>
              <a:ext cx="478790" cy="261620"/>
            </p14:xfrm>
          </p:contentPart>
        </mc:Choice>
        <mc:Fallback xmlns="">
          <p:pic>
            <p:nvPicPr>
              <p:cNvPr id="8" name="墨迹 7"/>
            </p:nvPicPr>
            <p:blipFill>
              <a:blip r:embed="rId6"/>
            </p:blipFill>
            <p:spPr>
              <a:xfrm>
                <a:off x="897890" y="2481580"/>
                <a:ext cx="478790" cy="26162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9" name="墨迹 8"/>
              <p14:cNvContentPartPr/>
              <p14:nvPr/>
            </p14:nvContentPartPr>
            <p14:xfrm>
              <a:off x="2710180" y="3287395"/>
              <a:ext cx="1877695" cy="32385"/>
            </p14:xfrm>
          </p:contentPart>
        </mc:Choice>
        <mc:Fallback xmlns="">
          <p:pic>
            <p:nvPicPr>
              <p:cNvPr id="9" name="墨迹 8"/>
            </p:nvPicPr>
            <p:blipFill>
              <a:blip r:embed="rId8"/>
            </p:blipFill>
            <p:spPr>
              <a:xfrm>
                <a:off x="2710180" y="3287395"/>
                <a:ext cx="1877695" cy="3238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0" name="墨迹 9"/>
              <p14:cNvContentPartPr/>
              <p14:nvPr/>
            </p14:nvContentPartPr>
            <p14:xfrm>
              <a:off x="7924800" y="3336290"/>
              <a:ext cx="386080" cy="16510"/>
            </p14:xfrm>
          </p:contentPart>
        </mc:Choice>
        <mc:Fallback xmlns="">
          <p:pic>
            <p:nvPicPr>
              <p:cNvPr id="10" name="墨迹 9"/>
            </p:nvPicPr>
            <p:blipFill>
              <a:blip r:embed="rId10"/>
            </p:blipFill>
            <p:spPr>
              <a:xfrm>
                <a:off x="7924800" y="3336290"/>
                <a:ext cx="386080" cy="1651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1" name="墨迹 10"/>
              <p14:cNvContentPartPr/>
              <p14:nvPr/>
            </p14:nvContentPartPr>
            <p14:xfrm>
              <a:off x="3265170" y="3417570"/>
              <a:ext cx="1040130" cy="473710"/>
            </p14:xfrm>
          </p:contentPart>
        </mc:Choice>
        <mc:Fallback xmlns="">
          <p:pic>
            <p:nvPicPr>
              <p:cNvPr id="11" name="墨迹 10"/>
            </p:nvPicPr>
            <p:blipFill>
              <a:blip r:embed="rId12"/>
            </p:blipFill>
            <p:spPr>
              <a:xfrm>
                <a:off x="3265170" y="3417570"/>
                <a:ext cx="1040130" cy="47371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2" name="墨迹 11"/>
              <p14:cNvContentPartPr/>
              <p14:nvPr/>
            </p14:nvContentPartPr>
            <p14:xfrm>
              <a:off x="9432290" y="3848100"/>
              <a:ext cx="925195" cy="26670"/>
            </p14:xfrm>
          </p:contentPart>
        </mc:Choice>
        <mc:Fallback xmlns="">
          <p:pic>
            <p:nvPicPr>
              <p:cNvPr id="12" name="墨迹 11"/>
            </p:nvPicPr>
            <p:blipFill>
              <a:blip r:embed="rId14"/>
            </p:blipFill>
            <p:spPr>
              <a:xfrm>
                <a:off x="9432290" y="3848100"/>
                <a:ext cx="925195" cy="2667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3" name="墨迹 12"/>
              <p14:cNvContentPartPr/>
              <p14:nvPr/>
            </p14:nvContentPartPr>
            <p14:xfrm>
              <a:off x="1245870" y="4239895"/>
              <a:ext cx="1687830" cy="86995"/>
            </p14:xfrm>
          </p:contentPart>
        </mc:Choice>
        <mc:Fallback xmlns="">
          <p:pic>
            <p:nvPicPr>
              <p:cNvPr id="13" name="墨迹 12"/>
            </p:nvPicPr>
            <p:blipFill>
              <a:blip r:embed="rId16"/>
            </p:blipFill>
            <p:spPr>
              <a:xfrm>
                <a:off x="1245870" y="4239895"/>
                <a:ext cx="1687830" cy="86995"/>
              </a:xfrm>
              <a:prstGeom prst="rect"/>
            </p:spPr>
          </p:pic>
        </mc:Fallback>
      </mc:AlternateContent>
    </p:spTree>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320" y="243605"/>
            <a:ext cx="11393310" cy="894622"/>
          </a:xfrm>
        </p:spPr>
        <p:txBody>
          <a:bodyPr>
            <a:normAutofit fontScale="90000"/>
          </a:bodyPr>
          <a:lstStyle/>
          <a:p>
            <a:r>
              <a:rPr lang="en-US" sz="4800" dirty="0"/>
              <a:t>TCP 3-way handshake analysis via Wireshark</a:t>
            </a:r>
            <a:endParaRPr lang="en-US" sz="4400" b="0" dirty="0"/>
          </a:p>
        </p:txBody>
      </p:sp>
      <p:sp>
        <p:nvSpPr>
          <p:cNvPr id="47" name="Rectangle 47"/>
          <p:cNvSpPr txBox="1">
            <a:spLocks noChangeArrowheads="1"/>
          </p:cNvSpPr>
          <p:nvPr/>
        </p:nvSpPr>
        <p:spPr>
          <a:xfrm>
            <a:off x="822325" y="1436370"/>
            <a:ext cx="10546715" cy="418655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3-way handshake:</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9625" marR="0" lvl="1"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(client) SYN - (server) SYN ACK - (client) ACK</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9625" marR="0" lvl="1"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400" b="1" i="0" u="none" strike="noStrike" kern="1200" cap="none" spc="0" normalizeH="0" baseline="0" noProof="0" dirty="0">
                <a:ln>
                  <a:noFill/>
                </a:ln>
                <a:solidFill>
                  <a:srgbClr val="002060"/>
                </a:solidFill>
                <a:effectLst/>
                <a:uLnTx/>
                <a:uFillTx/>
                <a:latin typeface="Calibri" panose="020F0502020204030204"/>
                <a:ea typeface="+mn-ea"/>
                <a:cs typeface="+mn-cs"/>
              </a:rPr>
              <a:t>Try on your computer and see what happens! (5mins)</a:t>
            </a:r>
            <a:endParaRPr kumimoji="0" lang="en-US" sz="2400" b="1" i="0" u="none" strike="noStrike" kern="1200" cap="none" spc="0" normalizeH="0" baseline="0" noProof="0" dirty="0">
              <a:ln>
                <a:noFill/>
              </a:ln>
              <a:solidFill>
                <a:srgbClr val="002060"/>
              </a:solidFill>
              <a:effectLst/>
              <a:uLnTx/>
              <a:uFillTx/>
              <a:latin typeface="Calibri" panose="020F0502020204030204"/>
              <a:ea typeface="+mn-ea"/>
              <a:cs typeface="+mn-cs"/>
            </a:endParaRPr>
          </a:p>
        </p:txBody>
      </p:sp>
      <p:pic>
        <p:nvPicPr>
          <p:cNvPr id="3" name="图片 2"/>
          <p:cNvPicPr>
            <a:picLocks noChangeAspect="1"/>
          </p:cNvPicPr>
          <p:nvPr/>
        </p:nvPicPr>
        <p:blipFill>
          <a:blip r:embed="rId1"/>
          <a:stretch>
            <a:fillRect/>
          </a:stretch>
        </p:blipFill>
        <p:spPr>
          <a:xfrm>
            <a:off x="1271270" y="3040380"/>
            <a:ext cx="9353550" cy="2582545"/>
          </a:xfrm>
          <a:prstGeom prst="rect">
            <a:avLst/>
          </a:prstGeom>
        </p:spPr>
      </p:pic>
      <p:sp>
        <p:nvSpPr>
          <p:cNvPr id="4" name="日期占位符 3"/>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5" name="灯片编号占位符 4"/>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6" name="页脚占位符 5"/>
          <p:cNvSpPr>
            <a:spLocks noGrp="1"/>
          </p:cNvSpPr>
          <p:nvPr>
            <p:ph type="ftr" sz="quarter" idx="11"/>
          </p:nvPr>
        </p:nvSpPr>
        <p:spPr/>
        <p:txBody>
          <a:bodyPr/>
          <a:p>
            <a:r>
              <a:rPr kumimoji="1" lang="zh-SG" altLang="en-US"/>
              <a:t>Principle of Computer Networks Experiment - Lesson 2</a:t>
            </a:r>
            <a:endParaRPr kumimoji="1" lang="zh-SG" altLang="en-US"/>
          </a:p>
        </p:txBody>
      </p:sp>
      <p:pic>
        <p:nvPicPr>
          <p:cNvPr id="7" name="图片 6"/>
          <p:cNvPicPr>
            <a:picLocks noChangeAspect="1"/>
          </p:cNvPicPr>
          <p:nvPr/>
        </p:nvPicPr>
        <p:blipFill>
          <a:blip r:embed="rId2"/>
          <a:stretch>
            <a:fillRect/>
          </a:stretch>
        </p:blipFill>
        <p:spPr>
          <a:xfrm>
            <a:off x="6795770" y="5249545"/>
            <a:ext cx="5292725" cy="1560195"/>
          </a:xfrm>
          <a:prstGeom prst="rect">
            <a:avLst/>
          </a:prstGeom>
        </p:spPr>
      </p:pic>
      <mc:AlternateContent xmlns:mc="http://schemas.openxmlformats.org/markup-compatibility/2006" xmlns:p14="http://schemas.microsoft.com/office/powerpoint/2010/main">
        <mc:Choice Requires="p14">
          <p:contentPart r:id="rId3" p14:bwMode="auto">
            <p14:nvContentPartPr>
              <p14:cNvPr id="8" name="墨迹 7"/>
              <p14:cNvContentPartPr/>
              <p14:nvPr/>
            </p14:nvContentPartPr>
            <p14:xfrm>
              <a:off x="6966585" y="3994785"/>
              <a:ext cx="228600" cy="360"/>
            </p14:xfrm>
          </p:contentPart>
        </mc:Choice>
        <mc:Fallback xmlns="">
          <p:pic>
            <p:nvPicPr>
              <p:cNvPr id="8" name="墨迹 7"/>
            </p:nvPicPr>
            <p:blipFill>
              <a:blip r:embed="rId4"/>
            </p:blipFill>
            <p:spPr>
              <a:xfrm>
                <a:off x="6966585" y="3994785"/>
                <a:ext cx="228600" cy="36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9" name="墨迹 8"/>
              <p14:cNvContentPartPr/>
              <p14:nvPr/>
            </p14:nvContentPartPr>
            <p14:xfrm>
              <a:off x="6972300" y="4125595"/>
              <a:ext cx="516890" cy="10795"/>
            </p14:xfrm>
          </p:contentPart>
        </mc:Choice>
        <mc:Fallback xmlns="">
          <p:pic>
            <p:nvPicPr>
              <p:cNvPr id="9" name="墨迹 8"/>
            </p:nvPicPr>
            <p:blipFill>
              <a:blip r:embed="rId6"/>
            </p:blipFill>
            <p:spPr>
              <a:xfrm>
                <a:off x="6972300" y="4125595"/>
                <a:ext cx="516890" cy="10795"/>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0" name="墨迹 9"/>
              <p14:cNvContentPartPr/>
              <p14:nvPr/>
            </p14:nvContentPartPr>
            <p14:xfrm>
              <a:off x="6972300" y="4277995"/>
              <a:ext cx="173990" cy="360"/>
            </p14:xfrm>
          </p:contentPart>
        </mc:Choice>
        <mc:Fallback xmlns="">
          <p:pic>
            <p:nvPicPr>
              <p:cNvPr id="10" name="墨迹 9"/>
            </p:nvPicPr>
            <p:blipFill>
              <a:blip r:embed="rId8"/>
            </p:blipFill>
            <p:spPr>
              <a:xfrm>
                <a:off x="6972300" y="4277995"/>
                <a:ext cx="173990" cy="36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1" name="墨迹 10"/>
              <p14:cNvContentPartPr/>
              <p14:nvPr/>
            </p14:nvContentPartPr>
            <p14:xfrm>
              <a:off x="2769870" y="3967480"/>
              <a:ext cx="762000" cy="16510"/>
            </p14:xfrm>
          </p:contentPart>
        </mc:Choice>
        <mc:Fallback xmlns="">
          <p:pic>
            <p:nvPicPr>
              <p:cNvPr id="11" name="墨迹 10"/>
            </p:nvPicPr>
            <p:blipFill>
              <a:blip r:embed="rId10"/>
            </p:blipFill>
            <p:spPr>
              <a:xfrm>
                <a:off x="2769870" y="3967480"/>
                <a:ext cx="762000" cy="1651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2" name="墨迹 11"/>
              <p14:cNvContentPartPr/>
              <p14:nvPr/>
            </p14:nvContentPartPr>
            <p14:xfrm>
              <a:off x="4136390" y="3983990"/>
              <a:ext cx="745490" cy="38100"/>
            </p14:xfrm>
          </p:contentPart>
        </mc:Choice>
        <mc:Fallback xmlns="">
          <p:pic>
            <p:nvPicPr>
              <p:cNvPr id="12" name="墨迹 11"/>
            </p:nvPicPr>
            <p:blipFill>
              <a:blip r:embed="rId12"/>
            </p:blipFill>
            <p:spPr>
              <a:xfrm>
                <a:off x="4136390" y="3983990"/>
                <a:ext cx="745490" cy="3810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3" name="墨迹 12"/>
              <p14:cNvContentPartPr/>
              <p14:nvPr/>
            </p14:nvContentPartPr>
            <p14:xfrm>
              <a:off x="3624580" y="3907790"/>
              <a:ext cx="332105" cy="5080"/>
            </p14:xfrm>
          </p:contentPart>
        </mc:Choice>
        <mc:Fallback xmlns="">
          <p:pic>
            <p:nvPicPr>
              <p:cNvPr id="13" name="墨迹 12"/>
            </p:nvPicPr>
            <p:blipFill>
              <a:blip r:embed="rId14"/>
            </p:blipFill>
            <p:spPr>
              <a:xfrm>
                <a:off x="3624580" y="3907790"/>
                <a:ext cx="332105" cy="508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4" name="墨迹 13"/>
              <p14:cNvContentPartPr/>
              <p14:nvPr/>
            </p14:nvContentPartPr>
            <p14:xfrm>
              <a:off x="3962400" y="3874770"/>
              <a:ext cx="64770" cy="65405"/>
            </p14:xfrm>
          </p:contentPart>
        </mc:Choice>
        <mc:Fallback xmlns="">
          <p:pic>
            <p:nvPicPr>
              <p:cNvPr id="14" name="墨迹 13"/>
            </p:nvPicPr>
            <p:blipFill>
              <a:blip r:embed="rId16"/>
            </p:blipFill>
            <p:spPr>
              <a:xfrm>
                <a:off x="3962400" y="3874770"/>
                <a:ext cx="64770" cy="65405"/>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5" name="墨迹 14"/>
              <p14:cNvContentPartPr/>
              <p14:nvPr/>
            </p14:nvContentPartPr>
            <p14:xfrm>
              <a:off x="6884670" y="3836670"/>
              <a:ext cx="321310" cy="163830"/>
            </p14:xfrm>
          </p:contentPart>
        </mc:Choice>
        <mc:Fallback xmlns="">
          <p:pic>
            <p:nvPicPr>
              <p:cNvPr id="15" name="墨迹 14"/>
            </p:nvPicPr>
            <p:blipFill>
              <a:blip r:embed="rId18"/>
            </p:blipFill>
            <p:spPr>
              <a:xfrm>
                <a:off x="6884670" y="3836670"/>
                <a:ext cx="321310" cy="16383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6" name="墨迹 15"/>
              <p14:cNvContentPartPr/>
              <p14:nvPr/>
            </p14:nvContentPartPr>
            <p14:xfrm>
              <a:off x="3651885" y="4060190"/>
              <a:ext cx="332105" cy="16510"/>
            </p14:xfrm>
          </p:contentPart>
        </mc:Choice>
        <mc:Fallback xmlns="">
          <p:pic>
            <p:nvPicPr>
              <p:cNvPr id="16" name="墨迹 15"/>
            </p:nvPicPr>
            <p:blipFill>
              <a:blip r:embed="rId20"/>
            </p:blipFill>
            <p:spPr>
              <a:xfrm>
                <a:off x="3651885" y="4060190"/>
                <a:ext cx="332105" cy="1651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7" name="墨迹 16"/>
              <p14:cNvContentPartPr/>
              <p14:nvPr/>
            </p14:nvContentPartPr>
            <p14:xfrm>
              <a:off x="3994785" y="4038600"/>
              <a:ext cx="59690" cy="43180"/>
            </p14:xfrm>
          </p:contentPart>
        </mc:Choice>
        <mc:Fallback xmlns="">
          <p:pic>
            <p:nvPicPr>
              <p:cNvPr id="17" name="墨迹 16"/>
            </p:nvPicPr>
            <p:blipFill>
              <a:blip r:embed="rId22"/>
            </p:blipFill>
            <p:spPr>
              <a:xfrm>
                <a:off x="3994785" y="4038600"/>
                <a:ext cx="59690" cy="4318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8" name="墨迹 17"/>
              <p14:cNvContentPartPr/>
              <p14:nvPr/>
            </p14:nvContentPartPr>
            <p14:xfrm>
              <a:off x="7042785" y="4130675"/>
              <a:ext cx="81915" cy="360"/>
            </p14:xfrm>
          </p:contentPart>
        </mc:Choice>
        <mc:Fallback xmlns="">
          <p:pic>
            <p:nvPicPr>
              <p:cNvPr id="18" name="墨迹 17"/>
            </p:nvPicPr>
            <p:blipFill>
              <a:blip r:embed="rId24"/>
            </p:blipFill>
            <p:spPr>
              <a:xfrm>
                <a:off x="7042785" y="4130675"/>
                <a:ext cx="81915" cy="36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9" name="墨迹 18"/>
              <p14:cNvContentPartPr/>
              <p14:nvPr/>
            </p14:nvContentPartPr>
            <p14:xfrm>
              <a:off x="7303770" y="4136390"/>
              <a:ext cx="120015" cy="360"/>
            </p14:xfrm>
          </p:contentPart>
        </mc:Choice>
        <mc:Fallback xmlns="">
          <p:pic>
            <p:nvPicPr>
              <p:cNvPr id="19" name="墨迹 18"/>
            </p:nvPicPr>
            <p:blipFill>
              <a:blip r:embed="rId26"/>
            </p:blipFill>
            <p:spPr>
              <a:xfrm>
                <a:off x="7303770" y="4136390"/>
                <a:ext cx="120015" cy="36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0" name="墨迹 19"/>
              <p14:cNvContentPartPr/>
              <p14:nvPr/>
            </p14:nvContentPartPr>
            <p14:xfrm>
              <a:off x="3581400" y="4229100"/>
              <a:ext cx="358775" cy="5080"/>
            </p14:xfrm>
          </p:contentPart>
        </mc:Choice>
        <mc:Fallback xmlns="">
          <p:pic>
            <p:nvPicPr>
              <p:cNvPr id="20" name="墨迹 19"/>
            </p:nvPicPr>
            <p:blipFill>
              <a:blip r:embed="rId28"/>
            </p:blipFill>
            <p:spPr>
              <a:xfrm>
                <a:off x="3581400" y="4229100"/>
                <a:ext cx="358775" cy="508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21" name="墨迹 20"/>
              <p14:cNvContentPartPr/>
              <p14:nvPr/>
            </p14:nvContentPartPr>
            <p14:xfrm>
              <a:off x="3945890" y="4168775"/>
              <a:ext cx="86995" cy="71120"/>
            </p14:xfrm>
          </p:contentPart>
        </mc:Choice>
        <mc:Fallback xmlns="">
          <p:pic>
            <p:nvPicPr>
              <p:cNvPr id="21" name="墨迹 20"/>
            </p:nvPicPr>
            <p:blipFill>
              <a:blip r:embed="rId30"/>
            </p:blipFill>
            <p:spPr>
              <a:xfrm>
                <a:off x="3945890" y="4168775"/>
                <a:ext cx="86995" cy="7112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22" name="墨迹 21"/>
              <p14:cNvContentPartPr/>
              <p14:nvPr/>
            </p14:nvContentPartPr>
            <p14:xfrm>
              <a:off x="6998970" y="4261485"/>
              <a:ext cx="207010" cy="16510"/>
            </p14:xfrm>
          </p:contentPart>
        </mc:Choice>
        <mc:Fallback xmlns="">
          <p:pic>
            <p:nvPicPr>
              <p:cNvPr id="22" name="墨迹 21"/>
            </p:nvPicPr>
            <p:blipFill>
              <a:blip r:embed="rId32"/>
            </p:blipFill>
            <p:spPr>
              <a:xfrm>
                <a:off x="6998970" y="4261485"/>
                <a:ext cx="207010" cy="1651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3" name="墨迹 22"/>
              <p14:cNvContentPartPr/>
              <p14:nvPr/>
            </p14:nvContentPartPr>
            <p14:xfrm>
              <a:off x="1512570" y="3858895"/>
              <a:ext cx="158115" cy="451485"/>
            </p14:xfrm>
          </p:contentPart>
        </mc:Choice>
        <mc:Fallback xmlns="">
          <p:pic>
            <p:nvPicPr>
              <p:cNvPr id="23" name="墨迹 22"/>
            </p:nvPicPr>
            <p:blipFill>
              <a:blip r:embed="rId34"/>
            </p:blipFill>
            <p:spPr>
              <a:xfrm>
                <a:off x="1512570" y="3858895"/>
                <a:ext cx="158115" cy="451485"/>
              </a:xfrm>
              <a:prstGeom prst="rect"/>
            </p:spPr>
          </p:pic>
        </mc:Fallback>
      </mc:AlternateContent>
    </p:spTree>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320" y="243605"/>
            <a:ext cx="11393310" cy="894622"/>
          </a:xfrm>
        </p:spPr>
        <p:txBody>
          <a:bodyPr>
            <a:normAutofit fontScale="90000"/>
          </a:bodyPr>
          <a:lstStyle/>
          <a:p>
            <a:r>
              <a:rPr lang="en-US" sz="4800" dirty="0"/>
              <a:t>TCP 3-way handshake analysis via Wireshark</a:t>
            </a:r>
            <a:endParaRPr lang="en-US" sz="4400" b="0" dirty="0"/>
          </a:p>
        </p:txBody>
      </p:sp>
      <p:sp>
        <p:nvSpPr>
          <p:cNvPr id="47" name="Rectangle 47"/>
          <p:cNvSpPr txBox="1">
            <a:spLocks noChangeArrowheads="1"/>
          </p:cNvSpPr>
          <p:nvPr/>
        </p:nvSpPr>
        <p:spPr>
          <a:xfrm>
            <a:off x="822325" y="1436370"/>
            <a:ext cx="10546715" cy="418655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(client) SYN:</a:t>
            </a:r>
            <a:endParaRPr kumimoji="0" lang="en-US"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9625" marR="0" lvl="1"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000" b="0" i="0" u="none" strike="noStrike" kern="1200" cap="none" spc="0" normalizeH="0" baseline="0" noProof="0" dirty="0">
                <a:ln>
                  <a:noFill/>
                </a:ln>
                <a:solidFill>
                  <a:srgbClr val="FF0000"/>
                </a:solidFill>
                <a:effectLst/>
                <a:uLnTx/>
                <a:uFillTx/>
                <a:latin typeface="Calibri" panose="020F0502020204030204"/>
                <a:ea typeface="+mn-ea"/>
                <a:cs typeface="+mn-cs"/>
              </a:rPr>
              <a:t>Flag = SYN</a:t>
            </a:r>
            <a:endParaRPr kumimoji="0" lang="en-US" sz="2000" b="0" i="0" u="none" strike="noStrike" kern="1200" cap="none" spc="0" normalizeH="0" baseline="0" noProof="0" dirty="0">
              <a:ln>
                <a:noFill/>
              </a:ln>
              <a:solidFill>
                <a:srgbClr val="FF0000"/>
              </a:solidFill>
              <a:effectLst/>
              <a:uLnTx/>
              <a:uFillTx/>
              <a:latin typeface="Calibri" panose="020F0502020204030204"/>
              <a:ea typeface="+mn-ea"/>
              <a:cs typeface="+mn-cs"/>
            </a:endParaRPr>
          </a:p>
          <a:p>
            <a:pPr marL="809625" marR="0" lvl="1"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000" b="0" i="0" u="none" strike="noStrike" kern="1200" cap="none" spc="0" normalizeH="0" baseline="0" noProof="0" dirty="0">
                <a:ln>
                  <a:noFill/>
                </a:ln>
                <a:solidFill>
                  <a:srgbClr val="FF0000"/>
                </a:solidFill>
                <a:effectLst/>
                <a:uLnTx/>
                <a:uFillTx/>
                <a:latin typeface="Calibri" panose="020F0502020204030204"/>
                <a:ea typeface="+mn-ea"/>
                <a:cs typeface="+mn-cs"/>
              </a:rPr>
              <a:t>Seq. No = 0;</a:t>
            </a:r>
            <a:endParaRPr kumimoji="0" lang="en-US" sz="2000" b="0" i="0" u="none" strike="noStrike" kern="1200" cap="none" spc="0" normalizeH="0" baseline="0" noProof="0" dirty="0">
              <a:ln>
                <a:noFill/>
              </a:ln>
              <a:solidFill>
                <a:srgbClr val="FF0000"/>
              </a:solidFill>
              <a:effectLst/>
              <a:uLnTx/>
              <a:uFillTx/>
              <a:latin typeface="Calibri" panose="020F0502020204030204"/>
              <a:ea typeface="+mn-ea"/>
              <a:cs typeface="+mn-cs"/>
            </a:endParaRPr>
          </a:p>
          <a:p>
            <a:pPr marL="809625" marR="0" lvl="1"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endParaRPr kumimoji="0" lang="en-US" sz="20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pic>
        <p:nvPicPr>
          <p:cNvPr id="4" name="图片 3"/>
          <p:cNvPicPr>
            <a:picLocks noChangeAspect="1"/>
          </p:cNvPicPr>
          <p:nvPr/>
        </p:nvPicPr>
        <p:blipFill>
          <a:blip r:embed="rId1"/>
          <a:stretch>
            <a:fillRect/>
          </a:stretch>
        </p:blipFill>
        <p:spPr>
          <a:xfrm>
            <a:off x="4001135" y="939165"/>
            <a:ext cx="7157085" cy="5972810"/>
          </a:xfrm>
          <a:prstGeom prst="rect">
            <a:avLst/>
          </a:prstGeom>
        </p:spPr>
      </p:pic>
      <p:sp>
        <p:nvSpPr>
          <p:cNvPr id="3" name="日期占位符 2"/>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5" name="灯片编号占位符 4"/>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6" name="页脚占位符 5"/>
          <p:cNvSpPr>
            <a:spLocks noGrp="1"/>
          </p:cNvSpPr>
          <p:nvPr>
            <p:ph type="ftr" sz="quarter" idx="11"/>
          </p:nvPr>
        </p:nvSpPr>
        <p:spPr/>
        <p:txBody>
          <a:bodyPr/>
          <a:p>
            <a:r>
              <a:rPr kumimoji="1" lang="zh-SG" altLang="en-US"/>
              <a:t>Principle of Computer Networks Experiment - Lesson 2</a:t>
            </a:r>
            <a:endParaRPr kumimoji="1" lang="zh-SG" altLang="en-US"/>
          </a:p>
        </p:txBody>
      </p:sp>
    </p:spTree>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320" y="243605"/>
            <a:ext cx="11393310" cy="894622"/>
          </a:xfrm>
        </p:spPr>
        <p:txBody>
          <a:bodyPr>
            <a:normAutofit fontScale="90000"/>
          </a:bodyPr>
          <a:lstStyle/>
          <a:p>
            <a:r>
              <a:rPr lang="en-US" sz="4800" dirty="0"/>
              <a:t>TCP 3-way handshake analysis via Wireshark</a:t>
            </a:r>
            <a:endParaRPr lang="en-US" sz="4400" b="0" dirty="0"/>
          </a:p>
        </p:txBody>
      </p:sp>
      <p:sp>
        <p:nvSpPr>
          <p:cNvPr id="47" name="Rectangle 47"/>
          <p:cNvSpPr txBox="1">
            <a:spLocks noChangeArrowheads="1"/>
          </p:cNvSpPr>
          <p:nvPr/>
        </p:nvSpPr>
        <p:spPr>
          <a:xfrm>
            <a:off x="822325" y="1436370"/>
            <a:ext cx="10546715" cy="418655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(server) SYN ACK:</a:t>
            </a:r>
            <a:endParaRPr kumimoji="0" lang="en-US"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9625" marR="0" lvl="1"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000" b="0" i="0" u="none" strike="noStrike" kern="1200" cap="none" spc="0" normalizeH="0" baseline="0" noProof="0" dirty="0">
                <a:ln>
                  <a:noFill/>
                </a:ln>
                <a:solidFill>
                  <a:srgbClr val="FF0000"/>
                </a:solidFill>
                <a:effectLst/>
                <a:uLnTx/>
                <a:uFillTx/>
                <a:latin typeface="Calibri" panose="020F0502020204030204"/>
                <a:ea typeface="+mn-ea"/>
                <a:cs typeface="+mn-cs"/>
              </a:rPr>
              <a:t>Flag = </a:t>
            </a:r>
            <a:r>
              <a:rPr lang="en-US" sz="2000" noProof="0" dirty="0">
                <a:ln>
                  <a:noFill/>
                </a:ln>
                <a:solidFill>
                  <a:srgbClr val="FF0000"/>
                </a:solidFill>
                <a:effectLst/>
                <a:uLnTx/>
                <a:uFillTx/>
                <a:latin typeface="Calibri" panose="020F0502020204030204"/>
                <a:sym typeface="+mn-ea"/>
              </a:rPr>
              <a:t>SYN ACK</a:t>
            </a:r>
            <a:endParaRPr kumimoji="0" lang="en-US" sz="2000" b="0" i="0" u="none" strike="noStrike" kern="1200" cap="none" spc="0" normalizeH="0" baseline="0" noProof="0" dirty="0">
              <a:ln>
                <a:noFill/>
              </a:ln>
              <a:solidFill>
                <a:srgbClr val="FF0000"/>
              </a:solidFill>
              <a:effectLst/>
              <a:uLnTx/>
              <a:uFillTx/>
              <a:latin typeface="Calibri" panose="020F0502020204030204"/>
              <a:ea typeface="+mn-ea"/>
              <a:cs typeface="+mn-cs"/>
            </a:endParaRPr>
          </a:p>
          <a:p>
            <a:pPr marL="809625" marR="0" lvl="1"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000" b="0" i="0" u="none" strike="noStrike" kern="1200" cap="none" spc="0" normalizeH="0" baseline="0" noProof="0" dirty="0">
                <a:ln>
                  <a:noFill/>
                </a:ln>
                <a:solidFill>
                  <a:srgbClr val="FF0000"/>
                </a:solidFill>
                <a:effectLst/>
                <a:uLnTx/>
                <a:uFillTx/>
                <a:latin typeface="Calibri" panose="020F0502020204030204"/>
                <a:ea typeface="+mn-ea"/>
                <a:cs typeface="+mn-cs"/>
              </a:rPr>
              <a:t>Seq. No = 0;</a:t>
            </a:r>
            <a:endParaRPr kumimoji="0" lang="en-US" sz="2000" b="0" i="0" u="none" strike="noStrike" kern="1200" cap="none" spc="0" normalizeH="0" baseline="0" noProof="0" dirty="0">
              <a:ln>
                <a:noFill/>
              </a:ln>
              <a:solidFill>
                <a:srgbClr val="FF0000"/>
              </a:solidFill>
              <a:effectLst/>
              <a:uLnTx/>
              <a:uFillTx/>
              <a:latin typeface="Calibri" panose="020F0502020204030204"/>
              <a:ea typeface="+mn-ea"/>
              <a:cs typeface="+mn-cs"/>
            </a:endParaRPr>
          </a:p>
          <a:p>
            <a:pPr marL="809625" marR="0" lvl="1"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000" b="0" i="0" u="none" strike="noStrike" kern="1200" cap="none" spc="0" normalizeH="0" baseline="0" noProof="0" dirty="0">
                <a:ln>
                  <a:noFill/>
                </a:ln>
                <a:solidFill>
                  <a:srgbClr val="FF0000"/>
                </a:solidFill>
                <a:effectLst/>
                <a:uLnTx/>
                <a:uFillTx/>
                <a:latin typeface="Calibri" panose="020F0502020204030204"/>
                <a:ea typeface="+mn-ea"/>
                <a:cs typeface="+mn-cs"/>
              </a:rPr>
              <a:t>ACK No = 1;</a:t>
            </a:r>
            <a:endParaRPr kumimoji="0" lang="en-US" sz="20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pic>
        <p:nvPicPr>
          <p:cNvPr id="3" name="图片 2"/>
          <p:cNvPicPr>
            <a:picLocks noChangeAspect="1"/>
          </p:cNvPicPr>
          <p:nvPr/>
        </p:nvPicPr>
        <p:blipFill>
          <a:blip r:embed="rId1"/>
          <a:stretch>
            <a:fillRect/>
          </a:stretch>
        </p:blipFill>
        <p:spPr>
          <a:xfrm>
            <a:off x="4328795" y="950595"/>
            <a:ext cx="6981825" cy="5956935"/>
          </a:xfrm>
          <a:prstGeom prst="rect">
            <a:avLst/>
          </a:prstGeom>
        </p:spPr>
      </p:pic>
      <p:sp>
        <p:nvSpPr>
          <p:cNvPr id="4" name="日期占位符 3"/>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5" name="灯片编号占位符 4"/>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6" name="页脚占位符 5"/>
          <p:cNvSpPr>
            <a:spLocks noGrp="1"/>
          </p:cNvSpPr>
          <p:nvPr>
            <p:ph type="ftr" sz="quarter" idx="11"/>
          </p:nvPr>
        </p:nvSpPr>
        <p:spPr/>
        <p:txBody>
          <a:bodyPr/>
          <a:p>
            <a:r>
              <a:rPr kumimoji="1" lang="zh-SG" altLang="en-US"/>
              <a:t>Principle of Computer Networks Experiment - Lesson 2</a:t>
            </a:r>
            <a:endParaRPr kumimoji="1" lang="zh-SG" altLang="en-US"/>
          </a:p>
        </p:txBody>
      </p:sp>
    </p:spTree>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320" y="243605"/>
            <a:ext cx="11393310" cy="894622"/>
          </a:xfrm>
        </p:spPr>
        <p:txBody>
          <a:bodyPr>
            <a:normAutofit fontScale="90000"/>
          </a:bodyPr>
          <a:lstStyle/>
          <a:p>
            <a:r>
              <a:rPr lang="en-US" sz="4800" dirty="0"/>
              <a:t>TCP 3-way handshake analysis via Wireshark</a:t>
            </a:r>
            <a:endParaRPr lang="en-US" sz="4400" b="0" dirty="0"/>
          </a:p>
        </p:txBody>
      </p:sp>
      <p:sp>
        <p:nvSpPr>
          <p:cNvPr id="47" name="Rectangle 47"/>
          <p:cNvSpPr txBox="1">
            <a:spLocks noChangeArrowheads="1"/>
          </p:cNvSpPr>
          <p:nvPr/>
        </p:nvSpPr>
        <p:spPr>
          <a:xfrm>
            <a:off x="822325" y="1436370"/>
            <a:ext cx="10546715" cy="418655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(client) ACK:</a:t>
            </a:r>
            <a:endParaRPr kumimoji="0" lang="en-US"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9625" marR="0" lvl="1"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000" b="0" i="0" u="none" strike="noStrike" kern="1200" cap="none" spc="0" normalizeH="0" baseline="0" noProof="0" dirty="0">
                <a:ln>
                  <a:noFill/>
                </a:ln>
                <a:solidFill>
                  <a:srgbClr val="FF0000"/>
                </a:solidFill>
                <a:effectLst/>
                <a:uLnTx/>
                <a:uFillTx/>
                <a:latin typeface="Calibri" panose="020F0502020204030204"/>
                <a:ea typeface="+mn-ea"/>
                <a:cs typeface="+mn-cs"/>
              </a:rPr>
              <a:t>Flag = ACK;</a:t>
            </a:r>
            <a:endParaRPr kumimoji="0" lang="en-US" sz="2000" b="0" i="0" u="none" strike="noStrike" kern="1200" cap="none" spc="0" normalizeH="0" baseline="0" noProof="0" dirty="0">
              <a:ln>
                <a:noFill/>
              </a:ln>
              <a:solidFill>
                <a:srgbClr val="FF0000"/>
              </a:solidFill>
              <a:effectLst/>
              <a:uLnTx/>
              <a:uFillTx/>
              <a:latin typeface="Calibri" panose="020F0502020204030204"/>
              <a:ea typeface="+mn-ea"/>
              <a:cs typeface="+mn-cs"/>
            </a:endParaRPr>
          </a:p>
          <a:p>
            <a:pPr marL="809625" marR="0" lvl="1"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000" b="0" i="0" u="none" strike="noStrike" kern="1200" cap="none" spc="0" normalizeH="0" baseline="0" noProof="0" dirty="0">
                <a:ln>
                  <a:noFill/>
                </a:ln>
                <a:solidFill>
                  <a:srgbClr val="FF0000"/>
                </a:solidFill>
                <a:effectLst/>
                <a:uLnTx/>
                <a:uFillTx/>
                <a:latin typeface="Calibri" panose="020F0502020204030204"/>
                <a:ea typeface="+mn-ea"/>
                <a:cs typeface="+mn-cs"/>
              </a:rPr>
              <a:t>Seq. No = 1;</a:t>
            </a:r>
            <a:endParaRPr kumimoji="0" lang="en-US" sz="2000" b="0" i="0" u="none" strike="noStrike" kern="1200" cap="none" spc="0" normalizeH="0" baseline="0" noProof="0" dirty="0">
              <a:ln>
                <a:noFill/>
              </a:ln>
              <a:solidFill>
                <a:srgbClr val="FF0000"/>
              </a:solidFill>
              <a:effectLst/>
              <a:uLnTx/>
              <a:uFillTx/>
              <a:latin typeface="Calibri" panose="020F0502020204030204"/>
              <a:ea typeface="+mn-ea"/>
              <a:cs typeface="+mn-cs"/>
            </a:endParaRPr>
          </a:p>
          <a:p>
            <a:pPr marL="809625" marR="0" lvl="1"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000" b="0" i="0" u="none" strike="noStrike" kern="1200" cap="none" spc="0" normalizeH="0" baseline="0" noProof="0" dirty="0">
                <a:ln>
                  <a:noFill/>
                </a:ln>
                <a:solidFill>
                  <a:srgbClr val="FF0000"/>
                </a:solidFill>
                <a:effectLst/>
                <a:uLnTx/>
                <a:uFillTx/>
                <a:latin typeface="Calibri" panose="020F0502020204030204"/>
                <a:ea typeface="+mn-ea"/>
                <a:cs typeface="+mn-cs"/>
              </a:rPr>
              <a:t>ACK No = 1;</a:t>
            </a:r>
            <a:endParaRPr kumimoji="0" lang="en-US" sz="2000" b="0" i="0" u="none" strike="noStrike" kern="1200" cap="none" spc="0" normalizeH="0" baseline="0" noProof="0" dirty="0">
              <a:ln>
                <a:noFill/>
              </a:ln>
              <a:solidFill>
                <a:srgbClr val="FF0000"/>
              </a:solidFill>
              <a:effectLst/>
              <a:uLnTx/>
              <a:uFillTx/>
              <a:latin typeface="Calibri" panose="020F0502020204030204"/>
              <a:ea typeface="+mn-ea"/>
              <a:cs typeface="+mn-cs"/>
            </a:endParaRPr>
          </a:p>
          <a:p>
            <a:pPr marL="809625" marR="0" lvl="1"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endParaRPr kumimoji="0" lang="en-US" sz="20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pic>
        <p:nvPicPr>
          <p:cNvPr id="4" name="图片 3"/>
          <p:cNvPicPr>
            <a:picLocks noChangeAspect="1"/>
          </p:cNvPicPr>
          <p:nvPr/>
        </p:nvPicPr>
        <p:blipFill>
          <a:blip r:embed="rId1"/>
          <a:stretch>
            <a:fillRect/>
          </a:stretch>
        </p:blipFill>
        <p:spPr>
          <a:xfrm>
            <a:off x="4133215" y="962025"/>
            <a:ext cx="7077710" cy="5902960"/>
          </a:xfrm>
          <a:prstGeom prst="rect">
            <a:avLst/>
          </a:prstGeom>
        </p:spPr>
      </p:pic>
      <p:sp>
        <p:nvSpPr>
          <p:cNvPr id="3" name="日期占位符 2"/>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5" name="灯片编号占位符 4"/>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6" name="页脚占位符 5"/>
          <p:cNvSpPr>
            <a:spLocks noGrp="1"/>
          </p:cNvSpPr>
          <p:nvPr>
            <p:ph type="ftr" sz="quarter" idx="11"/>
          </p:nvPr>
        </p:nvSpPr>
        <p:spPr/>
        <p:txBody>
          <a:bodyPr/>
          <a:p>
            <a:r>
              <a:rPr kumimoji="1" lang="zh-SG" altLang="en-US"/>
              <a:t>Principle of Computer Networks Experiment - Lesson 2</a:t>
            </a:r>
            <a:endParaRPr kumimoji="1" lang="zh-SG" altLang="en-US"/>
          </a:p>
        </p:txBody>
      </p:sp>
    </p:spTree>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a:bodyPr>
          <a:lstStyle/>
          <a:p>
            <a:r>
              <a:rPr lang="en-US" sz="4400" dirty="0"/>
              <a:t>Principles of reliable </a:t>
            </a:r>
            <a:r>
              <a:rPr lang="en-US" dirty="0"/>
              <a:t>d</a:t>
            </a:r>
            <a:r>
              <a:rPr lang="en-US" sz="4400" dirty="0"/>
              <a:t>ata </a:t>
            </a:r>
            <a:r>
              <a:rPr lang="en-US" dirty="0"/>
              <a:t>t</a:t>
            </a:r>
            <a:r>
              <a:rPr lang="en-US" sz="4400" dirty="0"/>
              <a:t>ransfer </a:t>
            </a:r>
            <a:endParaRPr lang="en-US" sz="4400" dirty="0"/>
          </a:p>
        </p:txBody>
      </p:sp>
      <p:grpSp>
        <p:nvGrpSpPr>
          <p:cNvPr id="160" name="Group 159"/>
          <p:cNvGrpSpPr/>
          <p:nvPr/>
        </p:nvGrpSpPr>
        <p:grpSpPr>
          <a:xfrm>
            <a:off x="230505" y="1911985"/>
            <a:ext cx="6030595" cy="2072632"/>
            <a:chOff x="737513" y="2398718"/>
            <a:chExt cx="5595549" cy="2072535"/>
          </a:xfrm>
        </p:grpSpPr>
        <p:sp>
          <p:nvSpPr>
            <p:cNvPr id="161" name="Bent-Up Arrow 160"/>
            <p:cNvSpPr/>
            <p:nvPr/>
          </p:nvSpPr>
          <p:spPr>
            <a:xfrm>
              <a:off x="4575391" y="3206649"/>
              <a:ext cx="929535" cy="419742"/>
            </a:xfrm>
            <a:prstGeom prst="bentUpArrow">
              <a:avLst>
                <a:gd name="adj1" fmla="val 7688"/>
                <a:gd name="adj2" fmla="val 18199"/>
                <a:gd name="adj3" fmla="val 2019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62" name="Group 161"/>
            <p:cNvGrpSpPr/>
            <p:nvPr/>
          </p:nvGrpSpPr>
          <p:grpSpPr>
            <a:xfrm>
              <a:off x="1442223" y="2551892"/>
              <a:ext cx="1245036" cy="593992"/>
              <a:chOff x="9852456" y="608434"/>
              <a:chExt cx="1245036" cy="593992"/>
            </a:xfrm>
          </p:grpSpPr>
          <p:sp>
            <p:nvSpPr>
              <p:cNvPr id="221" name="Oval 19"/>
              <p:cNvSpPr>
                <a:spLocks noChangeArrowheads="1"/>
              </p:cNvSpPr>
              <p:nvPr/>
            </p:nvSpPr>
            <p:spPr bwMode="auto">
              <a:xfrm>
                <a:off x="9852456" y="608434"/>
                <a:ext cx="1245036" cy="593992"/>
              </a:xfrm>
              <a:prstGeom prst="ellipse">
                <a:avLst/>
              </a:prstGeom>
              <a:solidFill>
                <a:srgbClr val="CCFFFF"/>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MS PGothic" charset="0"/>
                  <a:cs typeface="+mn-cs"/>
                </a:endParaRPr>
              </a:p>
            </p:txBody>
          </p:sp>
          <p:sp>
            <p:nvSpPr>
              <p:cNvPr id="222" name="TextBox 221"/>
              <p:cNvSpPr txBox="1"/>
              <p:nvPr/>
            </p:nvSpPr>
            <p:spPr>
              <a:xfrm>
                <a:off x="9935581" y="670265"/>
                <a:ext cx="1106492" cy="485117"/>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sending process</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63" name="Group 162"/>
            <p:cNvGrpSpPr/>
            <p:nvPr/>
          </p:nvGrpSpPr>
          <p:grpSpPr>
            <a:xfrm>
              <a:off x="2038693" y="3003923"/>
              <a:ext cx="577241" cy="306691"/>
              <a:chOff x="9950444" y="999755"/>
              <a:chExt cx="577241" cy="306691"/>
            </a:xfrm>
          </p:grpSpPr>
          <p:sp>
            <p:nvSpPr>
              <p:cNvPr id="219" name="Rectangle 218"/>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0" name="TextBox 219"/>
              <p:cNvSpPr txBox="1"/>
              <p:nvPr/>
            </p:nvSpPr>
            <p:spPr>
              <a:xfrm>
                <a:off x="9950444" y="999755"/>
                <a:ext cx="577241" cy="30669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64" name="Group 194"/>
            <p:cNvGrpSpPr/>
            <p:nvPr/>
          </p:nvGrpSpPr>
          <p:grpSpPr bwMode="auto">
            <a:xfrm>
              <a:off x="1175476" y="2432423"/>
              <a:ext cx="545509" cy="512284"/>
              <a:chOff x="-44" y="1473"/>
              <a:chExt cx="981" cy="1105"/>
            </a:xfrm>
          </p:grpSpPr>
          <p:pic>
            <p:nvPicPr>
              <p:cNvPr id="217" name="Picture 19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8" name="Freeform 196"/>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grpSp>
        <p:grpSp>
          <p:nvGrpSpPr>
            <p:cNvPr id="165" name="Group 164"/>
            <p:cNvGrpSpPr/>
            <p:nvPr/>
          </p:nvGrpSpPr>
          <p:grpSpPr>
            <a:xfrm>
              <a:off x="4756576" y="2530702"/>
              <a:ext cx="1245036" cy="593992"/>
              <a:chOff x="9852456" y="608434"/>
              <a:chExt cx="1245036" cy="593992"/>
            </a:xfrm>
          </p:grpSpPr>
          <p:sp>
            <p:nvSpPr>
              <p:cNvPr id="215" name="Oval 19"/>
              <p:cNvSpPr>
                <a:spLocks noChangeArrowheads="1"/>
              </p:cNvSpPr>
              <p:nvPr/>
            </p:nvSpPr>
            <p:spPr bwMode="auto">
              <a:xfrm>
                <a:off x="9852456" y="608434"/>
                <a:ext cx="1245036" cy="593992"/>
              </a:xfrm>
              <a:prstGeom prst="ellipse">
                <a:avLst/>
              </a:prstGeom>
              <a:solidFill>
                <a:srgbClr val="CCFFFF"/>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MS PGothic" charset="0"/>
                  <a:cs typeface="+mn-cs"/>
                </a:endParaRPr>
              </a:p>
            </p:txBody>
          </p:sp>
          <p:sp>
            <p:nvSpPr>
              <p:cNvPr id="216" name="TextBox 215"/>
              <p:cNvSpPr txBox="1"/>
              <p:nvPr/>
            </p:nvSpPr>
            <p:spPr>
              <a:xfrm>
                <a:off x="9921965" y="670265"/>
                <a:ext cx="1106492" cy="485117"/>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receiving process</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66" name="Group 165"/>
            <p:cNvGrpSpPr/>
            <p:nvPr/>
          </p:nvGrpSpPr>
          <p:grpSpPr>
            <a:xfrm>
              <a:off x="4815705" y="3003923"/>
              <a:ext cx="577241" cy="306691"/>
              <a:chOff x="9678159" y="981583"/>
              <a:chExt cx="577241" cy="306691"/>
            </a:xfrm>
          </p:grpSpPr>
          <p:sp>
            <p:nvSpPr>
              <p:cNvPr id="213" name="Rectangle 212"/>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4" name="TextBox 213"/>
              <p:cNvSpPr txBox="1"/>
              <p:nvPr/>
            </p:nvSpPr>
            <p:spPr>
              <a:xfrm>
                <a:off x="9678159" y="981583"/>
                <a:ext cx="577241" cy="30669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67" name="Group 161"/>
            <p:cNvGrpSpPr/>
            <p:nvPr/>
          </p:nvGrpSpPr>
          <p:grpSpPr bwMode="auto">
            <a:xfrm>
              <a:off x="5854223" y="2398718"/>
              <a:ext cx="230514" cy="466725"/>
              <a:chOff x="4140" y="429"/>
              <a:chExt cx="1425" cy="2396"/>
            </a:xfrm>
          </p:grpSpPr>
          <p:sp>
            <p:nvSpPr>
              <p:cNvPr id="181" name="Freeform 162"/>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82" name="Rectangle 163"/>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83" name="Freeform 164"/>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84" name="Freeform 165"/>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85" name="Rectangle 166"/>
              <p:cNvSpPr>
                <a:spLocks noChangeArrowheads="1"/>
              </p:cNvSpPr>
              <p:nvPr/>
            </p:nvSpPr>
            <p:spPr bwMode="auto">
              <a:xfrm>
                <a:off x="4209" y="693"/>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nvGrpSpPr>
              <p:cNvPr id="186" name="Group 167"/>
              <p:cNvGrpSpPr/>
              <p:nvPr/>
            </p:nvGrpSpPr>
            <p:grpSpPr bwMode="auto">
              <a:xfrm>
                <a:off x="4749" y="668"/>
                <a:ext cx="581" cy="145"/>
                <a:chOff x="614" y="2568"/>
                <a:chExt cx="725" cy="139"/>
              </a:xfrm>
            </p:grpSpPr>
            <p:sp>
              <p:nvSpPr>
                <p:cNvPr id="211" name="AutoShape 168"/>
                <p:cNvSpPr>
                  <a:spLocks noChangeArrowheads="1"/>
                </p:cNvSpPr>
                <p:nvPr/>
              </p:nvSpPr>
              <p:spPr bwMode="auto">
                <a:xfrm>
                  <a:off x="617" y="2567"/>
                  <a:ext cx="724"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12" name="AutoShape 169"/>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sp>
            <p:nvSpPr>
              <p:cNvPr id="187" name="Rectangle 170"/>
              <p:cNvSpPr>
                <a:spLocks noChangeArrowheads="1"/>
              </p:cNvSpPr>
              <p:nvPr/>
            </p:nvSpPr>
            <p:spPr bwMode="auto">
              <a:xfrm>
                <a:off x="4222" y="1017"/>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nvGrpSpPr>
              <p:cNvPr id="188" name="Group 171"/>
              <p:cNvGrpSpPr/>
              <p:nvPr/>
            </p:nvGrpSpPr>
            <p:grpSpPr bwMode="auto">
              <a:xfrm>
                <a:off x="4747" y="994"/>
                <a:ext cx="581" cy="134"/>
                <a:chOff x="614" y="2568"/>
                <a:chExt cx="725" cy="139"/>
              </a:xfrm>
            </p:grpSpPr>
            <p:sp>
              <p:nvSpPr>
                <p:cNvPr id="209" name="AutoShape 172"/>
                <p:cNvSpPr>
                  <a:spLocks noChangeArrowheads="1"/>
                </p:cNvSpPr>
                <p:nvPr/>
              </p:nvSpPr>
              <p:spPr bwMode="auto">
                <a:xfrm>
                  <a:off x="612" y="2570"/>
                  <a:ext cx="724" cy="162"/>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10" name="AutoShape 173"/>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sp>
            <p:nvSpPr>
              <p:cNvPr id="189" name="Rectangle 174"/>
              <p:cNvSpPr>
                <a:spLocks noChangeArrowheads="1"/>
              </p:cNvSpPr>
              <p:nvPr/>
            </p:nvSpPr>
            <p:spPr bwMode="auto">
              <a:xfrm>
                <a:off x="4216" y="1357"/>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90" name="Rectangle 175"/>
              <p:cNvSpPr>
                <a:spLocks noChangeArrowheads="1"/>
              </p:cNvSpPr>
              <p:nvPr/>
            </p:nvSpPr>
            <p:spPr bwMode="auto">
              <a:xfrm>
                <a:off x="4228" y="1654"/>
                <a:ext cx="593"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nvGrpSpPr>
              <p:cNvPr id="191" name="Group 176"/>
              <p:cNvGrpSpPr/>
              <p:nvPr/>
            </p:nvGrpSpPr>
            <p:grpSpPr bwMode="auto">
              <a:xfrm>
                <a:off x="4735" y="1627"/>
                <a:ext cx="582" cy="151"/>
                <a:chOff x="614" y="2568"/>
                <a:chExt cx="725" cy="139"/>
              </a:xfrm>
            </p:grpSpPr>
            <p:sp>
              <p:nvSpPr>
                <p:cNvPr id="207" name="AutoShape 177"/>
                <p:cNvSpPr>
                  <a:spLocks noChangeArrowheads="1"/>
                </p:cNvSpPr>
                <p:nvPr/>
              </p:nvSpPr>
              <p:spPr bwMode="auto">
                <a:xfrm>
                  <a:off x="611" y="2568"/>
                  <a:ext cx="730" cy="139"/>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08" name="AutoShape 178"/>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sp>
            <p:nvSpPr>
              <p:cNvPr id="192" name="Freeform 179"/>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grpSp>
            <p:nvGrpSpPr>
              <p:cNvPr id="193" name="Group 180"/>
              <p:cNvGrpSpPr/>
              <p:nvPr/>
            </p:nvGrpSpPr>
            <p:grpSpPr bwMode="auto">
              <a:xfrm>
                <a:off x="4739" y="1327"/>
                <a:ext cx="582" cy="139"/>
                <a:chOff x="614" y="2568"/>
                <a:chExt cx="725" cy="139"/>
              </a:xfrm>
            </p:grpSpPr>
            <p:sp>
              <p:nvSpPr>
                <p:cNvPr id="205" name="AutoShape 181"/>
                <p:cNvSpPr>
                  <a:spLocks noChangeArrowheads="1"/>
                </p:cNvSpPr>
                <p:nvPr/>
              </p:nvSpPr>
              <p:spPr bwMode="auto">
                <a:xfrm>
                  <a:off x="614" y="2566"/>
                  <a:ext cx="723"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06" name="AutoShape 182"/>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sp>
            <p:nvSpPr>
              <p:cNvPr id="194" name="Rectangle 183"/>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95" name="Freeform 184"/>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96" name="Freeform 185"/>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97" name="Oval 186"/>
              <p:cNvSpPr>
                <a:spLocks noChangeArrowheads="1"/>
              </p:cNvSpPr>
              <p:nvPr/>
            </p:nvSpPr>
            <p:spPr bwMode="auto">
              <a:xfrm>
                <a:off x="5515" y="2609"/>
                <a:ext cx="50" cy="97"/>
              </a:xfrm>
              <a:prstGeom prst="ellipse">
                <a:avLst/>
              </a:prstGeom>
              <a:solidFill>
                <a:srgbClr val="3333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98" name="Freeform 187"/>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99" name="AutoShape 188"/>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00" name="AutoShape 189"/>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01" name="Oval 190"/>
              <p:cNvSpPr>
                <a:spLocks noChangeArrowheads="1"/>
              </p:cNvSpPr>
              <p:nvPr/>
            </p:nvSpPr>
            <p:spPr bwMode="auto">
              <a:xfrm>
                <a:off x="4310" y="2382"/>
                <a:ext cx="158" cy="146"/>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02" name="Oval 191"/>
              <p:cNvSpPr>
                <a:spLocks noChangeArrowheads="1"/>
              </p:cNvSpPr>
              <p:nvPr/>
            </p:nvSpPr>
            <p:spPr bwMode="auto">
              <a:xfrm>
                <a:off x="4487" y="2382"/>
                <a:ext cx="158" cy="146"/>
              </a:xfrm>
              <a:prstGeom prst="ellipse">
                <a:avLst/>
              </a:prstGeom>
              <a:solidFill>
                <a:srgbClr val="FF0000"/>
              </a:soli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0000"/>
                  </a:solidFill>
                  <a:effectLst/>
                  <a:uLnTx/>
                  <a:uFillTx/>
                  <a:latin typeface="Arial" panose="020B0604020202020204" pitchFamily="34" charset="0"/>
                  <a:ea typeface="MS PGothic" charset="0"/>
                  <a:cs typeface="Arial" panose="020B0604020202020204" pitchFamily="34" charset="0"/>
                </a:endParaRPr>
              </a:p>
            </p:txBody>
          </p:sp>
          <p:sp>
            <p:nvSpPr>
              <p:cNvPr id="203" name="Oval 192"/>
              <p:cNvSpPr>
                <a:spLocks noChangeArrowheads="1"/>
              </p:cNvSpPr>
              <p:nvPr/>
            </p:nvSpPr>
            <p:spPr bwMode="auto">
              <a:xfrm>
                <a:off x="4663" y="2382"/>
                <a:ext cx="158" cy="140"/>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04" name="Rectangle 193"/>
              <p:cNvSpPr>
                <a:spLocks noChangeArrowheads="1"/>
              </p:cNvSpPr>
              <p:nvPr/>
            </p:nvSpPr>
            <p:spPr bwMode="auto">
              <a:xfrm>
                <a:off x="5061" y="1837"/>
                <a:ext cx="88" cy="761"/>
              </a:xfrm>
              <a:prstGeom prst="rect">
                <a:avLst/>
              </a:prstGeom>
              <a:solidFill>
                <a:srgbClr val="292929"/>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grpSp>
          <p:nvGrpSpPr>
            <p:cNvPr id="168" name="Group 167"/>
            <p:cNvGrpSpPr/>
            <p:nvPr/>
          </p:nvGrpSpPr>
          <p:grpSpPr>
            <a:xfrm>
              <a:off x="2669417" y="3423937"/>
              <a:ext cx="2003932" cy="368283"/>
              <a:chOff x="7504363" y="3141846"/>
              <a:chExt cx="2003932" cy="368283"/>
            </a:xfrm>
          </p:grpSpPr>
          <p:grpSp>
            <p:nvGrpSpPr>
              <p:cNvPr id="175" name="Group 174"/>
              <p:cNvGrpSpPr/>
              <p:nvPr/>
            </p:nvGrpSpPr>
            <p:grpSpPr>
              <a:xfrm>
                <a:off x="7504363" y="3183676"/>
                <a:ext cx="2003932" cy="306163"/>
                <a:chOff x="1616358" y="2551230"/>
                <a:chExt cx="2141698" cy="218510"/>
              </a:xfrm>
            </p:grpSpPr>
            <p:sp>
              <p:nvSpPr>
                <p:cNvPr id="177" name="Rectangle 176"/>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Oval 177"/>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9" name="Oval 178"/>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76" name="TextBox 175"/>
              <p:cNvSpPr txBox="1"/>
              <p:nvPr/>
            </p:nvSpPr>
            <p:spPr>
              <a:xfrm>
                <a:off x="7695752" y="3141846"/>
                <a:ext cx="1678858" cy="36828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reliable channel</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cxnSp>
          <p:nvCxnSpPr>
            <p:cNvPr id="169" name="Straight Connector 168"/>
            <p:cNvCxnSpPr/>
            <p:nvPr/>
          </p:nvCxnSpPr>
          <p:spPr>
            <a:xfrm>
              <a:off x="1082232" y="3325543"/>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70" name="Bent-Up Arrow 169"/>
            <p:cNvSpPr/>
            <p:nvPr/>
          </p:nvSpPr>
          <p:spPr>
            <a:xfrm rot="5400000">
              <a:off x="2152182" y="3067004"/>
              <a:ext cx="462111" cy="773811"/>
            </a:xfrm>
            <a:prstGeom prst="bentUpArrow">
              <a:avLst>
                <a:gd name="adj1" fmla="val 7999"/>
                <a:gd name="adj2" fmla="val 16334"/>
                <a:gd name="adj3" fmla="val 213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1" name="Straight Connector 170"/>
            <p:cNvCxnSpPr/>
            <p:nvPr/>
          </p:nvCxnSpPr>
          <p:spPr>
            <a:xfrm>
              <a:off x="4645151" y="3325543"/>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72" name="TextBox 171"/>
            <p:cNvSpPr txBox="1"/>
            <p:nvPr/>
          </p:nvSpPr>
          <p:spPr>
            <a:xfrm>
              <a:off x="737513" y="3044385"/>
              <a:ext cx="994247" cy="30669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application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3" name="TextBox 172"/>
            <p:cNvSpPr txBox="1"/>
            <p:nvPr/>
          </p:nvSpPr>
          <p:spPr>
            <a:xfrm>
              <a:off x="828116" y="3272133"/>
              <a:ext cx="868699" cy="30669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4" name="TextBox 173"/>
            <p:cNvSpPr txBox="1"/>
            <p:nvPr/>
          </p:nvSpPr>
          <p:spPr>
            <a:xfrm flipH="1">
              <a:off x="1817207" y="4010900"/>
              <a:ext cx="4025652" cy="4603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reliable service </a:t>
              </a:r>
              <a:r>
                <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rPr>
                <a:t>abstraction</a:t>
              </a:r>
              <a:endPar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endParaRPr>
            </a:p>
          </p:txBody>
        </p:sp>
      </p:grpSp>
      <p:sp>
        <p:nvSpPr>
          <p:cNvPr id="3" name="日期占位符 2"/>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4" name="灯片编号占位符 3"/>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5" name="页脚占位符 4"/>
          <p:cNvSpPr>
            <a:spLocks noGrp="1"/>
          </p:cNvSpPr>
          <p:nvPr>
            <p:ph type="ftr" sz="quarter" idx="11"/>
          </p:nvPr>
        </p:nvSpPr>
        <p:spPr/>
        <p:txBody>
          <a:bodyPr/>
          <a:p>
            <a:r>
              <a:rPr kumimoji="1" lang="zh-SG" altLang="en-US"/>
              <a:t>Principle of Computer Networks Experiment - Lesson 2</a:t>
            </a:r>
            <a:endParaRPr kumimoji="1" lang="zh-SG" altLang="en-US"/>
          </a:p>
        </p:txBody>
      </p:sp>
      <mc:AlternateContent xmlns:mc="http://schemas.openxmlformats.org/markup-compatibility/2006" xmlns:p14="http://schemas.microsoft.com/office/powerpoint/2010/main">
        <mc:Choice Requires="p14">
          <p:contentPart r:id="rId2" p14:bwMode="auto">
            <p14:nvContentPartPr>
              <p14:cNvPr id="6" name="墨迹 5"/>
              <p14:cNvContentPartPr/>
              <p14:nvPr/>
            </p14:nvContentPartPr>
            <p14:xfrm>
              <a:off x="2487295" y="2884170"/>
              <a:ext cx="1730375" cy="522605"/>
            </p14:xfrm>
          </p:contentPart>
        </mc:Choice>
        <mc:Fallback xmlns="">
          <p:pic>
            <p:nvPicPr>
              <p:cNvPr id="6" name="墨迹 5"/>
            </p:nvPicPr>
            <p:blipFill>
              <a:blip r:embed="rId3"/>
            </p:blipFill>
            <p:spPr>
              <a:xfrm>
                <a:off x="2487295" y="2884170"/>
                <a:ext cx="1730375" cy="52260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7" name="墨迹 6"/>
              <p14:cNvContentPartPr/>
              <p14:nvPr/>
            </p14:nvContentPartPr>
            <p14:xfrm>
              <a:off x="3385185" y="3260090"/>
              <a:ext cx="870585" cy="21590"/>
            </p14:xfrm>
          </p:contentPart>
        </mc:Choice>
        <mc:Fallback xmlns="">
          <p:pic>
            <p:nvPicPr>
              <p:cNvPr id="7" name="墨迹 6"/>
            </p:nvPicPr>
            <p:blipFill>
              <a:blip r:embed="rId5"/>
            </p:blipFill>
            <p:spPr>
              <a:xfrm>
                <a:off x="3385185" y="3260090"/>
                <a:ext cx="870585" cy="2159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8" name="墨迹 7"/>
              <p14:cNvContentPartPr/>
              <p14:nvPr/>
            </p14:nvContentPartPr>
            <p14:xfrm>
              <a:off x="2606675" y="3281680"/>
              <a:ext cx="653415" cy="21590"/>
            </p14:xfrm>
          </p:contentPart>
        </mc:Choice>
        <mc:Fallback xmlns="">
          <p:pic>
            <p:nvPicPr>
              <p:cNvPr id="8" name="墨迹 7"/>
            </p:nvPicPr>
            <p:blipFill>
              <a:blip r:embed="rId7"/>
            </p:blipFill>
            <p:spPr>
              <a:xfrm>
                <a:off x="2606675" y="3281680"/>
                <a:ext cx="653415" cy="21590"/>
              </a:xfrm>
              <a:prstGeom prst="rect"/>
            </p:spPr>
          </p:pic>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320" y="243605"/>
            <a:ext cx="11393310" cy="894622"/>
          </a:xfrm>
        </p:spPr>
        <p:txBody>
          <a:bodyPr>
            <a:normAutofit fontScale="90000"/>
          </a:bodyPr>
          <a:lstStyle/>
          <a:p>
            <a:r>
              <a:rPr lang="en-US" sz="4800" dirty="0"/>
              <a:t>TCP 3-way handshake analysis via Wireshark</a:t>
            </a:r>
            <a:endParaRPr lang="en-US" sz="4400" b="0" dirty="0"/>
          </a:p>
        </p:txBody>
      </p:sp>
      <p:sp>
        <p:nvSpPr>
          <p:cNvPr id="47" name="Rectangle 47"/>
          <p:cNvSpPr txBox="1">
            <a:spLocks noChangeArrowheads="1"/>
          </p:cNvSpPr>
          <p:nvPr/>
        </p:nvSpPr>
        <p:spPr>
          <a:xfrm>
            <a:off x="822325" y="1436370"/>
            <a:ext cx="10546715" cy="418655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After 3-way handshake, the TCP connection has been established successfully!</a:t>
            </a:r>
            <a:endParaRPr kumimoji="0" lang="en-US"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587375" marR="0" lvl="1" indent="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None/>
              <a:defRPr/>
            </a:pPr>
            <a:endParaRPr kumimoji="0" lang="en-US" sz="20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pic>
        <p:nvPicPr>
          <p:cNvPr id="3" name="图片 2"/>
          <p:cNvPicPr>
            <a:picLocks noChangeAspect="1"/>
          </p:cNvPicPr>
          <p:nvPr/>
        </p:nvPicPr>
        <p:blipFill>
          <a:blip r:embed="rId1"/>
          <a:stretch>
            <a:fillRect/>
          </a:stretch>
        </p:blipFill>
        <p:spPr>
          <a:xfrm>
            <a:off x="2969260" y="2371725"/>
            <a:ext cx="6844030" cy="4379595"/>
          </a:xfrm>
          <a:prstGeom prst="rect">
            <a:avLst/>
          </a:prstGeom>
        </p:spPr>
      </p:pic>
      <p:sp>
        <p:nvSpPr>
          <p:cNvPr id="4" name="日期占位符 3"/>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5" name="灯片编号占位符 4"/>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6" name="页脚占位符 5"/>
          <p:cNvSpPr>
            <a:spLocks noGrp="1"/>
          </p:cNvSpPr>
          <p:nvPr>
            <p:ph type="ftr" sz="quarter" idx="11"/>
          </p:nvPr>
        </p:nvSpPr>
        <p:spPr/>
        <p:txBody>
          <a:bodyPr/>
          <a:p>
            <a:r>
              <a:rPr kumimoji="1" lang="zh-SG" altLang="en-US"/>
              <a:t>Principle of Computer Networks Experiment - Lesson 2</a:t>
            </a:r>
            <a:endParaRPr kumimoji="1" lang="zh-SG" altLang="en-US"/>
          </a:p>
        </p:txBody>
      </p:sp>
    </p:spTree>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275" y="282340"/>
            <a:ext cx="11393310" cy="894622"/>
          </a:xfrm>
        </p:spPr>
        <p:txBody>
          <a:bodyPr>
            <a:normAutofit/>
          </a:bodyPr>
          <a:lstStyle/>
          <a:p>
            <a:r>
              <a:rPr lang="en-US" sz="4800" dirty="0"/>
              <a:t>Closing a TCP: 4-way handshake</a:t>
            </a:r>
            <a:endParaRPr lang="en-US" sz="4400" b="0" dirty="0"/>
          </a:p>
        </p:txBody>
      </p:sp>
      <p:sp>
        <p:nvSpPr>
          <p:cNvPr id="47" name="Rectangle 47"/>
          <p:cNvSpPr txBox="1">
            <a:spLocks noChangeArrowheads="1"/>
          </p:cNvSpPr>
          <p:nvPr/>
        </p:nvSpPr>
        <p:spPr>
          <a:xfrm>
            <a:off x="532130" y="1419860"/>
            <a:ext cx="5177155" cy="418655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Close can be initiated by client or server!</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client, server each close their side of connection</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a:buChar char="•"/>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send TCP segment with FIN bit = 1</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respond to received FIN with ACK</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a:buChar char="•"/>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on receiving FIN, ACK can be combined with own FIN</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400" b="0" i="0" u="none" strike="noStrike" kern="1200" cap="none" spc="0" normalizeH="0" baseline="0" noProof="0" dirty="0">
                <a:ln>
                  <a:noFill/>
                </a:ln>
                <a:solidFill>
                  <a:srgbClr val="FF0000"/>
                </a:solidFill>
                <a:effectLst/>
                <a:uLnTx/>
                <a:uFillTx/>
                <a:latin typeface="Calibri" panose="020F0502020204030204"/>
                <a:ea typeface="+mn-ea"/>
                <a:cs typeface="+mn-cs"/>
              </a:rPr>
              <a:t>simultaneous FIN exchanges</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can be handled</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5" name="Line 4"/>
          <p:cNvSpPr>
            <a:spLocks noChangeShapeType="1"/>
          </p:cNvSpPr>
          <p:nvPr/>
        </p:nvSpPr>
        <p:spPr bwMode="auto">
          <a:xfrm flipH="1">
            <a:off x="8169275" y="1905635"/>
            <a:ext cx="3175" cy="3535680"/>
          </a:xfrm>
          <a:prstGeom prst="line">
            <a:avLst/>
          </a:prstGeom>
          <a:noFill/>
          <a:ln w="9525">
            <a:solidFill>
              <a:srgbClr val="777777"/>
            </a:solidFill>
            <a:round/>
          </a:ln>
          <a:effectLst/>
        </p:spPr>
        <p:txBody>
          <a:bodyPr wrap="none"/>
          <a:lstStyle/>
          <a:p>
            <a:pPr algn="ctr" eaLnBrk="0" fontAlgn="base" hangingPunct="0">
              <a:spcBef>
                <a:spcPct val="0"/>
              </a:spcBef>
              <a:spcAft>
                <a:spcPct val="0"/>
              </a:spcAft>
              <a:defRPr/>
            </a:pPr>
            <a:endParaRPr lang="en-US" sz="1600">
              <a:solidFill>
                <a:srgbClr val="000000"/>
              </a:solidFill>
              <a:latin typeface="Tahoma" panose="020B0604030504040204" pitchFamily="34" charset="0"/>
              <a:ea typeface="MS PGothic" charset="0"/>
            </a:endParaRPr>
          </a:p>
        </p:txBody>
      </p:sp>
      <p:sp>
        <p:nvSpPr>
          <p:cNvPr id="96" name="Line 10"/>
          <p:cNvSpPr>
            <a:spLocks noChangeShapeType="1"/>
          </p:cNvSpPr>
          <p:nvPr/>
        </p:nvSpPr>
        <p:spPr bwMode="auto">
          <a:xfrm flipH="1">
            <a:off x="10757871" y="1975411"/>
            <a:ext cx="1588" cy="3417887"/>
          </a:xfrm>
          <a:prstGeom prst="line">
            <a:avLst/>
          </a:prstGeom>
          <a:noFill/>
          <a:ln w="9525">
            <a:solidFill>
              <a:srgbClr val="777777"/>
            </a:solidFill>
            <a:round/>
          </a:ln>
          <a:effectLst/>
        </p:spPr>
        <p:txBody>
          <a:bodyPr wrap="none"/>
          <a:lstStyle/>
          <a:p>
            <a:pPr algn="ctr" eaLnBrk="0" fontAlgn="base" hangingPunct="0">
              <a:spcBef>
                <a:spcPct val="0"/>
              </a:spcBef>
              <a:spcAft>
                <a:spcPct val="0"/>
              </a:spcAft>
              <a:defRPr/>
            </a:pPr>
            <a:endParaRPr lang="en-US" sz="1600">
              <a:solidFill>
                <a:srgbClr val="000000"/>
              </a:solidFill>
              <a:latin typeface="Tahoma" panose="020B0604030504040204" pitchFamily="34" charset="0"/>
              <a:ea typeface="MS PGothic" charset="0"/>
            </a:endParaRPr>
          </a:p>
        </p:txBody>
      </p:sp>
      <p:grpSp>
        <p:nvGrpSpPr>
          <p:cNvPr id="103" name="Group 75"/>
          <p:cNvGrpSpPr/>
          <p:nvPr/>
        </p:nvGrpSpPr>
        <p:grpSpPr bwMode="auto">
          <a:xfrm>
            <a:off x="8111192" y="3739441"/>
            <a:ext cx="2654300" cy="508000"/>
            <a:chOff x="2150" y="2483"/>
            <a:chExt cx="1672" cy="320"/>
          </a:xfrm>
        </p:grpSpPr>
        <p:sp>
          <p:nvSpPr>
            <p:cNvPr id="104" name="Line 41"/>
            <p:cNvSpPr>
              <a:spLocks noChangeShapeType="1"/>
            </p:cNvSpPr>
            <p:nvPr/>
          </p:nvSpPr>
          <p:spPr bwMode="auto">
            <a:xfrm flipH="1">
              <a:off x="2213" y="2483"/>
              <a:ext cx="1572" cy="320"/>
            </a:xfrm>
            <a:prstGeom prst="line">
              <a:avLst/>
            </a:prstGeom>
            <a:noFill/>
            <a:ln w="28575">
              <a:solidFill>
                <a:srgbClr val="000099"/>
              </a:solidFill>
              <a:round/>
              <a:tailEnd type="triangle" w="med" len="med"/>
            </a:ln>
            <a:effectLst/>
          </p:spPr>
          <p:txBody>
            <a:bodyPr wrap="none"/>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p:txBody>
        </p:sp>
        <p:sp>
          <p:nvSpPr>
            <p:cNvPr id="106" name="Text Box 43"/>
            <p:cNvSpPr txBox="1">
              <a:spLocks noChangeArrowheads="1"/>
            </p:cNvSpPr>
            <p:nvPr/>
          </p:nvSpPr>
          <p:spPr bwMode="auto">
            <a:xfrm>
              <a:off x="2150" y="2483"/>
              <a:ext cx="1672" cy="21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rPr>
                <a:t>FINbit=1, </a:t>
              </a:r>
              <a:r>
                <a:rPr lang="en-US" kern="0" noProof="0">
                  <a:ln>
                    <a:noFill/>
                  </a:ln>
                  <a:solidFill>
                    <a:srgbClr val="000000"/>
                  </a:solidFill>
                  <a:effectLst/>
                  <a:uLnTx/>
                  <a:uFillTx/>
                  <a:sym typeface="+mn-ea"/>
                </a:rPr>
                <a:t>ACKbit=1; </a:t>
              </a:r>
              <a:r>
                <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rPr>
                <a:t>seq=</a:t>
              </a:r>
              <a:r>
                <a:rPr kumimoji="0" lang="en-US" sz="1600" b="0" i="0" u="none" strike="noStrike" kern="0" cap="none" spc="0" normalizeH="0" baseline="0" noProof="0">
                  <a:ln>
                    <a:noFill/>
                  </a:ln>
                  <a:solidFill>
                    <a:srgbClr val="7030A0"/>
                  </a:solidFill>
                  <a:effectLst/>
                  <a:uLnTx/>
                  <a:uFillTx/>
                  <a:latin typeface="Tahoma" panose="020B0604030504040204" pitchFamily="34" charset="0"/>
                  <a:ea typeface="MS PGothic" charset="0"/>
                </a:rPr>
                <a:t>y</a:t>
              </a:r>
              <a:endParaRPr kumimoji="0" lang="en-US" sz="1600" b="0" i="0" u="none" strike="noStrike" kern="0" cap="none" spc="0" normalizeH="0" baseline="0" noProof="0">
                <a:ln>
                  <a:noFill/>
                </a:ln>
                <a:solidFill>
                  <a:srgbClr val="7030A0"/>
                </a:solidFill>
                <a:effectLst/>
                <a:uLnTx/>
                <a:uFillTx/>
                <a:latin typeface="Tahoma" panose="020B0604030504040204" pitchFamily="34" charset="0"/>
                <a:ea typeface="MS PGothic" charset="0"/>
              </a:endParaRPr>
            </a:p>
          </p:txBody>
        </p:sp>
      </p:grpSp>
      <p:grpSp>
        <p:nvGrpSpPr>
          <p:cNvPr id="107" name="Group 80"/>
          <p:cNvGrpSpPr/>
          <p:nvPr/>
        </p:nvGrpSpPr>
        <p:grpSpPr bwMode="auto">
          <a:xfrm>
            <a:off x="8210886" y="4452228"/>
            <a:ext cx="2536825" cy="809626"/>
            <a:chOff x="2214" y="2884"/>
            <a:chExt cx="1598" cy="510"/>
          </a:xfrm>
        </p:grpSpPr>
        <p:sp>
          <p:nvSpPr>
            <p:cNvPr id="108" name="Line 44"/>
            <p:cNvSpPr>
              <a:spLocks noChangeShapeType="1"/>
            </p:cNvSpPr>
            <p:nvPr/>
          </p:nvSpPr>
          <p:spPr bwMode="auto">
            <a:xfrm>
              <a:off x="2232" y="2884"/>
              <a:ext cx="1580" cy="367"/>
            </a:xfrm>
            <a:prstGeom prst="line">
              <a:avLst/>
            </a:prstGeom>
            <a:noFill/>
            <a:ln w="28575">
              <a:solidFill>
                <a:srgbClr val="000099"/>
              </a:solidFill>
              <a:round/>
              <a:tailEnd type="triangle" w="med" len="med"/>
            </a:ln>
            <a:effectLst/>
          </p:spPr>
          <p:txBody>
            <a:bodyPr wrap="none"/>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p:txBody>
        </p:sp>
        <p:sp>
          <p:nvSpPr>
            <p:cNvPr id="110" name="Text Box 47"/>
            <p:cNvSpPr txBox="1">
              <a:spLocks noChangeArrowheads="1"/>
            </p:cNvSpPr>
            <p:nvPr/>
          </p:nvSpPr>
          <p:spPr bwMode="auto">
            <a:xfrm>
              <a:off x="2214" y="3182"/>
              <a:ext cx="1534" cy="21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rPr>
                <a:t>ACKbit=1; ACKnum=</a:t>
              </a:r>
              <a:r>
                <a:rPr kumimoji="0" lang="en-US" sz="1600" b="0" i="0" u="none" strike="noStrike" kern="0" cap="none" spc="0" normalizeH="0" baseline="0" noProof="0">
                  <a:ln>
                    <a:noFill/>
                  </a:ln>
                  <a:solidFill>
                    <a:srgbClr val="7030A0"/>
                  </a:solidFill>
                  <a:effectLst/>
                  <a:uLnTx/>
                  <a:uFillTx/>
                  <a:latin typeface="Tahoma" panose="020B0604030504040204" pitchFamily="34" charset="0"/>
                  <a:ea typeface="MS PGothic" charset="0"/>
                </a:rPr>
                <a:t>y+1</a:t>
              </a:r>
              <a:endParaRPr kumimoji="0" lang="en-US" sz="1600" b="0" i="0" u="none" strike="noStrike" kern="0" cap="none" spc="0" normalizeH="0" baseline="0" noProof="0">
                <a:ln>
                  <a:noFill/>
                </a:ln>
                <a:solidFill>
                  <a:srgbClr val="7030A0"/>
                </a:solidFill>
                <a:effectLst/>
                <a:uLnTx/>
                <a:uFillTx/>
                <a:latin typeface="Tahoma" panose="020B0604030504040204" pitchFamily="34" charset="0"/>
                <a:ea typeface="MS PGothic" charset="0"/>
              </a:endParaRPr>
            </a:p>
          </p:txBody>
        </p:sp>
      </p:grpSp>
      <p:grpSp>
        <p:nvGrpSpPr>
          <p:cNvPr id="111" name="Group 72"/>
          <p:cNvGrpSpPr/>
          <p:nvPr/>
        </p:nvGrpSpPr>
        <p:grpSpPr bwMode="auto">
          <a:xfrm>
            <a:off x="6793249" y="2740268"/>
            <a:ext cx="4930775" cy="854075"/>
            <a:chOff x="1317" y="1828"/>
            <a:chExt cx="3106" cy="538"/>
          </a:xfrm>
        </p:grpSpPr>
        <p:sp>
          <p:nvSpPr>
            <p:cNvPr id="112" name="Line 13"/>
            <p:cNvSpPr>
              <a:spLocks noChangeShapeType="1"/>
            </p:cNvSpPr>
            <p:nvPr/>
          </p:nvSpPr>
          <p:spPr bwMode="auto">
            <a:xfrm flipH="1">
              <a:off x="2186" y="1828"/>
              <a:ext cx="1580" cy="367"/>
            </a:xfrm>
            <a:prstGeom prst="line">
              <a:avLst/>
            </a:prstGeom>
            <a:noFill/>
            <a:ln w="28575">
              <a:solidFill>
                <a:srgbClr val="000099"/>
              </a:solidFill>
              <a:round/>
              <a:tailEnd type="triangle" w="med" len="med"/>
            </a:ln>
            <a:effectLst/>
          </p:spPr>
          <p:txBody>
            <a:bodyPr wrap="none"/>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p:txBody>
        </p:sp>
        <p:sp>
          <p:nvSpPr>
            <p:cNvPr id="114" name="Text Box 15"/>
            <p:cNvSpPr txBox="1">
              <a:spLocks noChangeArrowheads="1"/>
            </p:cNvSpPr>
            <p:nvPr/>
          </p:nvSpPr>
          <p:spPr bwMode="auto">
            <a:xfrm>
              <a:off x="2200" y="1875"/>
              <a:ext cx="1534" cy="21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rPr>
                <a:t>ACKbit=1; ACKnum=</a:t>
              </a:r>
              <a:r>
                <a:rPr kumimoji="0" lang="en-US" sz="1600" b="0" i="0" u="none" strike="noStrike" kern="0" cap="none" spc="0" normalizeH="0" baseline="0" noProof="0">
                  <a:ln>
                    <a:noFill/>
                  </a:ln>
                  <a:solidFill>
                    <a:srgbClr val="FF0000"/>
                  </a:solidFill>
                  <a:effectLst/>
                  <a:uLnTx/>
                  <a:uFillTx/>
                  <a:latin typeface="Tahoma" panose="020B0604030504040204" pitchFamily="34" charset="0"/>
                  <a:ea typeface="MS PGothic" charset="0"/>
                </a:rPr>
                <a:t>x+1</a:t>
              </a:r>
              <a:endParaRPr kumimoji="0" lang="en-US" sz="1600" b="0" i="0" u="none" strike="noStrike" kern="0" cap="none" spc="0" normalizeH="0" baseline="0" noProof="0">
                <a:ln>
                  <a:noFill/>
                </a:ln>
                <a:solidFill>
                  <a:srgbClr val="FF0000"/>
                </a:solidFill>
                <a:effectLst/>
                <a:uLnTx/>
                <a:uFillTx/>
                <a:latin typeface="Tahoma" panose="020B0604030504040204" pitchFamily="34" charset="0"/>
                <a:ea typeface="MS PGothic" charset="0"/>
              </a:endParaRPr>
            </a:p>
          </p:txBody>
        </p:sp>
        <p:sp>
          <p:nvSpPr>
            <p:cNvPr id="115" name="Text Box 21"/>
            <p:cNvSpPr txBox="1">
              <a:spLocks noChangeArrowheads="1"/>
            </p:cNvSpPr>
            <p:nvPr/>
          </p:nvSpPr>
          <p:spPr bwMode="auto">
            <a:xfrm>
              <a:off x="1317" y="2066"/>
              <a:ext cx="867" cy="300"/>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r" defTabSz="91440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rPr>
                <a:t> wait for server</a:t>
              </a:r>
              <a:endPar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a:p>
              <a:pPr marL="0" marR="0" lvl="0" indent="0" algn="r" defTabSz="91440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rPr>
                <a:t>close</a:t>
              </a:r>
              <a:endPar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p:txBody>
        </p:sp>
        <p:sp>
          <p:nvSpPr>
            <p:cNvPr id="116" name="Text Box 49"/>
            <p:cNvSpPr txBox="1">
              <a:spLocks noChangeArrowheads="1"/>
            </p:cNvSpPr>
            <p:nvPr/>
          </p:nvSpPr>
          <p:spPr bwMode="auto">
            <a:xfrm>
              <a:off x="3822" y="1979"/>
              <a:ext cx="601" cy="300"/>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defTabSz="91440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rPr>
                <a:t>can still</a:t>
              </a:r>
              <a:endPar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a:p>
              <a:pPr marL="0" marR="0" lvl="0" indent="0" defTabSz="91440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rPr>
                <a:t>send data</a:t>
              </a:r>
              <a:endPar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p:txBody>
        </p:sp>
      </p:grpSp>
      <p:sp>
        <p:nvSpPr>
          <p:cNvPr id="118" name="Text Box 50"/>
          <p:cNvSpPr txBox="1">
            <a:spLocks noChangeArrowheads="1"/>
          </p:cNvSpPr>
          <p:nvPr/>
        </p:nvSpPr>
        <p:spPr bwMode="auto">
          <a:xfrm>
            <a:off x="10758170" y="4106545"/>
            <a:ext cx="1257300" cy="476250"/>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defTabSz="91440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rPr>
              <a:t>can no longer</a:t>
            </a:r>
            <a:endPar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a:p>
            <a:pPr marL="0" marR="0" lvl="0" indent="0" defTabSz="91440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rPr>
              <a:t>send data</a:t>
            </a:r>
            <a:endPar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p:txBody>
      </p:sp>
      <p:grpSp>
        <p:nvGrpSpPr>
          <p:cNvPr id="138" name="Group 70"/>
          <p:cNvGrpSpPr/>
          <p:nvPr/>
        </p:nvGrpSpPr>
        <p:grpSpPr bwMode="auto">
          <a:xfrm>
            <a:off x="5899804" y="1905244"/>
            <a:ext cx="4852988" cy="1035049"/>
            <a:chOff x="759" y="1310"/>
            <a:chExt cx="3057" cy="652"/>
          </a:xfrm>
        </p:grpSpPr>
        <p:sp>
          <p:nvSpPr>
            <p:cNvPr id="139" name="Line 6"/>
            <p:cNvSpPr>
              <a:spLocks noChangeShapeType="1"/>
            </p:cNvSpPr>
            <p:nvPr/>
          </p:nvSpPr>
          <p:spPr bwMode="auto">
            <a:xfrm>
              <a:off x="2195" y="1442"/>
              <a:ext cx="1572" cy="320"/>
            </a:xfrm>
            <a:prstGeom prst="line">
              <a:avLst/>
            </a:prstGeom>
            <a:noFill/>
            <a:ln w="28575">
              <a:solidFill>
                <a:srgbClr val="000099"/>
              </a:solidFill>
              <a:round/>
              <a:tailEnd type="triangle" w="med" len="med"/>
            </a:ln>
            <a:effectLst/>
          </p:spPr>
          <p:txBody>
            <a:bodyPr wrap="none"/>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p:txBody>
        </p:sp>
        <p:sp>
          <p:nvSpPr>
            <p:cNvPr id="141" name="Text Box 8"/>
            <p:cNvSpPr txBox="1">
              <a:spLocks noChangeArrowheads="1"/>
            </p:cNvSpPr>
            <p:nvPr/>
          </p:nvSpPr>
          <p:spPr bwMode="auto">
            <a:xfrm>
              <a:off x="2144" y="1354"/>
              <a:ext cx="1672" cy="21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rPr>
                <a:t>FINbit=1, </a:t>
              </a:r>
              <a:r>
                <a:rPr lang="en-US" kern="0" noProof="0">
                  <a:ln>
                    <a:noFill/>
                  </a:ln>
                  <a:solidFill>
                    <a:srgbClr val="000000"/>
                  </a:solidFill>
                  <a:effectLst/>
                  <a:uLnTx/>
                  <a:uFillTx/>
                  <a:sym typeface="+mn-ea"/>
                </a:rPr>
                <a:t>ACKbit=1; </a:t>
              </a:r>
              <a:r>
                <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rPr>
                <a:t>seq=</a:t>
              </a:r>
              <a:r>
                <a:rPr kumimoji="0" lang="en-US" sz="1600" b="0" i="0" u="none" strike="noStrike" kern="0" cap="none" spc="0" normalizeH="0" baseline="0" noProof="0">
                  <a:ln>
                    <a:noFill/>
                  </a:ln>
                  <a:solidFill>
                    <a:srgbClr val="FF0000"/>
                  </a:solidFill>
                  <a:effectLst/>
                  <a:uLnTx/>
                  <a:uFillTx/>
                  <a:latin typeface="Tahoma" panose="020B0604030504040204" pitchFamily="34" charset="0"/>
                  <a:ea typeface="MS PGothic" charset="0"/>
                </a:rPr>
                <a:t>x</a:t>
              </a:r>
              <a:endParaRPr kumimoji="0" lang="en-US" sz="1600" b="0" i="0" u="none" strike="noStrike" kern="0" cap="none" spc="0" normalizeH="0" baseline="0" noProof="0">
                <a:ln>
                  <a:noFill/>
                </a:ln>
                <a:solidFill>
                  <a:srgbClr val="FF0000"/>
                </a:solidFill>
                <a:effectLst/>
                <a:uLnTx/>
                <a:uFillTx/>
                <a:latin typeface="Tahoma" panose="020B0604030504040204" pitchFamily="34" charset="0"/>
                <a:ea typeface="MS PGothic" charset="0"/>
              </a:endParaRPr>
            </a:p>
          </p:txBody>
        </p:sp>
        <p:sp>
          <p:nvSpPr>
            <p:cNvPr id="142" name="Text Box 9"/>
            <p:cNvSpPr txBox="1">
              <a:spLocks noChangeArrowheads="1"/>
            </p:cNvSpPr>
            <p:nvPr/>
          </p:nvSpPr>
          <p:spPr bwMode="auto">
            <a:xfrm>
              <a:off x="1209" y="1541"/>
              <a:ext cx="913" cy="421"/>
            </a:xfrm>
            <a:prstGeom prst="rect">
              <a:avLst/>
            </a:prstGeom>
            <a:noFill/>
            <a:ln>
              <a:noFill/>
            </a:ln>
            <a:effectLst/>
          </p:spPr>
          <p:txBody>
            <a:bodyPr>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r" defTabSz="91440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rPr>
                <a:t>can no longer</a:t>
              </a:r>
              <a:endPar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a:p>
              <a:pPr marL="0" marR="0" lvl="0" indent="0" algn="r" defTabSz="91440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rPr>
                <a:t>send but can</a:t>
              </a:r>
              <a:endPar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a:p>
              <a:pPr marL="0" marR="0" lvl="0" indent="0" algn="r" defTabSz="91440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rPr>
                <a:t> receive data</a:t>
              </a:r>
              <a:endPar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p:txBody>
        </p:sp>
        <p:sp>
          <p:nvSpPr>
            <p:cNvPr id="143" name="Text Box 67"/>
            <p:cNvSpPr txBox="1">
              <a:spLocks noChangeArrowheads="1"/>
            </p:cNvSpPr>
            <p:nvPr/>
          </p:nvSpPr>
          <p:spPr bwMode="auto">
            <a:xfrm>
              <a:off x="759" y="1310"/>
              <a:ext cx="1456" cy="19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Courier New" panose="02070309020205020404" pitchFamily="49" charset="0"/>
                  <a:ea typeface="MS PGothic" charset="0"/>
                </a:rPr>
                <a:t>clientSocket.close()</a:t>
              </a:r>
              <a:endParaRPr kumimoji="0" lang="en-US" sz="1400" b="0" i="0" u="none" strike="noStrike" kern="0" cap="none" spc="0" normalizeH="0" baseline="0" noProof="0">
                <a:ln>
                  <a:noFill/>
                </a:ln>
                <a:solidFill>
                  <a:srgbClr val="000000"/>
                </a:solidFill>
                <a:effectLst/>
                <a:uLnTx/>
                <a:uFillTx/>
                <a:latin typeface="Courier New" panose="02070309020205020404" pitchFamily="49" charset="0"/>
                <a:ea typeface="MS PGothic" charset="0"/>
              </a:endParaRPr>
            </a:p>
          </p:txBody>
        </p:sp>
      </p:grpSp>
      <p:sp>
        <p:nvSpPr>
          <p:cNvPr id="144" name="Text Box 84"/>
          <p:cNvSpPr txBox="1">
            <a:spLocks noChangeArrowheads="1"/>
          </p:cNvSpPr>
          <p:nvPr/>
        </p:nvSpPr>
        <p:spPr bwMode="auto">
          <a:xfrm>
            <a:off x="6556545" y="1375653"/>
            <a:ext cx="1422249" cy="646331"/>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r" defTabSz="914400" eaLnBrk="0" fontAlgn="base" latinLnBrk="0" hangingPunct="0">
              <a:lnSpc>
                <a:spcPct val="100000"/>
              </a:lnSpc>
              <a:spcBef>
                <a:spcPct val="0"/>
              </a:spcBef>
              <a:spcAft>
                <a:spcPct val="0"/>
              </a:spcAft>
              <a:buClrTx/>
              <a:buSzTx/>
              <a:buFontTx/>
              <a:buNone/>
              <a:defRPr/>
            </a:pPr>
            <a:r>
              <a:rPr kumimoji="0" lang="en-US" sz="2000" b="0" u="none" strike="noStrike" kern="0" cap="none" spc="0" normalizeH="0" baseline="0" noProof="0" dirty="0">
                <a:ln>
                  <a:noFill/>
                </a:ln>
                <a:solidFill>
                  <a:srgbClr val="000099"/>
                </a:solidFill>
                <a:effectLst/>
                <a:uLnTx/>
                <a:uFillTx/>
                <a:latin typeface="Tahoma" panose="020B0604030504040204" pitchFamily="34" charset="0"/>
                <a:ea typeface="MS PGothic" charset="0"/>
              </a:rPr>
              <a:t>client state</a:t>
            </a:r>
            <a:endParaRPr kumimoji="0" lang="en-US" sz="2000" b="0" u="none" strike="noStrike" kern="0" cap="none" spc="0" normalizeH="0" baseline="0" noProof="0" dirty="0">
              <a:ln>
                <a:noFill/>
              </a:ln>
              <a:solidFill>
                <a:srgbClr val="000099"/>
              </a:solidFill>
              <a:effectLst/>
              <a:uLnTx/>
              <a:uFillTx/>
              <a:latin typeface="Tahoma" panose="020B0604030504040204" pitchFamily="34" charset="0"/>
              <a:ea typeface="MS PGothic" charset="0"/>
            </a:endParaRPr>
          </a:p>
          <a:p>
            <a:pPr marL="0" marR="0" lvl="0" indent="0" algn="r" defTabSz="914400" eaLnBrk="0" fontAlgn="base" latinLnBrk="0" hangingPunct="0">
              <a:lnSpc>
                <a:spcPct val="100000"/>
              </a:lnSpc>
              <a:spcBef>
                <a:spcPct val="0"/>
              </a:spcBef>
              <a:spcAft>
                <a:spcPct val="0"/>
              </a:spcAft>
              <a:buClrTx/>
              <a:buSzTx/>
              <a:buFontTx/>
              <a:buNone/>
              <a:defRPr/>
            </a:pPr>
            <a:endParaRPr kumimoji="0" lang="en-US" sz="1600" b="0" i="1" u="none" strike="noStrike" kern="0" cap="none" spc="0" normalizeH="0" baseline="0" noProof="0" dirty="0">
              <a:ln>
                <a:noFill/>
              </a:ln>
              <a:solidFill>
                <a:srgbClr val="000099"/>
              </a:solidFill>
              <a:effectLst/>
              <a:uLnTx/>
              <a:uFillTx/>
              <a:latin typeface="Tahoma" panose="020B0604030504040204" pitchFamily="34" charset="0"/>
              <a:ea typeface="MS PGothic" charset="0"/>
            </a:endParaRPr>
          </a:p>
        </p:txBody>
      </p:sp>
      <p:sp>
        <p:nvSpPr>
          <p:cNvPr id="145" name="Text Box 85"/>
          <p:cNvSpPr txBox="1">
            <a:spLocks noChangeArrowheads="1"/>
          </p:cNvSpPr>
          <p:nvPr/>
        </p:nvSpPr>
        <p:spPr bwMode="auto">
          <a:xfrm>
            <a:off x="10752647" y="1375336"/>
            <a:ext cx="1518429" cy="646331"/>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r" defTabSz="914400" eaLnBrk="0" fontAlgn="base" latinLnBrk="0" hangingPunct="0">
              <a:lnSpc>
                <a:spcPct val="100000"/>
              </a:lnSpc>
              <a:spcBef>
                <a:spcPct val="0"/>
              </a:spcBef>
              <a:spcAft>
                <a:spcPct val="0"/>
              </a:spcAft>
              <a:buClrTx/>
              <a:buSzTx/>
              <a:buFontTx/>
              <a:buNone/>
              <a:defRPr/>
            </a:pPr>
            <a:r>
              <a:rPr kumimoji="0" lang="en-US" sz="2000" b="0" u="none" strike="noStrike" kern="0" cap="none" spc="0" normalizeH="0" baseline="0" noProof="0" dirty="0">
                <a:ln>
                  <a:noFill/>
                </a:ln>
                <a:solidFill>
                  <a:srgbClr val="000099"/>
                </a:solidFill>
                <a:effectLst/>
                <a:uLnTx/>
                <a:uFillTx/>
                <a:latin typeface="Tahoma" panose="020B0604030504040204" pitchFamily="34" charset="0"/>
                <a:ea typeface="MS PGothic" charset="0"/>
              </a:rPr>
              <a:t>server state</a:t>
            </a:r>
            <a:endParaRPr kumimoji="0" lang="en-US" sz="2000" b="0" u="none" strike="noStrike" kern="0" cap="none" spc="0" normalizeH="0" baseline="0" noProof="0" dirty="0">
              <a:ln>
                <a:noFill/>
              </a:ln>
              <a:solidFill>
                <a:srgbClr val="000099"/>
              </a:solidFill>
              <a:effectLst/>
              <a:uLnTx/>
              <a:uFillTx/>
              <a:latin typeface="Tahoma" panose="020B0604030504040204" pitchFamily="34" charset="0"/>
              <a:ea typeface="MS PGothic" charset="0"/>
            </a:endParaRPr>
          </a:p>
          <a:p>
            <a:pPr marL="0" marR="0" lvl="0" indent="0" algn="r" defTabSz="914400" eaLnBrk="0" fontAlgn="base" latinLnBrk="0" hangingPunct="0">
              <a:lnSpc>
                <a:spcPct val="100000"/>
              </a:lnSpc>
              <a:spcBef>
                <a:spcPct val="0"/>
              </a:spcBef>
              <a:spcAft>
                <a:spcPct val="0"/>
              </a:spcAft>
              <a:buClrTx/>
              <a:buSzTx/>
              <a:buFontTx/>
              <a:buNone/>
              <a:defRPr/>
            </a:pPr>
            <a:endParaRPr kumimoji="0" lang="en-US" sz="1600" b="0" i="1" u="none" strike="noStrike" kern="0" cap="none" spc="0" normalizeH="0" baseline="0" noProof="0" dirty="0">
              <a:ln>
                <a:noFill/>
              </a:ln>
              <a:solidFill>
                <a:srgbClr val="000099"/>
              </a:solidFill>
              <a:effectLst/>
              <a:uLnTx/>
              <a:uFillTx/>
              <a:latin typeface="Tahoma" panose="020B0604030504040204" pitchFamily="34" charset="0"/>
              <a:ea typeface="MS PGothic" charset="0"/>
            </a:endParaRPr>
          </a:p>
        </p:txBody>
      </p:sp>
      <p:grpSp>
        <p:nvGrpSpPr>
          <p:cNvPr id="148" name="Group 88"/>
          <p:cNvGrpSpPr/>
          <p:nvPr/>
        </p:nvGrpSpPr>
        <p:grpSpPr bwMode="auto">
          <a:xfrm>
            <a:off x="7836871" y="1267386"/>
            <a:ext cx="642938" cy="600075"/>
            <a:chOff x="-44" y="1473"/>
            <a:chExt cx="981" cy="1105"/>
          </a:xfrm>
        </p:grpSpPr>
        <p:pic>
          <p:nvPicPr>
            <p:cNvPr id="149" name="Picture 89"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 name="Freeform 90"/>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endParaRPr>
            </a:p>
          </p:txBody>
        </p:sp>
      </p:grpSp>
      <p:grpSp>
        <p:nvGrpSpPr>
          <p:cNvPr id="151" name="Group 91"/>
          <p:cNvGrpSpPr/>
          <p:nvPr/>
        </p:nvGrpSpPr>
        <p:grpSpPr bwMode="auto">
          <a:xfrm>
            <a:off x="10468946" y="1270561"/>
            <a:ext cx="336550" cy="512762"/>
            <a:chOff x="4140" y="429"/>
            <a:chExt cx="1425" cy="2396"/>
          </a:xfrm>
        </p:grpSpPr>
        <p:sp>
          <p:nvSpPr>
            <p:cNvPr id="152" name="Freeform 92"/>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endParaRPr>
            </a:p>
          </p:txBody>
        </p:sp>
        <p:sp>
          <p:nvSpPr>
            <p:cNvPr id="153" name="Rectangle 93"/>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p:txBody>
        </p:sp>
        <p:sp>
          <p:nvSpPr>
            <p:cNvPr id="154" name="Freeform 94"/>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endParaRPr>
            </a:p>
          </p:txBody>
        </p:sp>
        <p:sp>
          <p:nvSpPr>
            <p:cNvPr id="155" name="Freeform 95"/>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endParaRPr>
            </a:p>
          </p:txBody>
        </p:sp>
        <p:sp>
          <p:nvSpPr>
            <p:cNvPr id="156" name="Rectangle 96"/>
            <p:cNvSpPr>
              <a:spLocks noChangeArrowheads="1"/>
            </p:cNvSpPr>
            <p:nvPr/>
          </p:nvSpPr>
          <p:spPr bwMode="auto">
            <a:xfrm>
              <a:off x="4214" y="696"/>
              <a:ext cx="592" cy="45"/>
            </a:xfrm>
            <a:prstGeom prst="rect">
              <a:avLst/>
            </a:prstGeom>
            <a:solidFill>
              <a:srgbClr val="000000"/>
            </a:solidFill>
            <a:ln w="9525">
              <a:solidFill>
                <a:srgbClr val="000000"/>
              </a:solidFill>
              <a:miter lim="800000"/>
            </a:ln>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p:txBody>
        </p:sp>
        <p:grpSp>
          <p:nvGrpSpPr>
            <p:cNvPr id="157" name="Group 97"/>
            <p:cNvGrpSpPr/>
            <p:nvPr/>
          </p:nvGrpSpPr>
          <p:grpSpPr bwMode="auto">
            <a:xfrm>
              <a:off x="4749" y="668"/>
              <a:ext cx="581" cy="145"/>
              <a:chOff x="614" y="2568"/>
              <a:chExt cx="725" cy="139"/>
            </a:xfrm>
          </p:grpSpPr>
          <p:sp>
            <p:nvSpPr>
              <p:cNvPr id="182" name="AutoShape 98"/>
              <p:cNvSpPr>
                <a:spLocks noChangeArrowheads="1"/>
              </p:cNvSpPr>
              <p:nvPr/>
            </p:nvSpPr>
            <p:spPr bwMode="auto">
              <a:xfrm>
                <a:off x="617" y="2566"/>
                <a:ext cx="721" cy="142"/>
              </a:xfrm>
              <a:prstGeom prst="roundRect">
                <a:avLst>
                  <a:gd name="adj" fmla="val 50000"/>
                </a:avLst>
              </a:prstGeom>
              <a:solidFill>
                <a:srgbClr val="000000"/>
              </a:solidFill>
              <a:ln>
                <a:noFill/>
              </a:ln>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p:txBody>
          </p:sp>
          <p:sp>
            <p:nvSpPr>
              <p:cNvPr id="183" name="AutoShape 99"/>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p:txBody>
          </p:sp>
        </p:grpSp>
        <p:sp>
          <p:nvSpPr>
            <p:cNvPr id="158" name="Rectangle 100"/>
            <p:cNvSpPr>
              <a:spLocks noChangeArrowheads="1"/>
            </p:cNvSpPr>
            <p:nvPr/>
          </p:nvSpPr>
          <p:spPr bwMode="auto">
            <a:xfrm>
              <a:off x="4221" y="1022"/>
              <a:ext cx="598" cy="45"/>
            </a:xfrm>
            <a:prstGeom prst="rect">
              <a:avLst/>
            </a:prstGeom>
            <a:solidFill>
              <a:srgbClr val="000000"/>
            </a:solidFill>
            <a:ln w="9525">
              <a:solidFill>
                <a:srgbClr val="000000"/>
              </a:solidFill>
              <a:miter lim="800000"/>
            </a:ln>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p:txBody>
        </p:sp>
        <p:grpSp>
          <p:nvGrpSpPr>
            <p:cNvPr id="159" name="Group 101"/>
            <p:cNvGrpSpPr/>
            <p:nvPr/>
          </p:nvGrpSpPr>
          <p:grpSpPr bwMode="auto">
            <a:xfrm>
              <a:off x="4747" y="994"/>
              <a:ext cx="581" cy="134"/>
              <a:chOff x="614" y="2568"/>
              <a:chExt cx="725" cy="139"/>
            </a:xfrm>
          </p:grpSpPr>
          <p:sp>
            <p:nvSpPr>
              <p:cNvPr id="180" name="AutoShape 102"/>
              <p:cNvSpPr>
                <a:spLocks noChangeArrowheads="1"/>
              </p:cNvSpPr>
              <p:nvPr/>
            </p:nvSpPr>
            <p:spPr bwMode="auto">
              <a:xfrm>
                <a:off x="611" y="2567"/>
                <a:ext cx="730" cy="139"/>
              </a:xfrm>
              <a:prstGeom prst="roundRect">
                <a:avLst>
                  <a:gd name="adj" fmla="val 50000"/>
                </a:avLst>
              </a:prstGeom>
              <a:solidFill>
                <a:srgbClr val="000000"/>
              </a:solidFill>
              <a:ln>
                <a:noFill/>
              </a:ln>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p:txBody>
          </p:sp>
          <p:sp>
            <p:nvSpPr>
              <p:cNvPr id="181" name="AutoShape 103"/>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p:txBody>
          </p:sp>
        </p:grpSp>
        <p:sp>
          <p:nvSpPr>
            <p:cNvPr id="160" name="Rectangle 104"/>
            <p:cNvSpPr>
              <a:spLocks noChangeArrowheads="1"/>
            </p:cNvSpPr>
            <p:nvPr/>
          </p:nvSpPr>
          <p:spPr bwMode="auto">
            <a:xfrm>
              <a:off x="4214" y="1356"/>
              <a:ext cx="598" cy="45"/>
            </a:xfrm>
            <a:prstGeom prst="rect">
              <a:avLst/>
            </a:prstGeom>
            <a:solidFill>
              <a:srgbClr val="000000"/>
            </a:solidFill>
            <a:ln w="9525">
              <a:solidFill>
                <a:srgbClr val="000000"/>
              </a:solidFill>
              <a:miter lim="800000"/>
            </a:ln>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p:txBody>
        </p:sp>
        <p:sp>
          <p:nvSpPr>
            <p:cNvPr id="161" name="Rectangle 105"/>
            <p:cNvSpPr>
              <a:spLocks noChangeArrowheads="1"/>
            </p:cNvSpPr>
            <p:nvPr/>
          </p:nvSpPr>
          <p:spPr bwMode="auto">
            <a:xfrm>
              <a:off x="4227" y="1653"/>
              <a:ext cx="598" cy="52"/>
            </a:xfrm>
            <a:prstGeom prst="rect">
              <a:avLst/>
            </a:prstGeom>
            <a:solidFill>
              <a:srgbClr val="000000"/>
            </a:solidFill>
            <a:ln w="9525">
              <a:solidFill>
                <a:srgbClr val="000000"/>
              </a:solidFill>
              <a:miter lim="800000"/>
            </a:ln>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p:txBody>
        </p:sp>
        <p:grpSp>
          <p:nvGrpSpPr>
            <p:cNvPr id="162" name="Group 106"/>
            <p:cNvGrpSpPr/>
            <p:nvPr/>
          </p:nvGrpSpPr>
          <p:grpSpPr bwMode="auto">
            <a:xfrm>
              <a:off x="4735" y="1627"/>
              <a:ext cx="582" cy="151"/>
              <a:chOff x="614" y="2568"/>
              <a:chExt cx="725" cy="139"/>
            </a:xfrm>
          </p:grpSpPr>
          <p:sp>
            <p:nvSpPr>
              <p:cNvPr id="178" name="AutoShape 107"/>
              <p:cNvSpPr>
                <a:spLocks noChangeArrowheads="1"/>
              </p:cNvSpPr>
              <p:nvPr/>
            </p:nvSpPr>
            <p:spPr bwMode="auto">
              <a:xfrm>
                <a:off x="618" y="2571"/>
                <a:ext cx="720" cy="137"/>
              </a:xfrm>
              <a:prstGeom prst="roundRect">
                <a:avLst>
                  <a:gd name="adj" fmla="val 50000"/>
                </a:avLst>
              </a:prstGeom>
              <a:solidFill>
                <a:srgbClr val="000000"/>
              </a:solidFill>
              <a:ln>
                <a:noFill/>
              </a:ln>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p:txBody>
          </p:sp>
          <p:sp>
            <p:nvSpPr>
              <p:cNvPr id="179" name="AutoShape 108"/>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p:txBody>
          </p:sp>
        </p:grpSp>
        <p:sp>
          <p:nvSpPr>
            <p:cNvPr id="163" name="Freeform 109"/>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endParaRPr>
            </a:p>
          </p:txBody>
        </p:sp>
        <p:grpSp>
          <p:nvGrpSpPr>
            <p:cNvPr id="164" name="Group 110"/>
            <p:cNvGrpSpPr/>
            <p:nvPr/>
          </p:nvGrpSpPr>
          <p:grpSpPr bwMode="auto">
            <a:xfrm>
              <a:off x="4739" y="1327"/>
              <a:ext cx="582" cy="139"/>
              <a:chOff x="614" y="2568"/>
              <a:chExt cx="725" cy="139"/>
            </a:xfrm>
          </p:grpSpPr>
          <p:sp>
            <p:nvSpPr>
              <p:cNvPr id="176" name="AutoShape 111"/>
              <p:cNvSpPr>
                <a:spLocks noChangeArrowheads="1"/>
              </p:cNvSpPr>
              <p:nvPr/>
            </p:nvSpPr>
            <p:spPr bwMode="auto">
              <a:xfrm>
                <a:off x="613" y="2568"/>
                <a:ext cx="728" cy="141"/>
              </a:xfrm>
              <a:prstGeom prst="roundRect">
                <a:avLst>
                  <a:gd name="adj" fmla="val 50000"/>
                </a:avLst>
              </a:prstGeom>
              <a:solidFill>
                <a:srgbClr val="000000"/>
              </a:solidFill>
              <a:ln>
                <a:noFill/>
              </a:ln>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p:txBody>
          </p:sp>
          <p:sp>
            <p:nvSpPr>
              <p:cNvPr id="177" name="AutoShape 112"/>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p:txBody>
          </p:sp>
        </p:grpSp>
        <p:sp>
          <p:nvSpPr>
            <p:cNvPr id="165" name="Rectangle 113"/>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p:txBody>
        </p:sp>
        <p:sp>
          <p:nvSpPr>
            <p:cNvPr id="166" name="Freeform 114"/>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endParaRPr>
            </a:p>
          </p:txBody>
        </p:sp>
        <p:sp>
          <p:nvSpPr>
            <p:cNvPr id="167" name="Freeform 115"/>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endParaRPr>
            </a:p>
          </p:txBody>
        </p:sp>
        <p:sp>
          <p:nvSpPr>
            <p:cNvPr id="168" name="Oval 116"/>
            <p:cNvSpPr>
              <a:spLocks noChangeArrowheads="1"/>
            </p:cNvSpPr>
            <p:nvPr/>
          </p:nvSpPr>
          <p:spPr bwMode="auto">
            <a:xfrm>
              <a:off x="5518" y="2610"/>
              <a:ext cx="47" cy="96"/>
            </a:xfrm>
            <a:prstGeom prst="ellipse">
              <a:avLst/>
            </a:prstGeom>
            <a:solidFill>
              <a:srgbClr val="333333"/>
            </a:solidFill>
            <a:ln>
              <a:noFill/>
            </a:ln>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p:txBody>
        </p:sp>
        <p:sp>
          <p:nvSpPr>
            <p:cNvPr id="169" name="Freeform 117"/>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endParaRPr>
            </a:p>
          </p:txBody>
        </p:sp>
        <p:sp>
          <p:nvSpPr>
            <p:cNvPr id="170" name="AutoShape 118"/>
            <p:cNvSpPr>
              <a:spLocks noChangeArrowheads="1"/>
            </p:cNvSpPr>
            <p:nvPr/>
          </p:nvSpPr>
          <p:spPr bwMode="auto">
            <a:xfrm>
              <a:off x="4140" y="2677"/>
              <a:ext cx="1196" cy="148"/>
            </a:xfrm>
            <a:prstGeom prst="roundRect">
              <a:avLst>
                <a:gd name="adj" fmla="val 50000"/>
              </a:avLst>
            </a:prstGeom>
            <a:solidFill>
              <a:srgbClr val="DDDDDD"/>
            </a:solidFill>
            <a:ln w="9525">
              <a:solidFill>
                <a:srgbClr val="000000"/>
              </a:solidFill>
              <a:round/>
            </a:ln>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p:txBody>
        </p:sp>
        <p:sp>
          <p:nvSpPr>
            <p:cNvPr id="171" name="AutoShape 119"/>
            <p:cNvSpPr>
              <a:spLocks noChangeArrowheads="1"/>
            </p:cNvSpPr>
            <p:nvPr/>
          </p:nvSpPr>
          <p:spPr bwMode="auto">
            <a:xfrm>
              <a:off x="4207" y="2714"/>
              <a:ext cx="1069"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ln>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p:txBody>
        </p:sp>
        <p:sp>
          <p:nvSpPr>
            <p:cNvPr id="172" name="Oval 120"/>
            <p:cNvSpPr>
              <a:spLocks noChangeArrowheads="1"/>
            </p:cNvSpPr>
            <p:nvPr/>
          </p:nvSpPr>
          <p:spPr bwMode="auto">
            <a:xfrm>
              <a:off x="4308" y="2380"/>
              <a:ext cx="155" cy="148"/>
            </a:xfrm>
            <a:prstGeom prst="ellipse">
              <a:avLst/>
            </a:prstGeom>
            <a:solidFill>
              <a:srgbClr val="33CC33"/>
            </a:solidFill>
            <a:ln>
              <a:noFill/>
            </a:ln>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p:txBody>
        </p:sp>
        <p:sp>
          <p:nvSpPr>
            <p:cNvPr id="173" name="Oval 121"/>
            <p:cNvSpPr>
              <a:spLocks noChangeArrowheads="1"/>
            </p:cNvSpPr>
            <p:nvPr/>
          </p:nvSpPr>
          <p:spPr bwMode="auto">
            <a:xfrm>
              <a:off x="4483" y="2387"/>
              <a:ext cx="161" cy="141"/>
            </a:xfrm>
            <a:prstGeom prst="ellipse">
              <a:avLst/>
            </a:prstGeom>
            <a:solidFill>
              <a:srgbClr val="FF0000"/>
            </a:solidFill>
            <a:ln>
              <a:noFill/>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0000"/>
                </a:solidFill>
                <a:effectLst/>
                <a:uLnTx/>
                <a:uFillTx/>
                <a:latin typeface="Arial" panose="020B0604020202020204" pitchFamily="34" charset="0"/>
                <a:ea typeface="MS PGothic" charset="0"/>
                <a:cs typeface="Arial" panose="020B0604020202020204" pitchFamily="34" charset="0"/>
              </a:endParaRPr>
            </a:p>
          </p:txBody>
        </p:sp>
        <p:sp>
          <p:nvSpPr>
            <p:cNvPr id="174" name="Oval 122"/>
            <p:cNvSpPr>
              <a:spLocks noChangeArrowheads="1"/>
            </p:cNvSpPr>
            <p:nvPr/>
          </p:nvSpPr>
          <p:spPr bwMode="auto">
            <a:xfrm>
              <a:off x="4664" y="2380"/>
              <a:ext cx="155" cy="141"/>
            </a:xfrm>
            <a:prstGeom prst="ellipse">
              <a:avLst/>
            </a:prstGeom>
            <a:solidFill>
              <a:srgbClr val="33CC33"/>
            </a:solidFill>
            <a:ln>
              <a:noFill/>
            </a:ln>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p:txBody>
        </p:sp>
        <p:sp>
          <p:nvSpPr>
            <p:cNvPr id="175" name="Rectangle 123"/>
            <p:cNvSpPr>
              <a:spLocks noChangeArrowheads="1"/>
            </p:cNvSpPr>
            <p:nvPr/>
          </p:nvSpPr>
          <p:spPr bwMode="auto">
            <a:xfrm>
              <a:off x="5061" y="1838"/>
              <a:ext cx="87" cy="757"/>
            </a:xfrm>
            <a:prstGeom prst="rect">
              <a:avLst/>
            </a:prstGeom>
            <a:solidFill>
              <a:srgbClr val="292929"/>
            </a:solidFill>
            <a:ln w="9525">
              <a:solidFill>
                <a:srgbClr val="000000"/>
              </a:solidFill>
              <a:miter lim="800000"/>
            </a:ln>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p:txBody>
        </p:sp>
      </p:grpSp>
      <p:sp>
        <p:nvSpPr>
          <p:cNvPr id="3" name="日期占位符 2"/>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4" name="灯片编号占位符 3"/>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5" name="页脚占位符 4"/>
          <p:cNvSpPr>
            <a:spLocks noGrp="1"/>
          </p:cNvSpPr>
          <p:nvPr>
            <p:ph type="ftr" sz="quarter" idx="11"/>
          </p:nvPr>
        </p:nvSpPr>
        <p:spPr/>
        <p:txBody>
          <a:bodyPr/>
          <a:p>
            <a:r>
              <a:rPr kumimoji="1" lang="zh-SG" altLang="en-US"/>
              <a:t>Principle of Computer Networks Experiment - Lesson 2</a:t>
            </a:r>
            <a:endParaRPr kumimoji="1" lang="zh-SG" alt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wipe(left)">
                                      <p:cBhvr>
                                        <p:cTn id="7" dur="500"/>
                                        <p:tgtEl>
                                          <p:spTgt spid="1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1"/>
                                        </p:tgtEl>
                                        <p:attrNameLst>
                                          <p:attrName>style.visibility</p:attrName>
                                        </p:attrNameLst>
                                      </p:cBhvr>
                                      <p:to>
                                        <p:strVal val="visible"/>
                                      </p:to>
                                    </p:set>
                                    <p:animEffect transition="in" filter="wipe(up)">
                                      <p:cBhvr>
                                        <p:cTn id="12" dur="500"/>
                                        <p:tgtEl>
                                          <p:spTgt spid="1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03"/>
                                        </p:tgtEl>
                                        <p:attrNameLst>
                                          <p:attrName>style.visibility</p:attrName>
                                        </p:attrNameLst>
                                      </p:cBhvr>
                                      <p:to>
                                        <p:strVal val="visible"/>
                                      </p:to>
                                    </p:set>
                                    <p:animEffect transition="in" filter="wipe(right)">
                                      <p:cBhvr>
                                        <p:cTn id="17" dur="500"/>
                                        <p:tgtEl>
                                          <p:spTgt spid="10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7"/>
                                        </p:tgtEl>
                                        <p:attrNameLst>
                                          <p:attrName>style.visibility</p:attrName>
                                        </p:attrNameLst>
                                      </p:cBhvr>
                                      <p:to>
                                        <p:strVal val="visible"/>
                                      </p:to>
                                    </p:set>
                                    <p:animEffect transition="in" filter="wipe(left)">
                                      <p:cBhvr>
                                        <p:cTn id="22"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4-way handshake analysis via wireshark</a:t>
            </a:r>
            <a:endParaRPr lang="en-US" dirty="0"/>
          </a:p>
        </p:txBody>
      </p:sp>
      <p:pic>
        <p:nvPicPr>
          <p:cNvPr id="61" name="图片 60"/>
          <p:cNvPicPr>
            <a:picLocks noChangeAspect="1"/>
          </p:cNvPicPr>
          <p:nvPr/>
        </p:nvPicPr>
        <p:blipFill>
          <a:blip r:embed="rId1"/>
          <a:stretch>
            <a:fillRect/>
          </a:stretch>
        </p:blipFill>
        <p:spPr>
          <a:xfrm>
            <a:off x="1402080" y="3229610"/>
            <a:ext cx="8962390" cy="2409190"/>
          </a:xfrm>
          <a:prstGeom prst="rect">
            <a:avLst/>
          </a:prstGeom>
        </p:spPr>
      </p:pic>
      <p:sp>
        <p:nvSpPr>
          <p:cNvPr id="62" name="Rectangle 47"/>
          <p:cNvSpPr txBox="1">
            <a:spLocks noChangeArrowheads="1"/>
          </p:cNvSpPr>
          <p:nvPr/>
        </p:nvSpPr>
        <p:spPr>
          <a:xfrm>
            <a:off x="722630" y="1610360"/>
            <a:ext cx="9413240" cy="418655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FIN, ACK - ACK - FIN, ACK - ACK</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Initiated by the </a:t>
            </a:r>
            <a:r>
              <a:rPr kumimoji="0" lang="en-US" sz="2400" b="0" i="0" u="none" strike="noStrike" kern="1200" cap="none" spc="0" normalizeH="0" baseline="0" noProof="0" dirty="0">
                <a:ln>
                  <a:noFill/>
                </a:ln>
                <a:solidFill>
                  <a:srgbClr val="FF0000"/>
                </a:solidFill>
                <a:effectLst/>
                <a:uLnTx/>
                <a:uFillTx/>
                <a:latin typeface="Calibri" panose="020F0502020204030204"/>
                <a:ea typeface="+mn-ea"/>
                <a:cs typeface="+mn-cs"/>
              </a:rPr>
              <a:t>server </a:t>
            </a:r>
            <a:r>
              <a:rPr kumimoji="0" lang="en-US" sz="2400" b="0" i="0" u="none" strike="noStrike" kern="1200" cap="none" spc="0" normalizeH="0" baseline="0" noProof="0" dirty="0">
                <a:ln>
                  <a:noFill/>
                </a:ln>
                <a:solidFill>
                  <a:schemeClr val="tx1"/>
                </a:solidFill>
                <a:effectLst/>
                <a:uLnTx/>
                <a:uFillTx/>
                <a:latin typeface="Calibri" panose="020F0502020204030204"/>
                <a:ea typeface="+mn-ea"/>
                <a:cs typeface="+mn-cs"/>
              </a:rPr>
              <a:t>in this case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1"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lang="en-US" b="1" noProof="0" dirty="0">
                <a:ln>
                  <a:noFill/>
                </a:ln>
                <a:solidFill>
                  <a:srgbClr val="002060"/>
                </a:solidFill>
                <a:effectLst/>
                <a:uLnTx/>
                <a:uFillTx/>
                <a:latin typeface="Calibri" panose="020F0502020204030204"/>
                <a:sym typeface="+mn-ea"/>
              </a:rPr>
              <a:t>Try on your computer and see what is the </a:t>
            </a:r>
            <a:r>
              <a:rPr lang="en-US" b="1" noProof="0" dirty="0">
                <a:ln>
                  <a:noFill/>
                </a:ln>
                <a:solidFill>
                  <a:srgbClr val="FF0000"/>
                </a:solidFill>
                <a:effectLst/>
                <a:uLnTx/>
                <a:uFillTx/>
                <a:latin typeface="Calibri" panose="020F0502020204030204"/>
                <a:sym typeface="+mn-ea"/>
              </a:rPr>
              <a:t>difference</a:t>
            </a:r>
            <a:r>
              <a:rPr lang="en-US" b="1" noProof="0" dirty="0">
                <a:ln>
                  <a:noFill/>
                </a:ln>
                <a:solidFill>
                  <a:srgbClr val="002060"/>
                </a:solidFill>
                <a:effectLst/>
                <a:uLnTx/>
                <a:uFillTx/>
                <a:latin typeface="Calibri" panose="020F0502020204030204"/>
                <a:sym typeface="+mn-ea"/>
              </a:rPr>
              <a:t>? (7mins)</a:t>
            </a:r>
            <a:endParaRPr kumimoji="0" lang="en-US" b="1" i="0" u="none" strike="noStrike" kern="1200" cap="none" spc="0" normalizeH="0" baseline="0" noProof="0" dirty="0">
              <a:ln>
                <a:noFill/>
              </a:ln>
              <a:solidFill>
                <a:srgbClr val="002060"/>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3" name="矩形 62"/>
          <p:cNvSpPr/>
          <p:nvPr/>
        </p:nvSpPr>
        <p:spPr>
          <a:xfrm>
            <a:off x="1562100" y="4549140"/>
            <a:ext cx="8442960" cy="441960"/>
          </a:xfrm>
          <a:prstGeom prst="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日期占位符 1"/>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3" name="灯片编号占位符 2"/>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4" name="页脚占位符 3"/>
          <p:cNvSpPr>
            <a:spLocks noGrp="1"/>
          </p:cNvSpPr>
          <p:nvPr>
            <p:ph type="ftr" sz="quarter" idx="11"/>
          </p:nvPr>
        </p:nvSpPr>
        <p:spPr/>
        <p:txBody>
          <a:bodyPr/>
          <a:p>
            <a:r>
              <a:rPr kumimoji="1" lang="zh-SG" altLang="en-US"/>
              <a:t>Principle of Computer Networks Experiment - Lesson 2</a:t>
            </a:r>
            <a:endParaRPr kumimoji="1" lang="zh-SG" altLang="en-US"/>
          </a:p>
        </p:txBody>
      </p:sp>
      <p:pic>
        <p:nvPicPr>
          <p:cNvPr id="6" name="图片 5"/>
          <p:cNvPicPr>
            <a:picLocks noChangeAspect="1"/>
          </p:cNvPicPr>
          <p:nvPr/>
        </p:nvPicPr>
        <p:blipFill>
          <a:blip r:embed="rId2"/>
          <a:stretch>
            <a:fillRect/>
          </a:stretch>
        </p:blipFill>
        <p:spPr>
          <a:xfrm>
            <a:off x="9553575" y="1327150"/>
            <a:ext cx="979170" cy="979170"/>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4-way handshake analysis via wireshark</a:t>
            </a:r>
            <a:endParaRPr lang="en-US" dirty="0"/>
          </a:p>
        </p:txBody>
      </p:sp>
      <p:sp>
        <p:nvSpPr>
          <p:cNvPr id="62" name="Rectangle 47"/>
          <p:cNvSpPr txBox="1">
            <a:spLocks noChangeArrowheads="1"/>
          </p:cNvSpPr>
          <p:nvPr/>
        </p:nvSpPr>
        <p:spPr>
          <a:xfrm>
            <a:off x="722630" y="1602740"/>
            <a:ext cx="9413240" cy="355473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FIN,ACK (Server)</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9625" marR="0" lvl="1"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055" b="0" i="0" u="none" strike="noStrike" kern="1200" cap="none" spc="0" normalizeH="0" baseline="0" noProof="0" dirty="0">
                <a:ln>
                  <a:noFill/>
                </a:ln>
                <a:solidFill>
                  <a:prstClr val="black"/>
                </a:solidFill>
                <a:effectLst/>
                <a:uLnTx/>
                <a:uFillTx/>
                <a:latin typeface="Calibri" panose="020F0502020204030204"/>
                <a:ea typeface="+mn-ea"/>
                <a:cs typeface="+mn-cs"/>
              </a:rPr>
              <a:t>Seq. No = </a:t>
            </a:r>
            <a:r>
              <a:rPr kumimoji="0" lang="en-US" sz="2055" b="0" i="0" u="none" strike="noStrike" kern="1200" cap="none" spc="0" normalizeH="0" baseline="0" noProof="0" dirty="0">
                <a:ln>
                  <a:noFill/>
                </a:ln>
                <a:solidFill>
                  <a:srgbClr val="FF0000"/>
                </a:solidFill>
                <a:effectLst/>
                <a:uLnTx/>
                <a:uFillTx/>
                <a:latin typeface="Calibri" panose="020F0502020204030204"/>
                <a:ea typeface="+mn-ea"/>
                <a:cs typeface="+mn-cs"/>
              </a:rPr>
              <a:t>439</a:t>
            </a:r>
            <a:r>
              <a:rPr kumimoji="0" lang="en-US" sz="2055"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2055"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9625" marR="0" lvl="1"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055" b="0" i="0" u="none" strike="noStrike" kern="1200" cap="none" spc="0" normalizeH="0" baseline="0" noProof="0" dirty="0">
                <a:ln>
                  <a:noFill/>
                </a:ln>
                <a:solidFill>
                  <a:prstClr val="black"/>
                </a:solidFill>
                <a:effectLst/>
                <a:uLnTx/>
                <a:uFillTx/>
                <a:latin typeface="Calibri" panose="020F0502020204030204"/>
                <a:ea typeface="+mn-ea"/>
                <a:cs typeface="+mn-cs"/>
              </a:rPr>
              <a:t>ACK No = 480</a:t>
            </a:r>
            <a:endParaRPr kumimoji="0" lang="en-US" sz="205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图片 1"/>
          <p:cNvPicPr>
            <a:picLocks noChangeAspect="1"/>
          </p:cNvPicPr>
          <p:nvPr/>
        </p:nvPicPr>
        <p:blipFill>
          <a:blip r:embed="rId1"/>
          <a:stretch>
            <a:fillRect/>
          </a:stretch>
        </p:blipFill>
        <p:spPr>
          <a:xfrm>
            <a:off x="4274820" y="1339215"/>
            <a:ext cx="6464300" cy="5457825"/>
          </a:xfrm>
          <a:prstGeom prst="rect">
            <a:avLst/>
          </a:prstGeom>
        </p:spPr>
      </p:pic>
      <p:sp>
        <p:nvSpPr>
          <p:cNvPr id="3" name="日期占位符 2"/>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4" name="灯片编号占位符 3"/>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6" name="页脚占位符 5"/>
          <p:cNvSpPr>
            <a:spLocks noGrp="1"/>
          </p:cNvSpPr>
          <p:nvPr>
            <p:ph type="ftr" sz="quarter" idx="11"/>
          </p:nvPr>
        </p:nvSpPr>
        <p:spPr/>
        <p:txBody>
          <a:bodyPr/>
          <a:p>
            <a:r>
              <a:rPr kumimoji="1" lang="zh-SG" altLang="en-US"/>
              <a:t>Principle of Computer Networks Experiment - Lesson 2</a:t>
            </a:r>
            <a:endParaRPr kumimoji="1" lang="zh-SG" alt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4-way handshake analysis via wireshark</a:t>
            </a:r>
            <a:endParaRPr lang="en-US" dirty="0"/>
          </a:p>
        </p:txBody>
      </p:sp>
      <p:sp>
        <p:nvSpPr>
          <p:cNvPr id="62" name="Rectangle 47"/>
          <p:cNvSpPr txBox="1">
            <a:spLocks noChangeArrowheads="1"/>
          </p:cNvSpPr>
          <p:nvPr/>
        </p:nvSpPr>
        <p:spPr>
          <a:xfrm>
            <a:off x="722630" y="1602740"/>
            <a:ext cx="9413240" cy="355473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ACK (Client)</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9625" marR="0" lvl="1"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055" b="0" i="0" u="none" strike="noStrike" kern="1200" cap="none" spc="0" normalizeH="0" baseline="0" noProof="0" dirty="0">
                <a:ln>
                  <a:noFill/>
                </a:ln>
                <a:solidFill>
                  <a:prstClr val="black"/>
                </a:solidFill>
                <a:effectLst/>
                <a:uLnTx/>
                <a:uFillTx/>
                <a:latin typeface="Calibri" panose="020F0502020204030204"/>
                <a:ea typeface="+mn-ea"/>
                <a:cs typeface="+mn-cs"/>
              </a:rPr>
              <a:t>Seq. No = 480;</a:t>
            </a:r>
            <a:endParaRPr kumimoji="0" lang="en-US" sz="2055"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9625" marR="0" lvl="1"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055" b="0" i="0" u="none" strike="noStrike" kern="1200" cap="none" spc="0" normalizeH="0" baseline="0" noProof="0" dirty="0">
                <a:ln>
                  <a:noFill/>
                </a:ln>
                <a:solidFill>
                  <a:prstClr val="black"/>
                </a:solidFill>
                <a:effectLst/>
                <a:uLnTx/>
                <a:uFillTx/>
                <a:latin typeface="Calibri" panose="020F0502020204030204"/>
                <a:ea typeface="+mn-ea"/>
                <a:cs typeface="+mn-cs"/>
              </a:rPr>
              <a:t>ACK No = </a:t>
            </a:r>
            <a:r>
              <a:rPr kumimoji="0" lang="en-US" sz="2055" b="0" i="0" u="none" strike="noStrike" kern="1200" cap="none" spc="0" normalizeH="0" baseline="0" noProof="0" dirty="0">
                <a:ln>
                  <a:noFill/>
                </a:ln>
                <a:solidFill>
                  <a:srgbClr val="FF0000"/>
                </a:solidFill>
                <a:effectLst/>
                <a:uLnTx/>
                <a:uFillTx/>
                <a:latin typeface="Calibri" panose="020F0502020204030204"/>
                <a:ea typeface="+mn-ea"/>
                <a:cs typeface="+mn-cs"/>
              </a:rPr>
              <a:t>440</a:t>
            </a:r>
            <a:endParaRPr kumimoji="0" lang="en-US" sz="2055"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pic>
        <p:nvPicPr>
          <p:cNvPr id="3" name="图片 2"/>
          <p:cNvPicPr>
            <a:picLocks noChangeAspect="1"/>
          </p:cNvPicPr>
          <p:nvPr/>
        </p:nvPicPr>
        <p:blipFill>
          <a:blip r:embed="rId1"/>
          <a:stretch>
            <a:fillRect/>
          </a:stretch>
        </p:blipFill>
        <p:spPr>
          <a:xfrm>
            <a:off x="4173855" y="1354455"/>
            <a:ext cx="6497320" cy="5480685"/>
          </a:xfrm>
          <a:prstGeom prst="rect">
            <a:avLst/>
          </a:prstGeom>
        </p:spPr>
      </p:pic>
      <p:sp>
        <p:nvSpPr>
          <p:cNvPr id="2" name="日期占位符 1"/>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4" name="灯片编号占位符 3"/>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6" name="页脚占位符 5"/>
          <p:cNvSpPr>
            <a:spLocks noGrp="1"/>
          </p:cNvSpPr>
          <p:nvPr>
            <p:ph type="ftr" sz="quarter" idx="11"/>
          </p:nvPr>
        </p:nvSpPr>
        <p:spPr/>
        <p:txBody>
          <a:bodyPr/>
          <a:p>
            <a:r>
              <a:rPr kumimoji="1" lang="zh-SG" altLang="en-US"/>
              <a:t>Principle of Computer Networks Experiment - Lesson 2</a:t>
            </a:r>
            <a:endParaRPr kumimoji="1" lang="zh-SG" alt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4-way handshake analysis via wireshark</a:t>
            </a:r>
            <a:endParaRPr lang="en-US" dirty="0"/>
          </a:p>
        </p:txBody>
      </p:sp>
      <p:sp>
        <p:nvSpPr>
          <p:cNvPr id="62" name="Rectangle 47"/>
          <p:cNvSpPr txBox="1">
            <a:spLocks noChangeArrowheads="1"/>
          </p:cNvSpPr>
          <p:nvPr/>
        </p:nvSpPr>
        <p:spPr>
          <a:xfrm>
            <a:off x="722630" y="1602740"/>
            <a:ext cx="9413240" cy="355473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FIN, ACK (Client)</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9625" marR="0" lvl="1"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055" b="0" i="0" u="none" strike="noStrike" kern="1200" cap="none" spc="0" normalizeH="0" baseline="0" noProof="0" dirty="0">
                <a:ln>
                  <a:noFill/>
                </a:ln>
                <a:solidFill>
                  <a:prstClr val="black"/>
                </a:solidFill>
                <a:effectLst/>
                <a:uLnTx/>
                <a:uFillTx/>
                <a:latin typeface="Calibri" panose="020F0502020204030204"/>
                <a:ea typeface="+mn-ea"/>
                <a:cs typeface="+mn-cs"/>
              </a:rPr>
              <a:t>Seq. No = 480;</a:t>
            </a:r>
            <a:endParaRPr kumimoji="0" lang="en-US" sz="2055"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9625" marR="0" lvl="1"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055" b="0" i="0" u="none" strike="noStrike" kern="1200" cap="none" spc="0" normalizeH="0" baseline="0" noProof="0" dirty="0">
                <a:ln>
                  <a:noFill/>
                </a:ln>
                <a:solidFill>
                  <a:prstClr val="black"/>
                </a:solidFill>
                <a:effectLst/>
                <a:uLnTx/>
                <a:uFillTx/>
                <a:latin typeface="Calibri" panose="020F0502020204030204"/>
                <a:ea typeface="+mn-ea"/>
                <a:cs typeface="+mn-cs"/>
              </a:rPr>
              <a:t>ACK No = </a:t>
            </a:r>
            <a:r>
              <a:rPr kumimoji="0" lang="en-US" sz="2055" b="0" i="0" u="none" strike="noStrike" kern="1200" cap="none" spc="0" normalizeH="0" baseline="0" noProof="0" dirty="0">
                <a:ln>
                  <a:noFill/>
                </a:ln>
                <a:solidFill>
                  <a:srgbClr val="FF0000"/>
                </a:solidFill>
                <a:effectLst/>
                <a:uLnTx/>
                <a:uFillTx/>
                <a:latin typeface="Calibri" panose="020F0502020204030204"/>
                <a:ea typeface="+mn-ea"/>
                <a:cs typeface="+mn-cs"/>
              </a:rPr>
              <a:t>440</a:t>
            </a:r>
            <a:endParaRPr kumimoji="0" lang="en-US" sz="2055"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pic>
        <p:nvPicPr>
          <p:cNvPr id="2" name="图片 1"/>
          <p:cNvPicPr>
            <a:picLocks noChangeAspect="1"/>
          </p:cNvPicPr>
          <p:nvPr/>
        </p:nvPicPr>
        <p:blipFill>
          <a:blip r:embed="rId1"/>
          <a:stretch>
            <a:fillRect/>
          </a:stretch>
        </p:blipFill>
        <p:spPr>
          <a:xfrm>
            <a:off x="3839210" y="1302385"/>
            <a:ext cx="6671945" cy="5555615"/>
          </a:xfrm>
          <a:prstGeom prst="rect">
            <a:avLst/>
          </a:prstGeom>
        </p:spPr>
      </p:pic>
      <p:sp>
        <p:nvSpPr>
          <p:cNvPr id="3" name="日期占位符 2"/>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4" name="灯片编号占位符 3"/>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6" name="页脚占位符 5"/>
          <p:cNvSpPr>
            <a:spLocks noGrp="1"/>
          </p:cNvSpPr>
          <p:nvPr>
            <p:ph type="ftr" sz="quarter" idx="11"/>
          </p:nvPr>
        </p:nvSpPr>
        <p:spPr/>
        <p:txBody>
          <a:bodyPr/>
          <a:p>
            <a:r>
              <a:rPr kumimoji="1" lang="zh-SG" altLang="en-US"/>
              <a:t>Principle of Computer Networks Experiment - Lesson 2</a:t>
            </a:r>
            <a:endParaRPr kumimoji="1" lang="zh-SG" alt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4-way handshake analysis via wireshark</a:t>
            </a:r>
            <a:endParaRPr lang="en-US" dirty="0"/>
          </a:p>
        </p:txBody>
      </p:sp>
      <p:sp>
        <p:nvSpPr>
          <p:cNvPr id="62" name="Rectangle 47"/>
          <p:cNvSpPr txBox="1">
            <a:spLocks noChangeArrowheads="1"/>
          </p:cNvSpPr>
          <p:nvPr/>
        </p:nvSpPr>
        <p:spPr>
          <a:xfrm>
            <a:off x="751840" y="1548765"/>
            <a:ext cx="9413240" cy="355473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ACK (Server)</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9625" marR="0" lvl="1"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055" b="0" i="0" u="none" strike="noStrike" kern="1200" cap="none" spc="0" normalizeH="0" baseline="0" noProof="0" dirty="0">
                <a:ln>
                  <a:noFill/>
                </a:ln>
                <a:solidFill>
                  <a:prstClr val="black"/>
                </a:solidFill>
                <a:effectLst/>
                <a:uLnTx/>
                <a:uFillTx/>
                <a:latin typeface="Calibri" panose="020F0502020204030204"/>
                <a:ea typeface="+mn-ea"/>
                <a:cs typeface="+mn-cs"/>
              </a:rPr>
              <a:t>ACK No = </a:t>
            </a:r>
            <a:r>
              <a:rPr kumimoji="0" lang="en-US" sz="2055" b="0" i="0" u="none" strike="noStrike" kern="1200" cap="none" spc="0" normalizeH="0" baseline="0" noProof="0" dirty="0">
                <a:ln>
                  <a:noFill/>
                </a:ln>
                <a:solidFill>
                  <a:srgbClr val="FF0000"/>
                </a:solidFill>
                <a:effectLst/>
                <a:uLnTx/>
                <a:uFillTx/>
                <a:latin typeface="Calibri" panose="020F0502020204030204"/>
                <a:ea typeface="+mn-ea"/>
                <a:cs typeface="+mn-cs"/>
              </a:rPr>
              <a:t>?</a:t>
            </a:r>
            <a:endParaRPr kumimoji="0" lang="en-US" sz="2055" b="0" i="0" u="none" strike="noStrike" kern="1200" cap="none" spc="0" normalizeH="0" baseline="0" noProof="0" dirty="0">
              <a:ln>
                <a:noFill/>
              </a:ln>
              <a:solidFill>
                <a:srgbClr val="FF0000"/>
              </a:solidFill>
              <a:effectLst/>
              <a:uLnTx/>
              <a:uFillTx/>
              <a:latin typeface="Calibri" panose="020F0502020204030204"/>
              <a:ea typeface="+mn-ea"/>
              <a:cs typeface="+mn-cs"/>
            </a:endParaRPr>
          </a:p>
          <a:p>
            <a:pPr marL="809625" marR="0" lvl="1"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055" b="1" i="0" u="none" strike="noStrike" kern="1200" cap="none" spc="0" normalizeH="0" baseline="0" noProof="0" dirty="0">
                <a:ln>
                  <a:noFill/>
                </a:ln>
                <a:solidFill>
                  <a:srgbClr val="FF0000"/>
                </a:solidFill>
                <a:effectLst/>
                <a:uLnTx/>
                <a:uFillTx/>
                <a:latin typeface="Calibri" panose="020F0502020204030204"/>
                <a:ea typeface="+mn-ea"/>
                <a:cs typeface="+mn-cs"/>
              </a:rPr>
              <a:t>I didn’t capture the last ACK.</a:t>
            </a:r>
            <a:endParaRPr kumimoji="0" lang="en-US" sz="2055" b="1" i="0" u="none" strike="noStrike" kern="1200" cap="none" spc="0" normalizeH="0" baseline="0" noProof="0" dirty="0">
              <a:ln>
                <a:noFill/>
              </a:ln>
              <a:solidFill>
                <a:srgbClr val="FF0000"/>
              </a:solidFill>
              <a:effectLst/>
              <a:uLnTx/>
              <a:uFillTx/>
              <a:latin typeface="Calibri" panose="020F0502020204030204"/>
              <a:ea typeface="+mn-ea"/>
              <a:cs typeface="+mn-cs"/>
            </a:endParaRPr>
          </a:p>
          <a:p>
            <a:pPr marL="809625" marR="0" lvl="1"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endParaRPr kumimoji="0" lang="en-US" sz="2055"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5" name="Line 4"/>
          <p:cNvSpPr>
            <a:spLocks noChangeShapeType="1"/>
          </p:cNvSpPr>
          <p:nvPr/>
        </p:nvSpPr>
        <p:spPr bwMode="auto">
          <a:xfrm flipH="1">
            <a:off x="8070215" y="2329180"/>
            <a:ext cx="3175" cy="3535680"/>
          </a:xfrm>
          <a:prstGeom prst="line">
            <a:avLst/>
          </a:prstGeom>
          <a:noFill/>
          <a:ln w="9525">
            <a:solidFill>
              <a:srgbClr val="777777"/>
            </a:solidFill>
            <a:round/>
          </a:ln>
          <a:effectLst/>
        </p:spPr>
        <p:txBody>
          <a:bodyPr wrap="none"/>
          <a:lstStyle/>
          <a:p>
            <a:pPr algn="ctr" eaLnBrk="0" fontAlgn="base" hangingPunct="0">
              <a:spcBef>
                <a:spcPct val="0"/>
              </a:spcBef>
              <a:spcAft>
                <a:spcPct val="0"/>
              </a:spcAft>
              <a:defRPr/>
            </a:pPr>
            <a:endParaRPr lang="en-US" sz="1600">
              <a:solidFill>
                <a:srgbClr val="000000"/>
              </a:solidFill>
              <a:latin typeface="Tahoma" panose="020B0604030504040204" pitchFamily="34" charset="0"/>
              <a:ea typeface="MS PGothic" charset="0"/>
            </a:endParaRPr>
          </a:p>
        </p:txBody>
      </p:sp>
      <p:sp>
        <p:nvSpPr>
          <p:cNvPr id="4" name="Line 10"/>
          <p:cNvSpPr>
            <a:spLocks noChangeShapeType="1"/>
          </p:cNvSpPr>
          <p:nvPr/>
        </p:nvSpPr>
        <p:spPr bwMode="auto">
          <a:xfrm flipH="1">
            <a:off x="10658811" y="2398956"/>
            <a:ext cx="1588" cy="3417887"/>
          </a:xfrm>
          <a:prstGeom prst="line">
            <a:avLst/>
          </a:prstGeom>
          <a:noFill/>
          <a:ln w="9525">
            <a:solidFill>
              <a:srgbClr val="777777"/>
            </a:solidFill>
            <a:round/>
          </a:ln>
          <a:effectLst/>
        </p:spPr>
        <p:txBody>
          <a:bodyPr wrap="none"/>
          <a:lstStyle/>
          <a:p>
            <a:pPr algn="ctr" eaLnBrk="0" fontAlgn="base" hangingPunct="0">
              <a:spcBef>
                <a:spcPct val="0"/>
              </a:spcBef>
              <a:spcAft>
                <a:spcPct val="0"/>
              </a:spcAft>
              <a:defRPr/>
            </a:pPr>
            <a:endParaRPr lang="en-US" sz="1600">
              <a:solidFill>
                <a:srgbClr val="000000"/>
              </a:solidFill>
              <a:latin typeface="Tahoma" panose="020B0604030504040204" pitchFamily="34" charset="0"/>
              <a:ea typeface="MS PGothic" charset="0"/>
            </a:endParaRPr>
          </a:p>
        </p:txBody>
      </p:sp>
      <p:grpSp>
        <p:nvGrpSpPr>
          <p:cNvPr id="6" name="Group 75"/>
          <p:cNvGrpSpPr/>
          <p:nvPr/>
        </p:nvGrpSpPr>
        <p:grpSpPr bwMode="auto">
          <a:xfrm>
            <a:off x="8112144" y="4018523"/>
            <a:ext cx="2495550" cy="652463"/>
            <a:chOff x="2213" y="2392"/>
            <a:chExt cx="1572" cy="411"/>
          </a:xfrm>
        </p:grpSpPr>
        <p:sp>
          <p:nvSpPr>
            <p:cNvPr id="7" name="Line 41"/>
            <p:cNvSpPr>
              <a:spLocks noChangeShapeType="1"/>
            </p:cNvSpPr>
            <p:nvPr/>
          </p:nvSpPr>
          <p:spPr bwMode="auto">
            <a:xfrm flipH="1">
              <a:off x="2213" y="2483"/>
              <a:ext cx="1572" cy="320"/>
            </a:xfrm>
            <a:prstGeom prst="line">
              <a:avLst/>
            </a:prstGeom>
            <a:noFill/>
            <a:ln w="28575">
              <a:solidFill>
                <a:srgbClr val="000099"/>
              </a:solidFill>
              <a:round/>
              <a:tailEnd type="triangle" w="med" len="med"/>
            </a:ln>
            <a:effectLst/>
          </p:spPr>
          <p:txBody>
            <a:bodyPr wrap="none"/>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p:txBody>
        </p:sp>
        <p:sp>
          <p:nvSpPr>
            <p:cNvPr id="8" name="Text Box 43"/>
            <p:cNvSpPr txBox="1">
              <a:spLocks noChangeArrowheads="1"/>
            </p:cNvSpPr>
            <p:nvPr/>
          </p:nvSpPr>
          <p:spPr bwMode="auto">
            <a:xfrm>
              <a:off x="2454" y="2392"/>
              <a:ext cx="1052" cy="21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rPr>
                <a:t>FINbit=1, seq=</a:t>
              </a:r>
              <a:r>
                <a:rPr kumimoji="0" lang="en-US" sz="1600" b="0" i="0" u="none" strike="noStrike" kern="0" cap="none" spc="0" normalizeH="0" baseline="0" noProof="0">
                  <a:ln>
                    <a:noFill/>
                  </a:ln>
                  <a:solidFill>
                    <a:srgbClr val="7030A0"/>
                  </a:solidFill>
                  <a:effectLst/>
                  <a:uLnTx/>
                  <a:uFillTx/>
                  <a:latin typeface="Tahoma" panose="020B0604030504040204" pitchFamily="34" charset="0"/>
                  <a:ea typeface="MS PGothic" charset="0"/>
                </a:rPr>
                <a:t>y</a:t>
              </a:r>
              <a:endParaRPr kumimoji="0" lang="en-US" sz="1600" b="0" i="0" u="none" strike="noStrike" kern="0" cap="none" spc="0" normalizeH="0" baseline="0" noProof="0">
                <a:ln>
                  <a:noFill/>
                </a:ln>
                <a:solidFill>
                  <a:srgbClr val="7030A0"/>
                </a:solidFill>
                <a:effectLst/>
                <a:uLnTx/>
                <a:uFillTx/>
                <a:latin typeface="Tahoma" panose="020B0604030504040204" pitchFamily="34" charset="0"/>
                <a:ea typeface="MS PGothic" charset="0"/>
              </a:endParaRPr>
            </a:p>
          </p:txBody>
        </p:sp>
      </p:grpSp>
      <p:grpSp>
        <p:nvGrpSpPr>
          <p:cNvPr id="9" name="Group 80"/>
          <p:cNvGrpSpPr/>
          <p:nvPr/>
        </p:nvGrpSpPr>
        <p:grpSpPr bwMode="auto">
          <a:xfrm>
            <a:off x="8111826" y="4875773"/>
            <a:ext cx="2536825" cy="809626"/>
            <a:chOff x="2214" y="2884"/>
            <a:chExt cx="1598" cy="510"/>
          </a:xfrm>
        </p:grpSpPr>
        <p:sp>
          <p:nvSpPr>
            <p:cNvPr id="10" name="Line 44"/>
            <p:cNvSpPr>
              <a:spLocks noChangeShapeType="1"/>
            </p:cNvSpPr>
            <p:nvPr/>
          </p:nvSpPr>
          <p:spPr bwMode="auto">
            <a:xfrm>
              <a:off x="2232" y="2884"/>
              <a:ext cx="1580" cy="367"/>
            </a:xfrm>
            <a:prstGeom prst="line">
              <a:avLst/>
            </a:prstGeom>
            <a:noFill/>
            <a:ln w="28575">
              <a:solidFill>
                <a:srgbClr val="000099"/>
              </a:solidFill>
              <a:round/>
              <a:tailEnd type="triangle" w="med" len="med"/>
            </a:ln>
            <a:effectLst/>
          </p:spPr>
          <p:txBody>
            <a:bodyPr wrap="none"/>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p:txBody>
        </p:sp>
        <p:sp>
          <p:nvSpPr>
            <p:cNvPr id="11" name="Text Box 47"/>
            <p:cNvSpPr txBox="1">
              <a:spLocks noChangeArrowheads="1"/>
            </p:cNvSpPr>
            <p:nvPr/>
          </p:nvSpPr>
          <p:spPr bwMode="auto">
            <a:xfrm>
              <a:off x="2214" y="3182"/>
              <a:ext cx="1534" cy="21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rPr>
                <a:t>ACKbit=1; ACKnum=</a:t>
              </a:r>
              <a:r>
                <a:rPr kumimoji="0" lang="en-US" sz="1600" b="0" i="0" u="none" strike="noStrike" kern="0" cap="none" spc="0" normalizeH="0" baseline="0" noProof="0">
                  <a:ln>
                    <a:noFill/>
                  </a:ln>
                  <a:solidFill>
                    <a:srgbClr val="7030A0"/>
                  </a:solidFill>
                  <a:effectLst/>
                  <a:uLnTx/>
                  <a:uFillTx/>
                  <a:latin typeface="Tahoma" panose="020B0604030504040204" pitchFamily="34" charset="0"/>
                  <a:ea typeface="MS PGothic" charset="0"/>
                </a:rPr>
                <a:t>y+1</a:t>
              </a:r>
              <a:endParaRPr kumimoji="0" lang="en-US" sz="1600" b="0" i="0" u="none" strike="noStrike" kern="0" cap="none" spc="0" normalizeH="0" baseline="0" noProof="0">
                <a:ln>
                  <a:noFill/>
                </a:ln>
                <a:solidFill>
                  <a:srgbClr val="7030A0"/>
                </a:solidFill>
                <a:effectLst/>
                <a:uLnTx/>
                <a:uFillTx/>
                <a:latin typeface="Tahoma" panose="020B0604030504040204" pitchFamily="34" charset="0"/>
                <a:ea typeface="MS PGothic" charset="0"/>
              </a:endParaRPr>
            </a:p>
          </p:txBody>
        </p:sp>
      </p:grpSp>
      <p:grpSp>
        <p:nvGrpSpPr>
          <p:cNvPr id="12" name="Group 72"/>
          <p:cNvGrpSpPr/>
          <p:nvPr/>
        </p:nvGrpSpPr>
        <p:grpSpPr bwMode="auto">
          <a:xfrm>
            <a:off x="6694189" y="3163813"/>
            <a:ext cx="4930775" cy="854075"/>
            <a:chOff x="1317" y="1828"/>
            <a:chExt cx="3106" cy="538"/>
          </a:xfrm>
        </p:grpSpPr>
        <p:sp>
          <p:nvSpPr>
            <p:cNvPr id="13" name="Line 13"/>
            <p:cNvSpPr>
              <a:spLocks noChangeShapeType="1"/>
            </p:cNvSpPr>
            <p:nvPr/>
          </p:nvSpPr>
          <p:spPr bwMode="auto">
            <a:xfrm flipH="1">
              <a:off x="2186" y="1828"/>
              <a:ext cx="1580" cy="367"/>
            </a:xfrm>
            <a:prstGeom prst="line">
              <a:avLst/>
            </a:prstGeom>
            <a:noFill/>
            <a:ln w="28575">
              <a:solidFill>
                <a:srgbClr val="000099"/>
              </a:solidFill>
              <a:round/>
              <a:tailEnd type="triangle" w="med" len="med"/>
            </a:ln>
            <a:effectLst/>
          </p:spPr>
          <p:txBody>
            <a:bodyPr wrap="none"/>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p:txBody>
        </p:sp>
        <p:sp>
          <p:nvSpPr>
            <p:cNvPr id="14" name="Text Box 15"/>
            <p:cNvSpPr txBox="1">
              <a:spLocks noChangeArrowheads="1"/>
            </p:cNvSpPr>
            <p:nvPr/>
          </p:nvSpPr>
          <p:spPr bwMode="auto">
            <a:xfrm>
              <a:off x="2200" y="1875"/>
              <a:ext cx="1534" cy="21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rPr>
                <a:t>ACKbit=1; ACKnum=</a:t>
              </a:r>
              <a:r>
                <a:rPr kumimoji="0" lang="en-US" sz="1600" b="0" i="0" u="none" strike="noStrike" kern="0" cap="none" spc="0" normalizeH="0" baseline="0" noProof="0">
                  <a:ln>
                    <a:noFill/>
                  </a:ln>
                  <a:solidFill>
                    <a:srgbClr val="FF0000"/>
                  </a:solidFill>
                  <a:effectLst/>
                  <a:uLnTx/>
                  <a:uFillTx/>
                  <a:latin typeface="Tahoma" panose="020B0604030504040204" pitchFamily="34" charset="0"/>
                  <a:ea typeface="MS PGothic" charset="0"/>
                </a:rPr>
                <a:t>x+1</a:t>
              </a:r>
              <a:endParaRPr kumimoji="0" lang="en-US" sz="1600" b="0" i="0" u="none" strike="noStrike" kern="0" cap="none" spc="0" normalizeH="0" baseline="0" noProof="0">
                <a:ln>
                  <a:noFill/>
                </a:ln>
                <a:solidFill>
                  <a:srgbClr val="FF0000"/>
                </a:solidFill>
                <a:effectLst/>
                <a:uLnTx/>
                <a:uFillTx/>
                <a:latin typeface="Tahoma" panose="020B0604030504040204" pitchFamily="34" charset="0"/>
                <a:ea typeface="MS PGothic" charset="0"/>
              </a:endParaRPr>
            </a:p>
          </p:txBody>
        </p:sp>
        <p:sp>
          <p:nvSpPr>
            <p:cNvPr id="15" name="Text Box 21"/>
            <p:cNvSpPr txBox="1">
              <a:spLocks noChangeArrowheads="1"/>
            </p:cNvSpPr>
            <p:nvPr/>
          </p:nvSpPr>
          <p:spPr bwMode="auto">
            <a:xfrm>
              <a:off x="1317" y="2066"/>
              <a:ext cx="867" cy="300"/>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r" defTabSz="91440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rPr>
                <a:t> wait for server</a:t>
              </a:r>
              <a:endPar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a:p>
              <a:pPr marL="0" marR="0" lvl="0" indent="0" algn="r" defTabSz="91440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rPr>
                <a:t>close</a:t>
              </a:r>
              <a:endPar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p:txBody>
        </p:sp>
        <p:sp>
          <p:nvSpPr>
            <p:cNvPr id="16" name="Text Box 49"/>
            <p:cNvSpPr txBox="1">
              <a:spLocks noChangeArrowheads="1"/>
            </p:cNvSpPr>
            <p:nvPr/>
          </p:nvSpPr>
          <p:spPr bwMode="auto">
            <a:xfrm>
              <a:off x="3822" y="1979"/>
              <a:ext cx="601" cy="300"/>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defTabSz="91440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rPr>
                <a:t>can still</a:t>
              </a:r>
              <a:endPar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a:p>
              <a:pPr marL="0" marR="0" lvl="0" indent="0" defTabSz="91440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rPr>
                <a:t>send data</a:t>
              </a:r>
              <a:endPar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p:txBody>
        </p:sp>
      </p:grpSp>
      <p:sp>
        <p:nvSpPr>
          <p:cNvPr id="17" name="Text Box 50"/>
          <p:cNvSpPr txBox="1">
            <a:spLocks noChangeArrowheads="1"/>
          </p:cNvSpPr>
          <p:nvPr/>
        </p:nvSpPr>
        <p:spPr bwMode="auto">
          <a:xfrm>
            <a:off x="10659110" y="4530090"/>
            <a:ext cx="1257300" cy="476250"/>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defTabSz="91440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rPr>
              <a:t>can no longer</a:t>
            </a:r>
            <a:endPar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a:p>
            <a:pPr marL="0" marR="0" lvl="0" indent="0" defTabSz="91440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rPr>
              <a:t>send data</a:t>
            </a:r>
            <a:endPar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p:txBody>
      </p:sp>
      <p:grpSp>
        <p:nvGrpSpPr>
          <p:cNvPr id="138" name="Group 70"/>
          <p:cNvGrpSpPr/>
          <p:nvPr/>
        </p:nvGrpSpPr>
        <p:grpSpPr bwMode="auto">
          <a:xfrm>
            <a:off x="5800744" y="2328789"/>
            <a:ext cx="4852988" cy="1035049"/>
            <a:chOff x="759" y="1310"/>
            <a:chExt cx="3057" cy="652"/>
          </a:xfrm>
        </p:grpSpPr>
        <p:sp>
          <p:nvSpPr>
            <p:cNvPr id="139" name="Line 6"/>
            <p:cNvSpPr>
              <a:spLocks noChangeShapeType="1"/>
            </p:cNvSpPr>
            <p:nvPr/>
          </p:nvSpPr>
          <p:spPr bwMode="auto">
            <a:xfrm>
              <a:off x="2195" y="1442"/>
              <a:ext cx="1572" cy="320"/>
            </a:xfrm>
            <a:prstGeom prst="line">
              <a:avLst/>
            </a:prstGeom>
            <a:noFill/>
            <a:ln w="28575">
              <a:solidFill>
                <a:srgbClr val="000099"/>
              </a:solidFill>
              <a:round/>
              <a:tailEnd type="triangle" w="med" len="med"/>
            </a:ln>
            <a:effectLst/>
          </p:spPr>
          <p:txBody>
            <a:bodyPr wrap="none"/>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p:txBody>
        </p:sp>
        <p:sp>
          <p:nvSpPr>
            <p:cNvPr id="141" name="Text Box 8"/>
            <p:cNvSpPr txBox="1">
              <a:spLocks noChangeArrowheads="1"/>
            </p:cNvSpPr>
            <p:nvPr/>
          </p:nvSpPr>
          <p:spPr bwMode="auto">
            <a:xfrm>
              <a:off x="2144" y="1354"/>
              <a:ext cx="1672" cy="21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rPr>
                <a:t>FINbit=1, </a:t>
              </a:r>
              <a:r>
                <a:rPr lang="en-US" kern="0" noProof="0">
                  <a:ln>
                    <a:noFill/>
                  </a:ln>
                  <a:solidFill>
                    <a:srgbClr val="000000"/>
                  </a:solidFill>
                  <a:effectLst/>
                  <a:uLnTx/>
                  <a:uFillTx/>
                  <a:sym typeface="+mn-ea"/>
                </a:rPr>
                <a:t>ACKbit=1; </a:t>
              </a:r>
              <a:r>
                <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rPr>
                <a:t>seq=</a:t>
              </a:r>
              <a:r>
                <a:rPr kumimoji="0" lang="en-US" sz="1600" b="0" i="0" u="none" strike="noStrike" kern="0" cap="none" spc="0" normalizeH="0" baseline="0" noProof="0">
                  <a:ln>
                    <a:noFill/>
                  </a:ln>
                  <a:solidFill>
                    <a:srgbClr val="FF0000"/>
                  </a:solidFill>
                  <a:effectLst/>
                  <a:uLnTx/>
                  <a:uFillTx/>
                  <a:latin typeface="Tahoma" panose="020B0604030504040204" pitchFamily="34" charset="0"/>
                  <a:ea typeface="MS PGothic" charset="0"/>
                </a:rPr>
                <a:t>x</a:t>
              </a:r>
              <a:endParaRPr kumimoji="0" lang="en-US" sz="1600" b="0" i="0" u="none" strike="noStrike" kern="0" cap="none" spc="0" normalizeH="0" baseline="0" noProof="0">
                <a:ln>
                  <a:noFill/>
                </a:ln>
                <a:solidFill>
                  <a:srgbClr val="FF0000"/>
                </a:solidFill>
                <a:effectLst/>
                <a:uLnTx/>
                <a:uFillTx/>
                <a:latin typeface="Tahoma" panose="020B0604030504040204" pitchFamily="34" charset="0"/>
                <a:ea typeface="MS PGothic" charset="0"/>
              </a:endParaRPr>
            </a:p>
          </p:txBody>
        </p:sp>
        <p:sp>
          <p:nvSpPr>
            <p:cNvPr id="142" name="Text Box 9"/>
            <p:cNvSpPr txBox="1">
              <a:spLocks noChangeArrowheads="1"/>
            </p:cNvSpPr>
            <p:nvPr/>
          </p:nvSpPr>
          <p:spPr bwMode="auto">
            <a:xfrm>
              <a:off x="1209" y="1541"/>
              <a:ext cx="913" cy="421"/>
            </a:xfrm>
            <a:prstGeom prst="rect">
              <a:avLst/>
            </a:prstGeom>
            <a:noFill/>
            <a:ln>
              <a:noFill/>
            </a:ln>
            <a:effectLst/>
          </p:spPr>
          <p:txBody>
            <a:bodyPr>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r" defTabSz="91440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rPr>
                <a:t>can no longer</a:t>
              </a:r>
              <a:endPar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a:p>
              <a:pPr marL="0" marR="0" lvl="0" indent="0" algn="r" defTabSz="91440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rPr>
                <a:t>send but can</a:t>
              </a:r>
              <a:endPar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a:p>
              <a:pPr marL="0" marR="0" lvl="0" indent="0" algn="r" defTabSz="91440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rPr>
                <a:t> receive data</a:t>
              </a:r>
              <a:endParaRPr kumimoji="0" lang="en-US" sz="14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p:txBody>
        </p:sp>
        <p:sp>
          <p:nvSpPr>
            <p:cNvPr id="143" name="Text Box 67"/>
            <p:cNvSpPr txBox="1">
              <a:spLocks noChangeArrowheads="1"/>
            </p:cNvSpPr>
            <p:nvPr/>
          </p:nvSpPr>
          <p:spPr bwMode="auto">
            <a:xfrm>
              <a:off x="759" y="1310"/>
              <a:ext cx="1456" cy="19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Courier New" panose="02070309020205020404" pitchFamily="49" charset="0"/>
                  <a:ea typeface="MS PGothic" charset="0"/>
                </a:rPr>
                <a:t>clientSocket.close()</a:t>
              </a:r>
              <a:endParaRPr kumimoji="0" lang="en-US" sz="1400" b="0" i="0" u="none" strike="noStrike" kern="0" cap="none" spc="0" normalizeH="0" baseline="0" noProof="0">
                <a:ln>
                  <a:noFill/>
                </a:ln>
                <a:solidFill>
                  <a:srgbClr val="000000"/>
                </a:solidFill>
                <a:effectLst/>
                <a:uLnTx/>
                <a:uFillTx/>
                <a:latin typeface="Courier New" panose="02070309020205020404" pitchFamily="49" charset="0"/>
                <a:ea typeface="MS PGothic" charset="0"/>
              </a:endParaRPr>
            </a:p>
          </p:txBody>
        </p:sp>
      </p:grpSp>
      <p:sp>
        <p:nvSpPr>
          <p:cNvPr id="18" name="Text Box 84"/>
          <p:cNvSpPr txBox="1">
            <a:spLocks noChangeArrowheads="1"/>
          </p:cNvSpPr>
          <p:nvPr/>
        </p:nvSpPr>
        <p:spPr bwMode="auto">
          <a:xfrm>
            <a:off x="6457485" y="1799198"/>
            <a:ext cx="1422249" cy="646331"/>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r" defTabSz="914400" eaLnBrk="0" fontAlgn="base" latinLnBrk="0" hangingPunct="0">
              <a:lnSpc>
                <a:spcPct val="100000"/>
              </a:lnSpc>
              <a:spcBef>
                <a:spcPct val="0"/>
              </a:spcBef>
              <a:spcAft>
                <a:spcPct val="0"/>
              </a:spcAft>
              <a:buClrTx/>
              <a:buSzTx/>
              <a:buFontTx/>
              <a:buNone/>
              <a:defRPr/>
            </a:pPr>
            <a:r>
              <a:rPr kumimoji="0" lang="en-US" sz="2000" b="0" u="none" strike="noStrike" kern="0" cap="none" spc="0" normalizeH="0" baseline="0" noProof="0" dirty="0">
                <a:ln>
                  <a:noFill/>
                </a:ln>
                <a:solidFill>
                  <a:srgbClr val="000099"/>
                </a:solidFill>
                <a:effectLst/>
                <a:uLnTx/>
                <a:uFillTx/>
                <a:latin typeface="Tahoma" panose="020B0604030504040204" pitchFamily="34" charset="0"/>
                <a:ea typeface="MS PGothic" charset="0"/>
              </a:rPr>
              <a:t>client state</a:t>
            </a:r>
            <a:endParaRPr kumimoji="0" lang="en-US" sz="2000" b="0" u="none" strike="noStrike" kern="0" cap="none" spc="0" normalizeH="0" baseline="0" noProof="0" dirty="0">
              <a:ln>
                <a:noFill/>
              </a:ln>
              <a:solidFill>
                <a:srgbClr val="000099"/>
              </a:solidFill>
              <a:effectLst/>
              <a:uLnTx/>
              <a:uFillTx/>
              <a:latin typeface="Tahoma" panose="020B0604030504040204" pitchFamily="34" charset="0"/>
              <a:ea typeface="MS PGothic" charset="0"/>
            </a:endParaRPr>
          </a:p>
          <a:p>
            <a:pPr marL="0" marR="0" lvl="0" indent="0" algn="r" defTabSz="914400" eaLnBrk="0" fontAlgn="base" latinLnBrk="0" hangingPunct="0">
              <a:lnSpc>
                <a:spcPct val="100000"/>
              </a:lnSpc>
              <a:spcBef>
                <a:spcPct val="0"/>
              </a:spcBef>
              <a:spcAft>
                <a:spcPct val="0"/>
              </a:spcAft>
              <a:buClrTx/>
              <a:buSzTx/>
              <a:buFontTx/>
              <a:buNone/>
              <a:defRPr/>
            </a:pPr>
            <a:endParaRPr kumimoji="0" lang="en-US" sz="1600" b="0" i="1" u="none" strike="noStrike" kern="0" cap="none" spc="0" normalizeH="0" baseline="0" noProof="0" dirty="0">
              <a:ln>
                <a:noFill/>
              </a:ln>
              <a:solidFill>
                <a:srgbClr val="000099"/>
              </a:solidFill>
              <a:effectLst/>
              <a:uLnTx/>
              <a:uFillTx/>
              <a:latin typeface="Tahoma" panose="020B0604030504040204" pitchFamily="34" charset="0"/>
              <a:ea typeface="MS PGothic" charset="0"/>
            </a:endParaRPr>
          </a:p>
        </p:txBody>
      </p:sp>
      <p:sp>
        <p:nvSpPr>
          <p:cNvPr id="19" name="Text Box 85"/>
          <p:cNvSpPr txBox="1">
            <a:spLocks noChangeArrowheads="1"/>
          </p:cNvSpPr>
          <p:nvPr/>
        </p:nvSpPr>
        <p:spPr bwMode="auto">
          <a:xfrm>
            <a:off x="10653587" y="1798881"/>
            <a:ext cx="1518429" cy="646331"/>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r" defTabSz="914400" eaLnBrk="0" fontAlgn="base" latinLnBrk="0" hangingPunct="0">
              <a:lnSpc>
                <a:spcPct val="100000"/>
              </a:lnSpc>
              <a:spcBef>
                <a:spcPct val="0"/>
              </a:spcBef>
              <a:spcAft>
                <a:spcPct val="0"/>
              </a:spcAft>
              <a:buClrTx/>
              <a:buSzTx/>
              <a:buFontTx/>
              <a:buNone/>
              <a:defRPr/>
            </a:pPr>
            <a:r>
              <a:rPr kumimoji="0" lang="en-US" sz="2000" b="0" u="none" strike="noStrike" kern="0" cap="none" spc="0" normalizeH="0" baseline="0" noProof="0" dirty="0">
                <a:ln>
                  <a:noFill/>
                </a:ln>
                <a:solidFill>
                  <a:srgbClr val="000099"/>
                </a:solidFill>
                <a:effectLst/>
                <a:uLnTx/>
                <a:uFillTx/>
                <a:latin typeface="Tahoma" panose="020B0604030504040204" pitchFamily="34" charset="0"/>
                <a:ea typeface="MS PGothic" charset="0"/>
              </a:rPr>
              <a:t>server state</a:t>
            </a:r>
            <a:endParaRPr kumimoji="0" lang="en-US" sz="2000" b="0" u="none" strike="noStrike" kern="0" cap="none" spc="0" normalizeH="0" baseline="0" noProof="0" dirty="0">
              <a:ln>
                <a:noFill/>
              </a:ln>
              <a:solidFill>
                <a:srgbClr val="000099"/>
              </a:solidFill>
              <a:effectLst/>
              <a:uLnTx/>
              <a:uFillTx/>
              <a:latin typeface="Tahoma" panose="020B0604030504040204" pitchFamily="34" charset="0"/>
              <a:ea typeface="MS PGothic" charset="0"/>
            </a:endParaRPr>
          </a:p>
          <a:p>
            <a:pPr marL="0" marR="0" lvl="0" indent="0" algn="r" defTabSz="914400" eaLnBrk="0" fontAlgn="base" latinLnBrk="0" hangingPunct="0">
              <a:lnSpc>
                <a:spcPct val="100000"/>
              </a:lnSpc>
              <a:spcBef>
                <a:spcPct val="0"/>
              </a:spcBef>
              <a:spcAft>
                <a:spcPct val="0"/>
              </a:spcAft>
              <a:buClrTx/>
              <a:buSzTx/>
              <a:buFontTx/>
              <a:buNone/>
              <a:defRPr/>
            </a:pPr>
            <a:endParaRPr kumimoji="0" lang="en-US" sz="1600" b="0" i="1" u="none" strike="noStrike" kern="0" cap="none" spc="0" normalizeH="0" baseline="0" noProof="0" dirty="0">
              <a:ln>
                <a:noFill/>
              </a:ln>
              <a:solidFill>
                <a:srgbClr val="000099"/>
              </a:solidFill>
              <a:effectLst/>
              <a:uLnTx/>
              <a:uFillTx/>
              <a:latin typeface="Tahoma" panose="020B0604030504040204" pitchFamily="34" charset="0"/>
              <a:ea typeface="MS PGothic" charset="0"/>
            </a:endParaRPr>
          </a:p>
        </p:txBody>
      </p:sp>
      <p:grpSp>
        <p:nvGrpSpPr>
          <p:cNvPr id="20" name="Group 88"/>
          <p:cNvGrpSpPr/>
          <p:nvPr/>
        </p:nvGrpSpPr>
        <p:grpSpPr bwMode="auto">
          <a:xfrm>
            <a:off x="7737811" y="1690931"/>
            <a:ext cx="642938" cy="600075"/>
            <a:chOff x="-44" y="1473"/>
            <a:chExt cx="981" cy="1105"/>
          </a:xfrm>
        </p:grpSpPr>
        <p:pic>
          <p:nvPicPr>
            <p:cNvPr id="21" name="Picture 89"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Freeform 90"/>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endParaRPr>
            </a:p>
          </p:txBody>
        </p:sp>
      </p:grpSp>
      <p:grpSp>
        <p:nvGrpSpPr>
          <p:cNvPr id="23" name="Group 91"/>
          <p:cNvGrpSpPr/>
          <p:nvPr/>
        </p:nvGrpSpPr>
        <p:grpSpPr bwMode="auto">
          <a:xfrm>
            <a:off x="10369886" y="1694106"/>
            <a:ext cx="336550" cy="512762"/>
            <a:chOff x="4140" y="429"/>
            <a:chExt cx="1425" cy="2396"/>
          </a:xfrm>
        </p:grpSpPr>
        <p:sp>
          <p:nvSpPr>
            <p:cNvPr id="24" name="Freeform 92"/>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endParaRPr>
            </a:p>
          </p:txBody>
        </p:sp>
        <p:sp>
          <p:nvSpPr>
            <p:cNvPr id="25" name="Rectangle 93"/>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p:txBody>
        </p:sp>
        <p:sp>
          <p:nvSpPr>
            <p:cNvPr id="26" name="Freeform 94"/>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endParaRPr>
            </a:p>
          </p:txBody>
        </p:sp>
        <p:sp>
          <p:nvSpPr>
            <p:cNvPr id="27" name="Freeform 95"/>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endParaRPr>
            </a:p>
          </p:txBody>
        </p:sp>
        <p:sp>
          <p:nvSpPr>
            <p:cNvPr id="28" name="Rectangle 96"/>
            <p:cNvSpPr>
              <a:spLocks noChangeArrowheads="1"/>
            </p:cNvSpPr>
            <p:nvPr/>
          </p:nvSpPr>
          <p:spPr bwMode="auto">
            <a:xfrm>
              <a:off x="4214" y="696"/>
              <a:ext cx="592" cy="45"/>
            </a:xfrm>
            <a:prstGeom prst="rect">
              <a:avLst/>
            </a:prstGeom>
            <a:solidFill>
              <a:srgbClr val="000000"/>
            </a:solidFill>
            <a:ln w="9525">
              <a:solidFill>
                <a:srgbClr val="000000"/>
              </a:solidFill>
              <a:miter lim="800000"/>
            </a:ln>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p:txBody>
        </p:sp>
        <p:grpSp>
          <p:nvGrpSpPr>
            <p:cNvPr id="29" name="Group 97"/>
            <p:cNvGrpSpPr/>
            <p:nvPr/>
          </p:nvGrpSpPr>
          <p:grpSpPr bwMode="auto">
            <a:xfrm>
              <a:off x="4749" y="668"/>
              <a:ext cx="581" cy="145"/>
              <a:chOff x="614" y="2568"/>
              <a:chExt cx="725" cy="139"/>
            </a:xfrm>
          </p:grpSpPr>
          <p:sp>
            <p:nvSpPr>
              <p:cNvPr id="30" name="AutoShape 98"/>
              <p:cNvSpPr>
                <a:spLocks noChangeArrowheads="1"/>
              </p:cNvSpPr>
              <p:nvPr/>
            </p:nvSpPr>
            <p:spPr bwMode="auto">
              <a:xfrm>
                <a:off x="617" y="2566"/>
                <a:ext cx="721" cy="142"/>
              </a:xfrm>
              <a:prstGeom prst="roundRect">
                <a:avLst>
                  <a:gd name="adj" fmla="val 50000"/>
                </a:avLst>
              </a:prstGeom>
              <a:solidFill>
                <a:srgbClr val="000000"/>
              </a:solidFill>
              <a:ln>
                <a:noFill/>
              </a:ln>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p:txBody>
          </p:sp>
          <p:sp>
            <p:nvSpPr>
              <p:cNvPr id="31" name="AutoShape 99"/>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p:txBody>
          </p:sp>
        </p:grpSp>
        <p:sp>
          <p:nvSpPr>
            <p:cNvPr id="32" name="Rectangle 100"/>
            <p:cNvSpPr>
              <a:spLocks noChangeArrowheads="1"/>
            </p:cNvSpPr>
            <p:nvPr/>
          </p:nvSpPr>
          <p:spPr bwMode="auto">
            <a:xfrm>
              <a:off x="4221" y="1022"/>
              <a:ext cx="598" cy="45"/>
            </a:xfrm>
            <a:prstGeom prst="rect">
              <a:avLst/>
            </a:prstGeom>
            <a:solidFill>
              <a:srgbClr val="000000"/>
            </a:solidFill>
            <a:ln w="9525">
              <a:solidFill>
                <a:srgbClr val="000000"/>
              </a:solidFill>
              <a:miter lim="800000"/>
            </a:ln>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p:txBody>
        </p:sp>
        <p:grpSp>
          <p:nvGrpSpPr>
            <p:cNvPr id="33" name="Group 101"/>
            <p:cNvGrpSpPr/>
            <p:nvPr/>
          </p:nvGrpSpPr>
          <p:grpSpPr bwMode="auto">
            <a:xfrm>
              <a:off x="4747" y="994"/>
              <a:ext cx="581" cy="134"/>
              <a:chOff x="614" y="2568"/>
              <a:chExt cx="725" cy="139"/>
            </a:xfrm>
          </p:grpSpPr>
          <p:sp>
            <p:nvSpPr>
              <p:cNvPr id="34" name="AutoShape 102"/>
              <p:cNvSpPr>
                <a:spLocks noChangeArrowheads="1"/>
              </p:cNvSpPr>
              <p:nvPr/>
            </p:nvSpPr>
            <p:spPr bwMode="auto">
              <a:xfrm>
                <a:off x="611" y="2567"/>
                <a:ext cx="730" cy="139"/>
              </a:xfrm>
              <a:prstGeom prst="roundRect">
                <a:avLst>
                  <a:gd name="adj" fmla="val 50000"/>
                </a:avLst>
              </a:prstGeom>
              <a:solidFill>
                <a:srgbClr val="000000"/>
              </a:solidFill>
              <a:ln>
                <a:noFill/>
              </a:ln>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p:txBody>
          </p:sp>
          <p:sp>
            <p:nvSpPr>
              <p:cNvPr id="35" name="AutoShape 103"/>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p:txBody>
          </p:sp>
        </p:grpSp>
        <p:sp>
          <p:nvSpPr>
            <p:cNvPr id="36" name="Rectangle 104"/>
            <p:cNvSpPr>
              <a:spLocks noChangeArrowheads="1"/>
            </p:cNvSpPr>
            <p:nvPr/>
          </p:nvSpPr>
          <p:spPr bwMode="auto">
            <a:xfrm>
              <a:off x="4214" y="1356"/>
              <a:ext cx="598" cy="45"/>
            </a:xfrm>
            <a:prstGeom prst="rect">
              <a:avLst/>
            </a:prstGeom>
            <a:solidFill>
              <a:srgbClr val="000000"/>
            </a:solidFill>
            <a:ln w="9525">
              <a:solidFill>
                <a:srgbClr val="000000"/>
              </a:solidFill>
              <a:miter lim="800000"/>
            </a:ln>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p:txBody>
        </p:sp>
        <p:sp>
          <p:nvSpPr>
            <p:cNvPr id="37" name="Rectangle 105"/>
            <p:cNvSpPr>
              <a:spLocks noChangeArrowheads="1"/>
            </p:cNvSpPr>
            <p:nvPr/>
          </p:nvSpPr>
          <p:spPr bwMode="auto">
            <a:xfrm>
              <a:off x="4227" y="1653"/>
              <a:ext cx="598" cy="52"/>
            </a:xfrm>
            <a:prstGeom prst="rect">
              <a:avLst/>
            </a:prstGeom>
            <a:solidFill>
              <a:srgbClr val="000000"/>
            </a:solidFill>
            <a:ln w="9525">
              <a:solidFill>
                <a:srgbClr val="000000"/>
              </a:solidFill>
              <a:miter lim="800000"/>
            </a:ln>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p:txBody>
        </p:sp>
        <p:grpSp>
          <p:nvGrpSpPr>
            <p:cNvPr id="38" name="Group 106"/>
            <p:cNvGrpSpPr/>
            <p:nvPr/>
          </p:nvGrpSpPr>
          <p:grpSpPr bwMode="auto">
            <a:xfrm>
              <a:off x="4735" y="1627"/>
              <a:ext cx="582" cy="151"/>
              <a:chOff x="614" y="2568"/>
              <a:chExt cx="725" cy="139"/>
            </a:xfrm>
          </p:grpSpPr>
          <p:sp>
            <p:nvSpPr>
              <p:cNvPr id="39" name="AutoShape 107"/>
              <p:cNvSpPr>
                <a:spLocks noChangeArrowheads="1"/>
              </p:cNvSpPr>
              <p:nvPr/>
            </p:nvSpPr>
            <p:spPr bwMode="auto">
              <a:xfrm>
                <a:off x="618" y="2571"/>
                <a:ext cx="720" cy="137"/>
              </a:xfrm>
              <a:prstGeom prst="roundRect">
                <a:avLst>
                  <a:gd name="adj" fmla="val 50000"/>
                </a:avLst>
              </a:prstGeom>
              <a:solidFill>
                <a:srgbClr val="000000"/>
              </a:solidFill>
              <a:ln>
                <a:noFill/>
              </a:ln>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p:txBody>
          </p:sp>
          <p:sp>
            <p:nvSpPr>
              <p:cNvPr id="40" name="AutoShape 108"/>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p:txBody>
          </p:sp>
        </p:grpSp>
        <p:sp>
          <p:nvSpPr>
            <p:cNvPr id="41" name="Freeform 109"/>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endParaRPr>
            </a:p>
          </p:txBody>
        </p:sp>
        <p:grpSp>
          <p:nvGrpSpPr>
            <p:cNvPr id="42" name="Group 110"/>
            <p:cNvGrpSpPr/>
            <p:nvPr/>
          </p:nvGrpSpPr>
          <p:grpSpPr bwMode="auto">
            <a:xfrm>
              <a:off x="4739" y="1327"/>
              <a:ext cx="582" cy="139"/>
              <a:chOff x="614" y="2568"/>
              <a:chExt cx="725" cy="139"/>
            </a:xfrm>
          </p:grpSpPr>
          <p:sp>
            <p:nvSpPr>
              <p:cNvPr id="43" name="AutoShape 111"/>
              <p:cNvSpPr>
                <a:spLocks noChangeArrowheads="1"/>
              </p:cNvSpPr>
              <p:nvPr/>
            </p:nvSpPr>
            <p:spPr bwMode="auto">
              <a:xfrm>
                <a:off x="613" y="2568"/>
                <a:ext cx="728" cy="141"/>
              </a:xfrm>
              <a:prstGeom prst="roundRect">
                <a:avLst>
                  <a:gd name="adj" fmla="val 50000"/>
                </a:avLst>
              </a:prstGeom>
              <a:solidFill>
                <a:srgbClr val="000000"/>
              </a:solidFill>
              <a:ln>
                <a:noFill/>
              </a:ln>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p:txBody>
          </p:sp>
          <p:sp>
            <p:nvSpPr>
              <p:cNvPr id="44" name="AutoShape 112"/>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p:txBody>
          </p:sp>
        </p:grpSp>
        <p:sp>
          <p:nvSpPr>
            <p:cNvPr id="45" name="Rectangle 113"/>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p:txBody>
        </p:sp>
        <p:sp>
          <p:nvSpPr>
            <p:cNvPr id="46" name="Freeform 114"/>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endParaRPr>
            </a:p>
          </p:txBody>
        </p:sp>
        <p:sp>
          <p:nvSpPr>
            <p:cNvPr id="47" name="Freeform 115"/>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endParaRPr>
            </a:p>
          </p:txBody>
        </p:sp>
        <p:sp>
          <p:nvSpPr>
            <p:cNvPr id="48" name="Oval 116"/>
            <p:cNvSpPr>
              <a:spLocks noChangeArrowheads="1"/>
            </p:cNvSpPr>
            <p:nvPr/>
          </p:nvSpPr>
          <p:spPr bwMode="auto">
            <a:xfrm>
              <a:off x="5518" y="2610"/>
              <a:ext cx="47" cy="96"/>
            </a:xfrm>
            <a:prstGeom prst="ellipse">
              <a:avLst/>
            </a:prstGeom>
            <a:solidFill>
              <a:srgbClr val="333333"/>
            </a:solidFill>
            <a:ln>
              <a:noFill/>
            </a:ln>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p:txBody>
        </p:sp>
        <p:sp>
          <p:nvSpPr>
            <p:cNvPr id="49" name="Freeform 117"/>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endParaRPr>
            </a:p>
          </p:txBody>
        </p:sp>
        <p:sp>
          <p:nvSpPr>
            <p:cNvPr id="50" name="AutoShape 118"/>
            <p:cNvSpPr>
              <a:spLocks noChangeArrowheads="1"/>
            </p:cNvSpPr>
            <p:nvPr/>
          </p:nvSpPr>
          <p:spPr bwMode="auto">
            <a:xfrm>
              <a:off x="4140" y="2677"/>
              <a:ext cx="1196" cy="148"/>
            </a:xfrm>
            <a:prstGeom prst="roundRect">
              <a:avLst>
                <a:gd name="adj" fmla="val 50000"/>
              </a:avLst>
            </a:prstGeom>
            <a:solidFill>
              <a:srgbClr val="DDDDDD"/>
            </a:solidFill>
            <a:ln w="9525">
              <a:solidFill>
                <a:srgbClr val="000000"/>
              </a:solidFill>
              <a:round/>
            </a:ln>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p:txBody>
        </p:sp>
        <p:sp>
          <p:nvSpPr>
            <p:cNvPr id="51" name="AutoShape 119"/>
            <p:cNvSpPr>
              <a:spLocks noChangeArrowheads="1"/>
            </p:cNvSpPr>
            <p:nvPr/>
          </p:nvSpPr>
          <p:spPr bwMode="auto">
            <a:xfrm>
              <a:off x="4207" y="2714"/>
              <a:ext cx="1069"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ln>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p:txBody>
        </p:sp>
        <p:sp>
          <p:nvSpPr>
            <p:cNvPr id="52" name="Oval 120"/>
            <p:cNvSpPr>
              <a:spLocks noChangeArrowheads="1"/>
            </p:cNvSpPr>
            <p:nvPr/>
          </p:nvSpPr>
          <p:spPr bwMode="auto">
            <a:xfrm>
              <a:off x="4308" y="2380"/>
              <a:ext cx="155" cy="148"/>
            </a:xfrm>
            <a:prstGeom prst="ellipse">
              <a:avLst/>
            </a:prstGeom>
            <a:solidFill>
              <a:srgbClr val="33CC33"/>
            </a:solidFill>
            <a:ln>
              <a:noFill/>
            </a:ln>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p:txBody>
        </p:sp>
        <p:sp>
          <p:nvSpPr>
            <p:cNvPr id="53" name="Oval 121"/>
            <p:cNvSpPr>
              <a:spLocks noChangeArrowheads="1"/>
            </p:cNvSpPr>
            <p:nvPr/>
          </p:nvSpPr>
          <p:spPr bwMode="auto">
            <a:xfrm>
              <a:off x="4483" y="2387"/>
              <a:ext cx="161" cy="141"/>
            </a:xfrm>
            <a:prstGeom prst="ellipse">
              <a:avLst/>
            </a:prstGeom>
            <a:solidFill>
              <a:srgbClr val="FF0000"/>
            </a:solidFill>
            <a:ln>
              <a:noFill/>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0000"/>
                </a:solidFill>
                <a:effectLst/>
                <a:uLnTx/>
                <a:uFillTx/>
                <a:latin typeface="Arial" panose="020B0604020202020204" pitchFamily="34" charset="0"/>
                <a:ea typeface="MS PGothic" charset="0"/>
                <a:cs typeface="Arial" panose="020B0604020202020204" pitchFamily="34" charset="0"/>
              </a:endParaRPr>
            </a:p>
          </p:txBody>
        </p:sp>
        <p:sp>
          <p:nvSpPr>
            <p:cNvPr id="54" name="Oval 122"/>
            <p:cNvSpPr>
              <a:spLocks noChangeArrowheads="1"/>
            </p:cNvSpPr>
            <p:nvPr/>
          </p:nvSpPr>
          <p:spPr bwMode="auto">
            <a:xfrm>
              <a:off x="4664" y="2380"/>
              <a:ext cx="155" cy="141"/>
            </a:xfrm>
            <a:prstGeom prst="ellipse">
              <a:avLst/>
            </a:prstGeom>
            <a:solidFill>
              <a:srgbClr val="33CC33"/>
            </a:solidFill>
            <a:ln>
              <a:noFill/>
            </a:ln>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p:txBody>
        </p:sp>
        <p:sp>
          <p:nvSpPr>
            <p:cNvPr id="55" name="Rectangle 123"/>
            <p:cNvSpPr>
              <a:spLocks noChangeArrowheads="1"/>
            </p:cNvSpPr>
            <p:nvPr/>
          </p:nvSpPr>
          <p:spPr bwMode="auto">
            <a:xfrm>
              <a:off x="5061" y="1838"/>
              <a:ext cx="87" cy="757"/>
            </a:xfrm>
            <a:prstGeom prst="rect">
              <a:avLst/>
            </a:prstGeom>
            <a:solidFill>
              <a:srgbClr val="292929"/>
            </a:solidFill>
            <a:ln w="9525">
              <a:solidFill>
                <a:srgbClr val="000000"/>
              </a:solidFill>
              <a:miter lim="800000"/>
            </a:ln>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endParaRPr>
            </a:p>
          </p:txBody>
        </p:sp>
      </p:grpSp>
      <p:sp>
        <p:nvSpPr>
          <p:cNvPr id="2" name="日期占位符 1"/>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56" name="灯片编号占位符 55"/>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57" name="页脚占位符 56"/>
          <p:cNvSpPr>
            <a:spLocks noGrp="1"/>
          </p:cNvSpPr>
          <p:nvPr>
            <p:ph type="ftr" sz="quarter" idx="11"/>
          </p:nvPr>
        </p:nvSpPr>
        <p:spPr/>
        <p:txBody>
          <a:bodyPr/>
          <a:p>
            <a:r>
              <a:rPr kumimoji="1" lang="zh-SG" altLang="en-US"/>
              <a:t>Principle of Computer Networks Experiment - Lesson 2</a:t>
            </a:r>
            <a:endParaRPr kumimoji="1" lang="zh-SG"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Electronics protoboard"/>
          <p:cNvPicPr>
            <a:picLocks noChangeAspect="1"/>
          </p:cNvPicPr>
          <p:nvPr/>
        </p:nvPicPr>
        <p:blipFill rotWithShape="1">
          <a:blip r:embed="rId1"/>
          <a:srcRect r="5882" b="-1"/>
          <a:stretch>
            <a:fillRect/>
          </a:stretch>
        </p:blipFill>
        <p:spPr>
          <a:xfrm>
            <a:off x="0" y="0"/>
            <a:ext cx="8169275" cy="6858000"/>
          </a:xfrm>
          <a:prstGeom prst="rect">
            <a:avLst/>
          </a:prstGeom>
        </p:spPr>
      </p:pic>
      <p:sp>
        <p:nvSpPr>
          <p:cNvPr id="11" name="Rectangle 10"/>
          <p:cNvSpPr>
            <a:spLocks noGrp="1" noRot="1" noChangeAspect="1" noMove="1" noResize="1" noEditPoints="1" noAdjustHandles="1" noChangeArrowheads="1" noChangeShapeType="1" noTextEdit="1"/>
          </p:cNvSpPr>
          <p:nvPr/>
        </p:nvSpPr>
        <p:spPr>
          <a:xfrm>
            <a:off x="8169275" y="2197735"/>
            <a:ext cx="4023360" cy="2635250"/>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400">
                <a:solidFill>
                  <a:schemeClr val="bg1">
                    <a:lumMod val="65000"/>
                  </a:schemeClr>
                </a:solidFill>
              </a:rPr>
              <a:t>1. TCP Communications</a:t>
            </a:r>
            <a:endParaRPr lang="en-US" sz="2400">
              <a:solidFill>
                <a:schemeClr val="bg1">
                  <a:lumMod val="65000"/>
                </a:schemeClr>
              </a:solidFill>
            </a:endParaRPr>
          </a:p>
          <a:p>
            <a:pPr algn="l"/>
            <a:r>
              <a:rPr lang="en-US" sz="2400" b="1">
                <a:solidFill>
                  <a:schemeClr val="tx1"/>
                </a:solidFill>
                <a:sym typeface="+mn-ea"/>
              </a:rPr>
              <a:t>2. Socket API</a:t>
            </a:r>
            <a:endParaRPr lang="en-US" sz="2400" b="1">
              <a:solidFill>
                <a:schemeClr val="tx1"/>
              </a:solidFill>
              <a:sym typeface="+mn-ea"/>
            </a:endParaRPr>
          </a:p>
          <a:p>
            <a:pPr algn="l"/>
            <a:r>
              <a:rPr lang="en-US" sz="2400">
                <a:solidFill>
                  <a:schemeClr val="bg1">
                    <a:lumMod val="65000"/>
                  </a:schemeClr>
                </a:solidFill>
                <a:sym typeface="+mn-ea"/>
              </a:rPr>
              <a:t>3. TCP via socket API</a:t>
            </a:r>
            <a:endParaRPr lang="en-US" sz="2400">
              <a:solidFill>
                <a:schemeClr val="bg1">
                  <a:lumMod val="65000"/>
                </a:schemeClr>
              </a:solidFill>
              <a:sym typeface="+mn-ea"/>
            </a:endParaRPr>
          </a:p>
        </p:txBody>
      </p:sp>
      <p:sp>
        <p:nvSpPr>
          <p:cNvPr id="2" name="标题 1"/>
          <p:cNvSpPr>
            <a:spLocks noGrp="1"/>
          </p:cNvSpPr>
          <p:nvPr>
            <p:ph type="ctrTitle"/>
          </p:nvPr>
        </p:nvSpPr>
        <p:spPr>
          <a:xfrm>
            <a:off x="8332470" y="977900"/>
            <a:ext cx="3300095" cy="1538605"/>
          </a:xfrm>
          <a:effectLst>
            <a:outerShdw blurRad="50800" dist="38100" dir="2700000" algn="tl" rotWithShape="0">
              <a:prstClr val="black">
                <a:alpha val="40000"/>
              </a:prstClr>
            </a:outerShdw>
          </a:effectLst>
        </p:spPr>
        <p:txBody>
          <a:bodyPr>
            <a:normAutofit/>
            <a:scene3d>
              <a:camera prst="orthographicFront"/>
              <a:lightRig rig="soft" dir="t">
                <a:rot lat="0" lon="0" rev="15600000"/>
              </a:lightRig>
            </a:scene3d>
            <a:sp3d extrusionH="57150" prstMaterial="softEdge">
              <a:bevelT w="25400" h="38100"/>
            </a:sp3d>
          </a:bodyPr>
          <a:lstStyle/>
          <a:p>
            <a:r>
              <a:rPr kumimoji="1" lang="en-US" altLang="zh-SG" sz="5200" dirty="0">
                <a:latin typeface="Arial Unicode MS" panose="020B0604020202020204" charset="-122"/>
                <a:ea typeface="Arial Unicode MS" panose="020B0604020202020204" charset="-122"/>
                <a:sym typeface="+mn-ea"/>
              </a:rPr>
              <a:t>Goals </a:t>
            </a:r>
            <a:endParaRPr kumimoji="1" lang="en-US" altLang="zh-SG" sz="5200" b="1" dirty="0">
              <a:solidFill>
                <a:schemeClr val="accent4"/>
              </a:solidFill>
              <a:effectLst/>
              <a:latin typeface="Arial Unicode MS" panose="020B0604020202020204" charset="-122"/>
              <a:ea typeface="Arial Unicode MS" panose="020B0604020202020204" charset="-122"/>
              <a:sym typeface="+mn-ea"/>
            </a:endParaRPr>
          </a:p>
        </p:txBody>
      </p:sp>
      <p:sp>
        <p:nvSpPr>
          <p:cNvPr id="7" name="日期占位符 6"/>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8" name="灯片编号占位符 7"/>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4" name="副标题 3"/>
          <p:cNvSpPr/>
          <p:nvPr>
            <p:ph type="subTitle" idx="1"/>
          </p:nvPr>
        </p:nvSpPr>
        <p:spPr/>
        <p:txBody>
          <a:bodyPr/>
          <a:p>
            <a:r>
              <a:rPr lang="en-US" altLang="zh-CN"/>
              <a:t> </a:t>
            </a:r>
            <a:endParaRPr lang="en-US" altLang="zh-CN"/>
          </a:p>
        </p:txBody>
      </p:sp>
      <p:sp>
        <p:nvSpPr>
          <p:cNvPr id="3" name="页脚占位符 2"/>
          <p:cNvSpPr>
            <a:spLocks noGrp="1"/>
          </p:cNvSpPr>
          <p:nvPr>
            <p:ph type="ftr" sz="quarter" idx="11"/>
          </p:nvPr>
        </p:nvSpPr>
        <p:spPr/>
        <p:txBody>
          <a:bodyPr/>
          <a:p>
            <a:r>
              <a:rPr kumimoji="1" lang="zh-SG" altLang="en-US"/>
              <a:t>Principle of Computer Networks Experiment - Lesson 2</a:t>
            </a:r>
            <a:endParaRPr kumimoji="1" lang="zh-SG" alt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Sockets</a:t>
            </a:r>
            <a:endParaRPr lang="en-US" dirty="0"/>
          </a:p>
        </p:txBody>
      </p:sp>
      <p:sp>
        <p:nvSpPr>
          <p:cNvPr id="3" name="Content Placeholder 2"/>
          <p:cNvSpPr>
            <a:spLocks noGrp="1"/>
          </p:cNvSpPr>
          <p:nvPr>
            <p:ph idx="1"/>
          </p:nvPr>
        </p:nvSpPr>
        <p:spPr/>
        <p:txBody>
          <a:bodyPr>
            <a:normAutofit fontScale="87500" lnSpcReduction="20000"/>
          </a:bodyPr>
          <a:lstStyle/>
          <a:p>
            <a:r>
              <a:rPr lang="en-US" dirty="0" smtClean="0"/>
              <a:t>Various sockets…  Any similarity?</a:t>
            </a:r>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Endpoint of a connection</a:t>
            </a:r>
            <a:endParaRPr lang="en-US" dirty="0" smtClean="0"/>
          </a:p>
          <a:p>
            <a:pPr lvl="1"/>
            <a:r>
              <a:rPr lang="en-US" dirty="0" smtClean="0"/>
              <a:t>Identified by </a:t>
            </a:r>
            <a:r>
              <a:rPr lang="en-US" dirty="0" smtClean="0">
                <a:solidFill>
                  <a:srgbClr val="FF0000"/>
                </a:solidFill>
              </a:rPr>
              <a:t>IP address</a:t>
            </a:r>
            <a:r>
              <a:rPr lang="en-US" dirty="0" smtClean="0"/>
              <a:t> and </a:t>
            </a:r>
            <a:r>
              <a:rPr lang="en-US" dirty="0" smtClean="0">
                <a:solidFill>
                  <a:srgbClr val="FF0000"/>
                </a:solidFill>
              </a:rPr>
              <a:t>Port number</a:t>
            </a:r>
            <a:endParaRPr lang="en-US" dirty="0" smtClean="0">
              <a:solidFill>
                <a:srgbClr val="FF0000"/>
              </a:solidFill>
            </a:endParaRPr>
          </a:p>
          <a:p>
            <a:pPr lvl="1"/>
            <a:endParaRPr lang="en-US" dirty="0" smtClean="0">
              <a:solidFill>
                <a:srgbClr val="FF0000"/>
              </a:solidFill>
            </a:endParaRPr>
          </a:p>
          <a:p>
            <a:r>
              <a:rPr lang="en-US" dirty="0" smtClean="0"/>
              <a:t>Primitive to implement high-level networking interfaces</a:t>
            </a:r>
            <a:endParaRPr lang="en-US" dirty="0" smtClean="0"/>
          </a:p>
          <a:p>
            <a:pPr lvl="1"/>
            <a:r>
              <a:rPr lang="en-US" dirty="0" smtClean="0"/>
              <a:t>e.g., Remote procedure call (RPC) </a:t>
            </a:r>
            <a:endParaRPr lang="en-US" dirty="0" smtClean="0"/>
          </a:p>
        </p:txBody>
      </p:sp>
      <p:grpSp>
        <p:nvGrpSpPr>
          <p:cNvPr id="9" name="Group 8"/>
          <p:cNvGrpSpPr/>
          <p:nvPr/>
        </p:nvGrpSpPr>
        <p:grpSpPr>
          <a:xfrm>
            <a:off x="2302814" y="2279747"/>
            <a:ext cx="5424489" cy="1637223"/>
            <a:chOff x="1295704" y="2208515"/>
            <a:chExt cx="5424489" cy="1637223"/>
          </a:xfrm>
        </p:grpSpPr>
        <p:pic>
          <p:nvPicPr>
            <p:cNvPr id="5" name="Picture 4"/>
            <p:cNvPicPr>
              <a:picLocks noChangeAspect="1"/>
            </p:cNvPicPr>
            <p:nvPr/>
          </p:nvPicPr>
          <p:blipFill>
            <a:blip r:embed="rId1"/>
            <a:stretch>
              <a:fillRect/>
            </a:stretch>
          </p:blipFill>
          <p:spPr>
            <a:xfrm>
              <a:off x="1295704" y="2208516"/>
              <a:ext cx="1227916" cy="1637221"/>
            </a:xfrm>
            <a:prstGeom prst="rect">
              <a:avLst/>
            </a:prstGeom>
          </p:spPr>
        </p:pic>
        <p:pic>
          <p:nvPicPr>
            <p:cNvPr id="6" name="Picture 5"/>
            <p:cNvPicPr>
              <a:picLocks noChangeAspect="1"/>
            </p:cNvPicPr>
            <p:nvPr/>
          </p:nvPicPr>
          <p:blipFill>
            <a:blip r:embed="rId2"/>
            <a:stretch>
              <a:fillRect/>
            </a:stretch>
          </p:blipFill>
          <p:spPr>
            <a:xfrm>
              <a:off x="3043506" y="2208517"/>
              <a:ext cx="1745232" cy="1637221"/>
            </a:xfrm>
            <a:prstGeom prst="rect">
              <a:avLst/>
            </a:prstGeom>
          </p:spPr>
        </p:pic>
        <p:pic>
          <p:nvPicPr>
            <p:cNvPr id="7" name="Picture 6"/>
            <p:cNvPicPr>
              <a:picLocks noChangeAspect="1"/>
            </p:cNvPicPr>
            <p:nvPr/>
          </p:nvPicPr>
          <p:blipFill>
            <a:blip r:embed="rId3"/>
            <a:stretch>
              <a:fillRect/>
            </a:stretch>
          </p:blipFill>
          <p:spPr>
            <a:xfrm>
              <a:off x="5071982" y="2208515"/>
              <a:ext cx="1648211" cy="1637222"/>
            </a:xfrm>
            <a:prstGeom prst="rect">
              <a:avLst/>
            </a:prstGeom>
          </p:spPr>
        </p:pic>
      </p:grpSp>
      <p:sp>
        <p:nvSpPr>
          <p:cNvPr id="4" name="日期占位符 3"/>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8" name="灯片编号占位符 7"/>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10" name="页脚占位符 9"/>
          <p:cNvSpPr>
            <a:spLocks noGrp="1"/>
          </p:cNvSpPr>
          <p:nvPr>
            <p:ph type="ftr" sz="quarter" idx="11"/>
          </p:nvPr>
        </p:nvSpPr>
        <p:spPr/>
        <p:txBody>
          <a:bodyPr/>
          <a:p>
            <a:r>
              <a:rPr kumimoji="1" lang="zh-SG" altLang="en-US"/>
              <a:t>Principle of Computer Networks Experiment - Lesson 2</a:t>
            </a:r>
            <a:endParaRPr kumimoji="1" lang="zh-SG"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Rectangle 1030"/>
          <p:cNvSpPr>
            <a:spLocks noGrp="1"/>
          </p:cNvSpPr>
          <p:nvPr>
            <p:ph type="title"/>
          </p:nvPr>
        </p:nvSpPr>
        <p:spPr>
          <a:xfrm>
            <a:off x="1005205" y="671195"/>
            <a:ext cx="10447020" cy="767080"/>
          </a:xfrm>
        </p:spPr>
        <p:txBody>
          <a:bodyPr vert="horz" wrap="square" lIns="91440" tIns="45720" rIns="91440" bIns="45720" anchor="b" anchorCtr="0">
            <a:normAutofit fontScale="90000"/>
          </a:bodyPr>
          <a:p>
            <a:pPr algn="l" eaLnBrk="1" hangingPunct="1">
              <a:buClrTx/>
              <a:buSzTx/>
              <a:buFontTx/>
            </a:pPr>
            <a:r>
              <a:rPr lang="en-US" sz="4900" dirty="0" smtClean="0"/>
              <a:t>Application programming interface (API)</a:t>
            </a:r>
            <a:r>
              <a:rPr lang="en-US" dirty="0" smtClean="0"/>
              <a:t> </a:t>
            </a:r>
            <a:endParaRPr lang="en-US" dirty="0" smtClean="0"/>
          </a:p>
        </p:txBody>
      </p:sp>
      <p:sp>
        <p:nvSpPr>
          <p:cNvPr id="8195" name="Rectangle 1031"/>
          <p:cNvSpPr>
            <a:spLocks noGrp="1"/>
          </p:cNvSpPr>
          <p:nvPr>
            <p:ph idx="1"/>
          </p:nvPr>
        </p:nvSpPr>
        <p:spPr>
          <a:xfrm>
            <a:off x="1809750" y="1929765"/>
            <a:ext cx="9686925" cy="4537075"/>
          </a:xfrm>
        </p:spPr>
        <p:txBody>
          <a:bodyPr vert="horz" wrap="square" lIns="91440" tIns="45720" rIns="91440" bIns="45720" anchor="t" anchorCtr="0"/>
          <a:p>
            <a:pPr fontAlgn="auto">
              <a:lnSpc>
                <a:spcPct val="100000"/>
              </a:lnSpc>
              <a:spcBef>
                <a:spcPts val="0"/>
              </a:spcBef>
            </a:pPr>
            <a:r>
              <a:rPr lang="en-US" sz="2400" dirty="0" smtClean="0"/>
              <a:t>In order to facilitate the communication between network processes using TCP/UDP, the </a:t>
            </a:r>
            <a:r>
              <a:rPr lang="en-US" sz="2400" dirty="0" smtClean="0">
                <a:solidFill>
                  <a:srgbClr val="FF0000"/>
                </a:solidFill>
              </a:rPr>
              <a:t>transport layer </a:t>
            </a:r>
            <a:r>
              <a:rPr lang="en-US" sz="2400" dirty="0" smtClean="0"/>
              <a:t>provides a set of programming interfaces to the </a:t>
            </a:r>
            <a:r>
              <a:rPr lang="en-US" sz="2400" dirty="0" smtClean="0">
                <a:solidFill>
                  <a:srgbClr val="FF0000"/>
                </a:solidFill>
              </a:rPr>
              <a:t>application layer</a:t>
            </a:r>
            <a:r>
              <a:rPr lang="en-US" sz="2400" dirty="0" smtClean="0"/>
              <a:t> - Socket API.</a:t>
            </a:r>
            <a:endParaRPr lang="en-US" sz="2400" dirty="0" smtClean="0"/>
          </a:p>
          <a:p>
            <a:pPr eaLnBrk="1" hangingPunct="1">
              <a:lnSpc>
                <a:spcPct val="150000"/>
              </a:lnSpc>
            </a:pPr>
            <a:endParaRPr lang="en-US" altLang="zh-CN" sz="2400" dirty="0" smtClean="0">
              <a:latin typeface="黑体" pitchFamily="2" charset="-122"/>
              <a:ea typeface="黑体" pitchFamily="2" charset="-122"/>
            </a:endParaRPr>
          </a:p>
        </p:txBody>
      </p:sp>
      <p:pic>
        <p:nvPicPr>
          <p:cNvPr id="4" name="图片 3"/>
          <p:cNvPicPr>
            <a:picLocks noChangeAspect="1"/>
          </p:cNvPicPr>
          <p:nvPr/>
        </p:nvPicPr>
        <p:blipFill>
          <a:blip r:embed="rId1"/>
          <a:stretch>
            <a:fillRect/>
          </a:stretch>
        </p:blipFill>
        <p:spPr>
          <a:xfrm>
            <a:off x="1908175" y="3185795"/>
            <a:ext cx="6921500" cy="3528695"/>
          </a:xfrm>
          <a:prstGeom prst="rect">
            <a:avLst/>
          </a:prstGeom>
        </p:spPr>
      </p:pic>
      <p:sp>
        <p:nvSpPr>
          <p:cNvPr id="2" name="日期占位符 1"/>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3" name="灯片编号占位符 2"/>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5" name="页脚占位符 4"/>
          <p:cNvSpPr>
            <a:spLocks noGrp="1"/>
          </p:cNvSpPr>
          <p:nvPr>
            <p:ph type="ftr" sz="quarter" idx="11"/>
          </p:nvPr>
        </p:nvSpPr>
        <p:spPr/>
        <p:txBody>
          <a:bodyPr/>
          <a:p>
            <a:r>
              <a:rPr kumimoji="1" lang="zh-SG" altLang="en-US"/>
              <a:t>Principle of Computer Networks Experiment - Lesson 2</a:t>
            </a:r>
            <a:endParaRPr kumimoji="1" lang="zh-SG"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a:bodyPr>
          <a:lstStyle/>
          <a:p>
            <a:r>
              <a:rPr lang="en-US" sz="4400" dirty="0"/>
              <a:t>Principles of reliable </a:t>
            </a:r>
            <a:r>
              <a:rPr lang="en-US" dirty="0"/>
              <a:t>d</a:t>
            </a:r>
            <a:r>
              <a:rPr lang="en-US" sz="4400" dirty="0"/>
              <a:t>ata </a:t>
            </a:r>
            <a:r>
              <a:rPr lang="en-US" dirty="0"/>
              <a:t>t</a:t>
            </a:r>
            <a:r>
              <a:rPr lang="en-US" sz="4400" dirty="0"/>
              <a:t>ransfer </a:t>
            </a:r>
            <a:endParaRPr lang="en-US" sz="4400" dirty="0"/>
          </a:p>
        </p:txBody>
      </p:sp>
      <p:grpSp>
        <p:nvGrpSpPr>
          <p:cNvPr id="9" name="Group 8"/>
          <p:cNvGrpSpPr/>
          <p:nvPr/>
        </p:nvGrpSpPr>
        <p:grpSpPr>
          <a:xfrm>
            <a:off x="6239510" y="1903730"/>
            <a:ext cx="5879465" cy="4179982"/>
            <a:chOff x="6226081" y="2364366"/>
            <a:chExt cx="5598584" cy="4179915"/>
          </a:xfrm>
        </p:grpSpPr>
        <p:grpSp>
          <p:nvGrpSpPr>
            <p:cNvPr id="98" name="Group 97"/>
            <p:cNvGrpSpPr/>
            <p:nvPr/>
          </p:nvGrpSpPr>
          <p:grpSpPr>
            <a:xfrm>
              <a:off x="6944646" y="2545250"/>
              <a:ext cx="1245036" cy="593992"/>
              <a:chOff x="9852456" y="608434"/>
              <a:chExt cx="1245036" cy="593992"/>
            </a:xfrm>
          </p:grpSpPr>
          <p:sp>
            <p:nvSpPr>
              <p:cNvPr id="157" name="Oval 19"/>
              <p:cNvSpPr>
                <a:spLocks noChangeArrowheads="1"/>
              </p:cNvSpPr>
              <p:nvPr/>
            </p:nvSpPr>
            <p:spPr bwMode="auto">
              <a:xfrm>
                <a:off x="9852456" y="608434"/>
                <a:ext cx="1245036" cy="593992"/>
              </a:xfrm>
              <a:prstGeom prst="ellipse">
                <a:avLst/>
              </a:prstGeom>
              <a:solidFill>
                <a:srgbClr val="CCFFFF"/>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MS PGothic" charset="0"/>
                  <a:cs typeface="+mn-cs"/>
                </a:endParaRPr>
              </a:p>
            </p:txBody>
          </p:sp>
          <p:sp>
            <p:nvSpPr>
              <p:cNvPr id="158" name="TextBox 157"/>
              <p:cNvSpPr txBox="1"/>
              <p:nvPr/>
            </p:nvSpPr>
            <p:spPr>
              <a:xfrm>
                <a:off x="9935581" y="645213"/>
                <a:ext cx="1106491" cy="533391"/>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sending process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9" name="Group 98"/>
            <p:cNvGrpSpPr/>
            <p:nvPr/>
          </p:nvGrpSpPr>
          <p:grpSpPr>
            <a:xfrm>
              <a:off x="7541116" y="2997281"/>
              <a:ext cx="577241" cy="337180"/>
              <a:chOff x="9950444" y="999755"/>
              <a:chExt cx="577241" cy="337180"/>
            </a:xfrm>
          </p:grpSpPr>
          <p:sp>
            <p:nvSpPr>
              <p:cNvPr id="155" name="Rectangle 154"/>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TextBox 155"/>
              <p:cNvSpPr txBox="1"/>
              <p:nvPr/>
            </p:nvSpPr>
            <p:spPr>
              <a:xfrm>
                <a:off x="9950444" y="999755"/>
                <a:ext cx="577241" cy="3371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0" name="Group 194"/>
            <p:cNvGrpSpPr/>
            <p:nvPr/>
          </p:nvGrpSpPr>
          <p:grpSpPr bwMode="auto">
            <a:xfrm>
              <a:off x="6677899" y="2425781"/>
              <a:ext cx="545509" cy="512284"/>
              <a:chOff x="-44" y="1473"/>
              <a:chExt cx="981" cy="1105"/>
            </a:xfrm>
          </p:grpSpPr>
          <p:pic>
            <p:nvPicPr>
              <p:cNvPr id="153" name="Picture 19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Freeform 196"/>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grpSp>
        <p:grpSp>
          <p:nvGrpSpPr>
            <p:cNvPr id="101" name="Group 100"/>
            <p:cNvGrpSpPr/>
            <p:nvPr/>
          </p:nvGrpSpPr>
          <p:grpSpPr>
            <a:xfrm>
              <a:off x="10189724" y="2496350"/>
              <a:ext cx="1245036" cy="593992"/>
              <a:chOff x="9852456" y="608434"/>
              <a:chExt cx="1245036" cy="593992"/>
            </a:xfrm>
          </p:grpSpPr>
          <p:sp>
            <p:nvSpPr>
              <p:cNvPr id="151" name="Oval 19"/>
              <p:cNvSpPr>
                <a:spLocks noChangeArrowheads="1"/>
              </p:cNvSpPr>
              <p:nvPr/>
            </p:nvSpPr>
            <p:spPr bwMode="auto">
              <a:xfrm>
                <a:off x="9852456" y="608434"/>
                <a:ext cx="1245036" cy="593992"/>
              </a:xfrm>
              <a:prstGeom prst="ellipse">
                <a:avLst/>
              </a:prstGeom>
              <a:solidFill>
                <a:srgbClr val="CCFFFF"/>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MS PGothic" charset="0"/>
                  <a:cs typeface="+mn-cs"/>
                </a:endParaRPr>
              </a:p>
            </p:txBody>
          </p:sp>
          <p:sp>
            <p:nvSpPr>
              <p:cNvPr id="152" name="TextBox 151"/>
              <p:cNvSpPr txBox="1"/>
              <p:nvPr/>
            </p:nvSpPr>
            <p:spPr>
              <a:xfrm>
                <a:off x="9935581" y="645213"/>
                <a:ext cx="1106491" cy="533391"/>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receiving process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02" name="Group 101"/>
            <p:cNvGrpSpPr/>
            <p:nvPr/>
          </p:nvGrpSpPr>
          <p:grpSpPr>
            <a:xfrm>
              <a:off x="10248853" y="2969571"/>
              <a:ext cx="577241" cy="337180"/>
              <a:chOff x="9678159" y="981583"/>
              <a:chExt cx="577241" cy="337180"/>
            </a:xfrm>
          </p:grpSpPr>
          <p:sp>
            <p:nvSpPr>
              <p:cNvPr id="149" name="Rectangle 148"/>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TextBox 149"/>
              <p:cNvSpPr txBox="1"/>
              <p:nvPr/>
            </p:nvSpPr>
            <p:spPr>
              <a:xfrm>
                <a:off x="9678159" y="981583"/>
                <a:ext cx="577241" cy="3371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3" name="Group 161"/>
            <p:cNvGrpSpPr/>
            <p:nvPr/>
          </p:nvGrpSpPr>
          <p:grpSpPr bwMode="auto">
            <a:xfrm>
              <a:off x="11287371" y="2364366"/>
              <a:ext cx="230514" cy="466725"/>
              <a:chOff x="4140" y="429"/>
              <a:chExt cx="1425" cy="2396"/>
            </a:xfrm>
          </p:grpSpPr>
          <p:sp>
            <p:nvSpPr>
              <p:cNvPr id="117" name="Freeform 162"/>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18" name="Rectangle 163"/>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19" name="Freeform 164"/>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20" name="Freeform 165"/>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21" name="Rectangle 166"/>
              <p:cNvSpPr>
                <a:spLocks noChangeArrowheads="1"/>
              </p:cNvSpPr>
              <p:nvPr/>
            </p:nvSpPr>
            <p:spPr bwMode="auto">
              <a:xfrm>
                <a:off x="4209" y="693"/>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nvGrpSpPr>
              <p:cNvPr id="122" name="Group 167"/>
              <p:cNvGrpSpPr/>
              <p:nvPr/>
            </p:nvGrpSpPr>
            <p:grpSpPr bwMode="auto">
              <a:xfrm>
                <a:off x="4749" y="668"/>
                <a:ext cx="581" cy="145"/>
                <a:chOff x="614" y="2568"/>
                <a:chExt cx="725" cy="139"/>
              </a:xfrm>
            </p:grpSpPr>
            <p:sp>
              <p:nvSpPr>
                <p:cNvPr id="147" name="AutoShape 168"/>
                <p:cNvSpPr>
                  <a:spLocks noChangeArrowheads="1"/>
                </p:cNvSpPr>
                <p:nvPr/>
              </p:nvSpPr>
              <p:spPr bwMode="auto">
                <a:xfrm>
                  <a:off x="617" y="2567"/>
                  <a:ext cx="724"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48" name="AutoShape 169"/>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sp>
            <p:nvSpPr>
              <p:cNvPr id="123" name="Rectangle 170"/>
              <p:cNvSpPr>
                <a:spLocks noChangeArrowheads="1"/>
              </p:cNvSpPr>
              <p:nvPr/>
            </p:nvSpPr>
            <p:spPr bwMode="auto">
              <a:xfrm>
                <a:off x="4222" y="1017"/>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nvGrpSpPr>
              <p:cNvPr id="124" name="Group 171"/>
              <p:cNvGrpSpPr/>
              <p:nvPr/>
            </p:nvGrpSpPr>
            <p:grpSpPr bwMode="auto">
              <a:xfrm>
                <a:off x="4747" y="994"/>
                <a:ext cx="581" cy="134"/>
                <a:chOff x="614" y="2568"/>
                <a:chExt cx="725" cy="139"/>
              </a:xfrm>
            </p:grpSpPr>
            <p:sp>
              <p:nvSpPr>
                <p:cNvPr id="145" name="AutoShape 172"/>
                <p:cNvSpPr>
                  <a:spLocks noChangeArrowheads="1"/>
                </p:cNvSpPr>
                <p:nvPr/>
              </p:nvSpPr>
              <p:spPr bwMode="auto">
                <a:xfrm>
                  <a:off x="612" y="2570"/>
                  <a:ext cx="724" cy="162"/>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46" name="AutoShape 173"/>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sp>
            <p:nvSpPr>
              <p:cNvPr id="125" name="Rectangle 174"/>
              <p:cNvSpPr>
                <a:spLocks noChangeArrowheads="1"/>
              </p:cNvSpPr>
              <p:nvPr/>
            </p:nvSpPr>
            <p:spPr bwMode="auto">
              <a:xfrm>
                <a:off x="4216" y="1357"/>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26" name="Rectangle 175"/>
              <p:cNvSpPr>
                <a:spLocks noChangeArrowheads="1"/>
              </p:cNvSpPr>
              <p:nvPr/>
            </p:nvSpPr>
            <p:spPr bwMode="auto">
              <a:xfrm>
                <a:off x="4228" y="1654"/>
                <a:ext cx="593"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nvGrpSpPr>
              <p:cNvPr id="127" name="Group 176"/>
              <p:cNvGrpSpPr/>
              <p:nvPr/>
            </p:nvGrpSpPr>
            <p:grpSpPr bwMode="auto">
              <a:xfrm>
                <a:off x="4735" y="1627"/>
                <a:ext cx="582" cy="151"/>
                <a:chOff x="614" y="2568"/>
                <a:chExt cx="725" cy="139"/>
              </a:xfrm>
            </p:grpSpPr>
            <p:sp>
              <p:nvSpPr>
                <p:cNvPr id="143" name="AutoShape 177"/>
                <p:cNvSpPr>
                  <a:spLocks noChangeArrowheads="1"/>
                </p:cNvSpPr>
                <p:nvPr/>
              </p:nvSpPr>
              <p:spPr bwMode="auto">
                <a:xfrm>
                  <a:off x="611" y="2568"/>
                  <a:ext cx="730" cy="139"/>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44" name="AutoShape 178"/>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sp>
            <p:nvSpPr>
              <p:cNvPr id="128" name="Freeform 179"/>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grpSp>
            <p:nvGrpSpPr>
              <p:cNvPr id="129" name="Group 180"/>
              <p:cNvGrpSpPr/>
              <p:nvPr/>
            </p:nvGrpSpPr>
            <p:grpSpPr bwMode="auto">
              <a:xfrm>
                <a:off x="4739" y="1327"/>
                <a:ext cx="582" cy="139"/>
                <a:chOff x="614" y="2568"/>
                <a:chExt cx="725" cy="139"/>
              </a:xfrm>
            </p:grpSpPr>
            <p:sp>
              <p:nvSpPr>
                <p:cNvPr id="141" name="AutoShape 181"/>
                <p:cNvSpPr>
                  <a:spLocks noChangeArrowheads="1"/>
                </p:cNvSpPr>
                <p:nvPr/>
              </p:nvSpPr>
              <p:spPr bwMode="auto">
                <a:xfrm>
                  <a:off x="614" y="2566"/>
                  <a:ext cx="723"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42" name="AutoShape 182"/>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sp>
            <p:nvSpPr>
              <p:cNvPr id="130" name="Rectangle 183"/>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31" name="Freeform 184"/>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32" name="Freeform 185"/>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33" name="Oval 186"/>
              <p:cNvSpPr>
                <a:spLocks noChangeArrowheads="1"/>
              </p:cNvSpPr>
              <p:nvPr/>
            </p:nvSpPr>
            <p:spPr bwMode="auto">
              <a:xfrm>
                <a:off x="5515" y="2609"/>
                <a:ext cx="50" cy="97"/>
              </a:xfrm>
              <a:prstGeom prst="ellipse">
                <a:avLst/>
              </a:prstGeom>
              <a:solidFill>
                <a:srgbClr val="3333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34" name="Freeform 187"/>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35" name="AutoShape 188"/>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36" name="AutoShape 189"/>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37" name="Oval 190"/>
              <p:cNvSpPr>
                <a:spLocks noChangeArrowheads="1"/>
              </p:cNvSpPr>
              <p:nvPr/>
            </p:nvSpPr>
            <p:spPr bwMode="auto">
              <a:xfrm>
                <a:off x="4310" y="2382"/>
                <a:ext cx="158" cy="146"/>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38" name="Oval 191"/>
              <p:cNvSpPr>
                <a:spLocks noChangeArrowheads="1"/>
              </p:cNvSpPr>
              <p:nvPr/>
            </p:nvSpPr>
            <p:spPr bwMode="auto">
              <a:xfrm>
                <a:off x="4487" y="2382"/>
                <a:ext cx="158" cy="146"/>
              </a:xfrm>
              <a:prstGeom prst="ellipse">
                <a:avLst/>
              </a:prstGeom>
              <a:solidFill>
                <a:srgbClr val="FF0000"/>
              </a:soli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0000"/>
                  </a:solidFill>
                  <a:effectLst/>
                  <a:uLnTx/>
                  <a:uFillTx/>
                  <a:latin typeface="Arial" panose="020B0604020202020204" pitchFamily="34" charset="0"/>
                  <a:ea typeface="MS PGothic" charset="0"/>
                  <a:cs typeface="Arial" panose="020B0604020202020204" pitchFamily="34" charset="0"/>
                </a:endParaRPr>
              </a:p>
            </p:txBody>
          </p:sp>
          <p:sp>
            <p:nvSpPr>
              <p:cNvPr id="139" name="Oval 192"/>
              <p:cNvSpPr>
                <a:spLocks noChangeArrowheads="1"/>
              </p:cNvSpPr>
              <p:nvPr/>
            </p:nvSpPr>
            <p:spPr bwMode="auto">
              <a:xfrm>
                <a:off x="4663" y="2382"/>
                <a:ext cx="158" cy="140"/>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40" name="Rectangle 193"/>
              <p:cNvSpPr>
                <a:spLocks noChangeArrowheads="1"/>
              </p:cNvSpPr>
              <p:nvPr/>
            </p:nvSpPr>
            <p:spPr bwMode="auto">
              <a:xfrm>
                <a:off x="5061" y="1837"/>
                <a:ext cx="88" cy="761"/>
              </a:xfrm>
              <a:prstGeom prst="rect">
                <a:avLst/>
              </a:prstGeom>
              <a:solidFill>
                <a:srgbClr val="292929"/>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cxnSp>
          <p:nvCxnSpPr>
            <p:cNvPr id="105" name="Straight Connector 104"/>
            <p:cNvCxnSpPr/>
            <p:nvPr/>
          </p:nvCxnSpPr>
          <p:spPr>
            <a:xfrm>
              <a:off x="6584655" y="33189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10078299" y="329119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08" name="TextBox 107"/>
            <p:cNvSpPr txBox="1"/>
            <p:nvPr/>
          </p:nvSpPr>
          <p:spPr>
            <a:xfrm>
              <a:off x="6226081" y="3037455"/>
              <a:ext cx="1106535" cy="3067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application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9" name="TextBox 108"/>
            <p:cNvSpPr txBox="1"/>
            <p:nvPr/>
          </p:nvSpPr>
          <p:spPr>
            <a:xfrm>
              <a:off x="6344394" y="3265491"/>
              <a:ext cx="868699" cy="3067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0" name="TextBox 109"/>
            <p:cNvSpPr txBox="1"/>
            <p:nvPr/>
          </p:nvSpPr>
          <p:spPr>
            <a:xfrm flipH="1">
              <a:off x="7109034" y="5998385"/>
              <a:ext cx="4657176" cy="46036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reliable service </a:t>
              </a:r>
              <a:r>
                <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rPr>
                <a:t>implementation</a:t>
              </a:r>
              <a:endPar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endParaRPr>
            </a:p>
          </p:txBody>
        </p:sp>
        <p:grpSp>
          <p:nvGrpSpPr>
            <p:cNvPr id="233" name="Group 232"/>
            <p:cNvGrpSpPr/>
            <p:nvPr/>
          </p:nvGrpSpPr>
          <p:grpSpPr>
            <a:xfrm>
              <a:off x="6573835" y="5301907"/>
              <a:ext cx="5250830" cy="1242374"/>
              <a:chOff x="6737055" y="3471301"/>
              <a:chExt cx="5250830" cy="1242374"/>
            </a:xfrm>
          </p:grpSpPr>
          <p:grpSp>
            <p:nvGrpSpPr>
              <p:cNvPr id="223" name="Group 222"/>
              <p:cNvGrpSpPr/>
              <p:nvPr/>
            </p:nvGrpSpPr>
            <p:grpSpPr>
              <a:xfrm>
                <a:off x="8324240" y="3583550"/>
                <a:ext cx="2118381" cy="1130125"/>
                <a:chOff x="7504363" y="3155701"/>
                <a:chExt cx="2118381" cy="1130125"/>
              </a:xfrm>
            </p:grpSpPr>
            <p:grpSp>
              <p:nvGrpSpPr>
                <p:cNvPr id="224" name="Group 223"/>
                <p:cNvGrpSpPr/>
                <p:nvPr/>
              </p:nvGrpSpPr>
              <p:grpSpPr>
                <a:xfrm>
                  <a:off x="7504363" y="3183676"/>
                  <a:ext cx="2003932" cy="306163"/>
                  <a:chOff x="1616358" y="2551230"/>
                  <a:chExt cx="2141698" cy="218510"/>
                </a:xfrm>
              </p:grpSpPr>
              <p:sp>
                <p:nvSpPr>
                  <p:cNvPr id="226" name="Rectangle 225"/>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Oval 226"/>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8" name="Oval 227"/>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25" name="TextBox 224"/>
                <p:cNvSpPr txBox="1"/>
                <p:nvPr/>
              </p:nvSpPr>
              <p:spPr>
                <a:xfrm>
                  <a:off x="7590468" y="3155701"/>
                  <a:ext cx="2032276" cy="11301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unreliable channel</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cxnSp>
            <p:nvCxnSpPr>
              <p:cNvPr id="230" name="Straight Connector 229"/>
              <p:cNvCxnSpPr/>
              <p:nvPr/>
            </p:nvCxnSpPr>
            <p:spPr>
              <a:xfrm>
                <a:off x="6737055"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a:off x="10299974"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34" name="TextBox 233"/>
            <p:cNvSpPr txBox="1"/>
            <p:nvPr/>
          </p:nvSpPr>
          <p:spPr>
            <a:xfrm>
              <a:off x="6413644" y="5279980"/>
              <a:ext cx="794385" cy="3067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network</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5" name="TextBox 234"/>
            <p:cNvSpPr txBox="1"/>
            <p:nvPr/>
          </p:nvSpPr>
          <p:spPr>
            <a:xfrm>
              <a:off x="6358993" y="5023850"/>
              <a:ext cx="868699" cy="3067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37" name="Straight Arrow Connector 236"/>
            <p:cNvCxnSpPr/>
            <p:nvPr/>
          </p:nvCxnSpPr>
          <p:spPr>
            <a:xfrm>
              <a:off x="7532988" y="3216212"/>
              <a:ext cx="0" cy="4035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p:cNvCxnSpPr/>
            <p:nvPr/>
          </p:nvCxnSpPr>
          <p:spPr>
            <a:xfrm flipV="1">
              <a:off x="10867079" y="3152635"/>
              <a:ext cx="0" cy="43940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243" name="TextBox 242"/>
            <p:cNvSpPr txBox="1"/>
            <p:nvPr/>
          </p:nvSpPr>
          <p:spPr>
            <a:xfrm>
              <a:off x="6584496" y="3824138"/>
              <a:ext cx="1896984" cy="83755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sender-side of</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9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reliable data transfer protocol</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4" name="TextBox 243"/>
            <p:cNvSpPr txBox="1"/>
            <p:nvPr/>
          </p:nvSpPr>
          <p:spPr>
            <a:xfrm>
              <a:off x="9697296" y="3823953"/>
              <a:ext cx="1896984" cy="83755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receiver-side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9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of reliable data transfer protocol</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50" name="Group 249"/>
            <p:cNvGrpSpPr/>
            <p:nvPr/>
          </p:nvGrpSpPr>
          <p:grpSpPr>
            <a:xfrm>
              <a:off x="7535360" y="5023850"/>
              <a:ext cx="632009" cy="632009"/>
              <a:chOff x="7408198" y="4955748"/>
              <a:chExt cx="632009" cy="632009"/>
            </a:xfrm>
          </p:grpSpPr>
          <p:cxnSp>
            <p:nvCxnSpPr>
              <p:cNvPr id="247" name="Straight Connector 246"/>
              <p:cNvCxnSpPr/>
              <p:nvPr/>
            </p:nvCxnSpPr>
            <p:spPr>
              <a:xfrm>
                <a:off x="7417790" y="4955748"/>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p:nvGrpSpPr>
          <p:grpSpPr>
            <a:xfrm rot="16200000">
              <a:off x="10248530" y="5019009"/>
              <a:ext cx="632009" cy="632009"/>
              <a:chOff x="7408198" y="4948974"/>
              <a:chExt cx="632009" cy="632009"/>
            </a:xfrm>
          </p:grpSpPr>
          <p:cxnSp>
            <p:nvCxnSpPr>
              <p:cNvPr id="252" name="Straight Connector 251"/>
              <p:cNvCxnSpPr/>
              <p:nvPr/>
            </p:nvCxnSpPr>
            <p:spPr>
              <a:xfrm>
                <a:off x="7427960" y="4948974"/>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grpSp>
        <p:nvGrpSpPr>
          <p:cNvPr id="160" name="Group 159"/>
          <p:cNvGrpSpPr/>
          <p:nvPr/>
        </p:nvGrpSpPr>
        <p:grpSpPr>
          <a:xfrm>
            <a:off x="238760" y="1918335"/>
            <a:ext cx="5403850" cy="2072606"/>
            <a:chOff x="737513" y="2398718"/>
            <a:chExt cx="5595549" cy="2072543"/>
          </a:xfrm>
        </p:grpSpPr>
        <p:sp>
          <p:nvSpPr>
            <p:cNvPr id="161" name="Bent-Up Arrow 160"/>
            <p:cNvSpPr/>
            <p:nvPr/>
          </p:nvSpPr>
          <p:spPr>
            <a:xfrm>
              <a:off x="4575391" y="3206649"/>
              <a:ext cx="929535" cy="419742"/>
            </a:xfrm>
            <a:prstGeom prst="bentUpArrow">
              <a:avLst>
                <a:gd name="adj1" fmla="val 7688"/>
                <a:gd name="adj2" fmla="val 18199"/>
                <a:gd name="adj3" fmla="val 2019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62" name="Group 161"/>
            <p:cNvGrpSpPr/>
            <p:nvPr/>
          </p:nvGrpSpPr>
          <p:grpSpPr>
            <a:xfrm>
              <a:off x="1442223" y="2551892"/>
              <a:ext cx="1245036" cy="593992"/>
              <a:chOff x="9852456" y="608434"/>
              <a:chExt cx="1245036" cy="593992"/>
            </a:xfrm>
          </p:grpSpPr>
          <p:sp>
            <p:nvSpPr>
              <p:cNvPr id="221" name="Oval 19"/>
              <p:cNvSpPr>
                <a:spLocks noChangeArrowheads="1"/>
              </p:cNvSpPr>
              <p:nvPr/>
            </p:nvSpPr>
            <p:spPr bwMode="auto">
              <a:xfrm>
                <a:off x="9852456" y="608434"/>
                <a:ext cx="1245036" cy="593992"/>
              </a:xfrm>
              <a:prstGeom prst="ellipse">
                <a:avLst/>
              </a:prstGeom>
              <a:solidFill>
                <a:srgbClr val="CCFFFF"/>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MS PGothic" charset="0"/>
                  <a:cs typeface="+mn-cs"/>
                </a:endParaRPr>
              </a:p>
            </p:txBody>
          </p:sp>
          <p:sp>
            <p:nvSpPr>
              <p:cNvPr id="222" name="TextBox 221"/>
              <p:cNvSpPr txBox="1"/>
              <p:nvPr/>
            </p:nvSpPr>
            <p:spPr>
              <a:xfrm>
                <a:off x="9935581" y="670265"/>
                <a:ext cx="1106492" cy="485125"/>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sending process</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63" name="Group 162"/>
            <p:cNvGrpSpPr/>
            <p:nvPr/>
          </p:nvGrpSpPr>
          <p:grpSpPr>
            <a:xfrm>
              <a:off x="2038693" y="3003923"/>
              <a:ext cx="577241" cy="306696"/>
              <a:chOff x="9950444" y="999755"/>
              <a:chExt cx="577241" cy="306696"/>
            </a:xfrm>
          </p:grpSpPr>
          <p:sp>
            <p:nvSpPr>
              <p:cNvPr id="219" name="Rectangle 218"/>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0" name="TextBox 219"/>
              <p:cNvSpPr txBox="1"/>
              <p:nvPr/>
            </p:nvSpPr>
            <p:spPr>
              <a:xfrm>
                <a:off x="9950444" y="999755"/>
                <a:ext cx="577241" cy="3066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64" name="Group 194"/>
            <p:cNvGrpSpPr/>
            <p:nvPr/>
          </p:nvGrpSpPr>
          <p:grpSpPr bwMode="auto">
            <a:xfrm>
              <a:off x="1175476" y="2432423"/>
              <a:ext cx="545509" cy="512284"/>
              <a:chOff x="-44" y="1473"/>
              <a:chExt cx="981" cy="1105"/>
            </a:xfrm>
          </p:grpSpPr>
          <p:pic>
            <p:nvPicPr>
              <p:cNvPr id="217" name="Picture 19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8" name="Freeform 196"/>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grpSp>
        <p:grpSp>
          <p:nvGrpSpPr>
            <p:cNvPr id="165" name="Group 164"/>
            <p:cNvGrpSpPr/>
            <p:nvPr/>
          </p:nvGrpSpPr>
          <p:grpSpPr>
            <a:xfrm>
              <a:off x="4756576" y="2530702"/>
              <a:ext cx="1245036" cy="593992"/>
              <a:chOff x="9852456" y="608434"/>
              <a:chExt cx="1245036" cy="593992"/>
            </a:xfrm>
          </p:grpSpPr>
          <p:sp>
            <p:nvSpPr>
              <p:cNvPr id="215" name="Oval 19"/>
              <p:cNvSpPr>
                <a:spLocks noChangeArrowheads="1"/>
              </p:cNvSpPr>
              <p:nvPr/>
            </p:nvSpPr>
            <p:spPr bwMode="auto">
              <a:xfrm>
                <a:off x="9852456" y="608434"/>
                <a:ext cx="1245036" cy="593992"/>
              </a:xfrm>
              <a:prstGeom prst="ellipse">
                <a:avLst/>
              </a:prstGeom>
              <a:solidFill>
                <a:srgbClr val="CCFFFF"/>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MS PGothic" charset="0"/>
                  <a:cs typeface="+mn-cs"/>
                </a:endParaRPr>
              </a:p>
            </p:txBody>
          </p:sp>
          <p:sp>
            <p:nvSpPr>
              <p:cNvPr id="216" name="TextBox 215"/>
              <p:cNvSpPr txBox="1"/>
              <p:nvPr/>
            </p:nvSpPr>
            <p:spPr>
              <a:xfrm>
                <a:off x="9921965" y="670265"/>
                <a:ext cx="1106492" cy="485125"/>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receiving process</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66" name="Group 165"/>
            <p:cNvGrpSpPr/>
            <p:nvPr/>
          </p:nvGrpSpPr>
          <p:grpSpPr>
            <a:xfrm>
              <a:off x="4815705" y="3003923"/>
              <a:ext cx="577241" cy="306696"/>
              <a:chOff x="9678159" y="981583"/>
              <a:chExt cx="577241" cy="306696"/>
            </a:xfrm>
          </p:grpSpPr>
          <p:sp>
            <p:nvSpPr>
              <p:cNvPr id="213" name="Rectangle 212"/>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4" name="TextBox 213"/>
              <p:cNvSpPr txBox="1"/>
              <p:nvPr/>
            </p:nvSpPr>
            <p:spPr>
              <a:xfrm>
                <a:off x="9678159" y="981583"/>
                <a:ext cx="577241" cy="3066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67" name="Group 161"/>
            <p:cNvGrpSpPr/>
            <p:nvPr/>
          </p:nvGrpSpPr>
          <p:grpSpPr bwMode="auto">
            <a:xfrm>
              <a:off x="5854223" y="2398718"/>
              <a:ext cx="230514" cy="466725"/>
              <a:chOff x="4140" y="429"/>
              <a:chExt cx="1425" cy="2396"/>
            </a:xfrm>
          </p:grpSpPr>
          <p:sp>
            <p:nvSpPr>
              <p:cNvPr id="181" name="Freeform 162"/>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82" name="Rectangle 163"/>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83" name="Freeform 164"/>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84" name="Freeform 165"/>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85" name="Rectangle 166"/>
              <p:cNvSpPr>
                <a:spLocks noChangeArrowheads="1"/>
              </p:cNvSpPr>
              <p:nvPr/>
            </p:nvSpPr>
            <p:spPr bwMode="auto">
              <a:xfrm>
                <a:off x="4209" y="693"/>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nvGrpSpPr>
              <p:cNvPr id="186" name="Group 167"/>
              <p:cNvGrpSpPr/>
              <p:nvPr/>
            </p:nvGrpSpPr>
            <p:grpSpPr bwMode="auto">
              <a:xfrm>
                <a:off x="4749" y="668"/>
                <a:ext cx="581" cy="145"/>
                <a:chOff x="614" y="2568"/>
                <a:chExt cx="725" cy="139"/>
              </a:xfrm>
            </p:grpSpPr>
            <p:sp>
              <p:nvSpPr>
                <p:cNvPr id="211" name="AutoShape 168"/>
                <p:cNvSpPr>
                  <a:spLocks noChangeArrowheads="1"/>
                </p:cNvSpPr>
                <p:nvPr/>
              </p:nvSpPr>
              <p:spPr bwMode="auto">
                <a:xfrm>
                  <a:off x="617" y="2567"/>
                  <a:ext cx="724"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12" name="AutoShape 169"/>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sp>
            <p:nvSpPr>
              <p:cNvPr id="187" name="Rectangle 170"/>
              <p:cNvSpPr>
                <a:spLocks noChangeArrowheads="1"/>
              </p:cNvSpPr>
              <p:nvPr/>
            </p:nvSpPr>
            <p:spPr bwMode="auto">
              <a:xfrm>
                <a:off x="4222" y="1017"/>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nvGrpSpPr>
              <p:cNvPr id="188" name="Group 171"/>
              <p:cNvGrpSpPr/>
              <p:nvPr/>
            </p:nvGrpSpPr>
            <p:grpSpPr bwMode="auto">
              <a:xfrm>
                <a:off x="4747" y="994"/>
                <a:ext cx="581" cy="134"/>
                <a:chOff x="614" y="2568"/>
                <a:chExt cx="725" cy="139"/>
              </a:xfrm>
            </p:grpSpPr>
            <p:sp>
              <p:nvSpPr>
                <p:cNvPr id="209" name="AutoShape 172"/>
                <p:cNvSpPr>
                  <a:spLocks noChangeArrowheads="1"/>
                </p:cNvSpPr>
                <p:nvPr/>
              </p:nvSpPr>
              <p:spPr bwMode="auto">
                <a:xfrm>
                  <a:off x="612" y="2570"/>
                  <a:ext cx="724" cy="162"/>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10" name="AutoShape 173"/>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sp>
            <p:nvSpPr>
              <p:cNvPr id="189" name="Rectangle 174"/>
              <p:cNvSpPr>
                <a:spLocks noChangeArrowheads="1"/>
              </p:cNvSpPr>
              <p:nvPr/>
            </p:nvSpPr>
            <p:spPr bwMode="auto">
              <a:xfrm>
                <a:off x="4216" y="1357"/>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90" name="Rectangle 175"/>
              <p:cNvSpPr>
                <a:spLocks noChangeArrowheads="1"/>
              </p:cNvSpPr>
              <p:nvPr/>
            </p:nvSpPr>
            <p:spPr bwMode="auto">
              <a:xfrm>
                <a:off x="4228" y="1654"/>
                <a:ext cx="593"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nvGrpSpPr>
              <p:cNvPr id="191" name="Group 176"/>
              <p:cNvGrpSpPr/>
              <p:nvPr/>
            </p:nvGrpSpPr>
            <p:grpSpPr bwMode="auto">
              <a:xfrm>
                <a:off x="4735" y="1627"/>
                <a:ext cx="582" cy="151"/>
                <a:chOff x="614" y="2568"/>
                <a:chExt cx="725" cy="139"/>
              </a:xfrm>
            </p:grpSpPr>
            <p:sp>
              <p:nvSpPr>
                <p:cNvPr id="207" name="AutoShape 177"/>
                <p:cNvSpPr>
                  <a:spLocks noChangeArrowheads="1"/>
                </p:cNvSpPr>
                <p:nvPr/>
              </p:nvSpPr>
              <p:spPr bwMode="auto">
                <a:xfrm>
                  <a:off x="611" y="2568"/>
                  <a:ext cx="730" cy="139"/>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08" name="AutoShape 178"/>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sp>
            <p:nvSpPr>
              <p:cNvPr id="192" name="Freeform 179"/>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grpSp>
            <p:nvGrpSpPr>
              <p:cNvPr id="193" name="Group 180"/>
              <p:cNvGrpSpPr/>
              <p:nvPr/>
            </p:nvGrpSpPr>
            <p:grpSpPr bwMode="auto">
              <a:xfrm>
                <a:off x="4739" y="1327"/>
                <a:ext cx="582" cy="139"/>
                <a:chOff x="614" y="2568"/>
                <a:chExt cx="725" cy="139"/>
              </a:xfrm>
            </p:grpSpPr>
            <p:sp>
              <p:nvSpPr>
                <p:cNvPr id="205" name="AutoShape 181"/>
                <p:cNvSpPr>
                  <a:spLocks noChangeArrowheads="1"/>
                </p:cNvSpPr>
                <p:nvPr/>
              </p:nvSpPr>
              <p:spPr bwMode="auto">
                <a:xfrm>
                  <a:off x="614" y="2566"/>
                  <a:ext cx="723"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06" name="AutoShape 182"/>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sp>
            <p:nvSpPr>
              <p:cNvPr id="194" name="Rectangle 183"/>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95" name="Freeform 184"/>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96" name="Freeform 185"/>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97" name="Oval 186"/>
              <p:cNvSpPr>
                <a:spLocks noChangeArrowheads="1"/>
              </p:cNvSpPr>
              <p:nvPr/>
            </p:nvSpPr>
            <p:spPr bwMode="auto">
              <a:xfrm>
                <a:off x="5515" y="2609"/>
                <a:ext cx="50" cy="97"/>
              </a:xfrm>
              <a:prstGeom prst="ellipse">
                <a:avLst/>
              </a:prstGeom>
              <a:solidFill>
                <a:srgbClr val="3333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98" name="Freeform 187"/>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99" name="AutoShape 188"/>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00" name="AutoShape 189"/>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01" name="Oval 190"/>
              <p:cNvSpPr>
                <a:spLocks noChangeArrowheads="1"/>
              </p:cNvSpPr>
              <p:nvPr/>
            </p:nvSpPr>
            <p:spPr bwMode="auto">
              <a:xfrm>
                <a:off x="4310" y="2382"/>
                <a:ext cx="158" cy="146"/>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02" name="Oval 191"/>
              <p:cNvSpPr>
                <a:spLocks noChangeArrowheads="1"/>
              </p:cNvSpPr>
              <p:nvPr/>
            </p:nvSpPr>
            <p:spPr bwMode="auto">
              <a:xfrm>
                <a:off x="4487" y="2382"/>
                <a:ext cx="158" cy="146"/>
              </a:xfrm>
              <a:prstGeom prst="ellipse">
                <a:avLst/>
              </a:prstGeom>
              <a:solidFill>
                <a:srgbClr val="FF0000"/>
              </a:soli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0000"/>
                  </a:solidFill>
                  <a:effectLst/>
                  <a:uLnTx/>
                  <a:uFillTx/>
                  <a:latin typeface="Arial" panose="020B0604020202020204" pitchFamily="34" charset="0"/>
                  <a:ea typeface="MS PGothic" charset="0"/>
                  <a:cs typeface="Arial" panose="020B0604020202020204" pitchFamily="34" charset="0"/>
                </a:endParaRPr>
              </a:p>
            </p:txBody>
          </p:sp>
          <p:sp>
            <p:nvSpPr>
              <p:cNvPr id="203" name="Oval 192"/>
              <p:cNvSpPr>
                <a:spLocks noChangeArrowheads="1"/>
              </p:cNvSpPr>
              <p:nvPr/>
            </p:nvSpPr>
            <p:spPr bwMode="auto">
              <a:xfrm>
                <a:off x="4663" y="2382"/>
                <a:ext cx="158" cy="140"/>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04" name="Rectangle 193"/>
              <p:cNvSpPr>
                <a:spLocks noChangeArrowheads="1"/>
              </p:cNvSpPr>
              <p:nvPr/>
            </p:nvSpPr>
            <p:spPr bwMode="auto">
              <a:xfrm>
                <a:off x="5061" y="1837"/>
                <a:ext cx="88" cy="761"/>
              </a:xfrm>
              <a:prstGeom prst="rect">
                <a:avLst/>
              </a:prstGeom>
              <a:solidFill>
                <a:srgbClr val="292929"/>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grpSp>
          <p:nvGrpSpPr>
            <p:cNvPr id="168" name="Group 167"/>
            <p:cNvGrpSpPr/>
            <p:nvPr/>
          </p:nvGrpSpPr>
          <p:grpSpPr>
            <a:xfrm>
              <a:off x="2669417" y="3423937"/>
              <a:ext cx="2311205" cy="368289"/>
              <a:chOff x="7504363" y="3141846"/>
              <a:chExt cx="2311205" cy="368289"/>
            </a:xfrm>
          </p:grpSpPr>
          <p:grpSp>
            <p:nvGrpSpPr>
              <p:cNvPr id="175" name="Group 174"/>
              <p:cNvGrpSpPr/>
              <p:nvPr/>
            </p:nvGrpSpPr>
            <p:grpSpPr>
              <a:xfrm>
                <a:off x="7504363" y="3183676"/>
                <a:ext cx="2003932" cy="306163"/>
                <a:chOff x="1616358" y="2551230"/>
                <a:chExt cx="2141698" cy="218510"/>
              </a:xfrm>
            </p:grpSpPr>
            <p:sp>
              <p:nvSpPr>
                <p:cNvPr id="177" name="Rectangle 176"/>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Oval 177"/>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9" name="Oval 178"/>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76" name="TextBox 175"/>
              <p:cNvSpPr txBox="1"/>
              <p:nvPr/>
            </p:nvSpPr>
            <p:spPr>
              <a:xfrm>
                <a:off x="7695703" y="3141846"/>
                <a:ext cx="2119865" cy="36828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reliable channel</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cxnSp>
          <p:nvCxnSpPr>
            <p:cNvPr id="169" name="Straight Connector 168"/>
            <p:cNvCxnSpPr/>
            <p:nvPr/>
          </p:nvCxnSpPr>
          <p:spPr>
            <a:xfrm>
              <a:off x="1082232" y="3325543"/>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70" name="Bent-Up Arrow 169"/>
            <p:cNvSpPr/>
            <p:nvPr/>
          </p:nvSpPr>
          <p:spPr>
            <a:xfrm rot="5400000">
              <a:off x="2152182" y="3067004"/>
              <a:ext cx="462111" cy="773811"/>
            </a:xfrm>
            <a:prstGeom prst="bentUpArrow">
              <a:avLst>
                <a:gd name="adj1" fmla="val 7999"/>
                <a:gd name="adj2" fmla="val 16334"/>
                <a:gd name="adj3" fmla="val 213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1" name="Straight Connector 170"/>
            <p:cNvCxnSpPr/>
            <p:nvPr/>
          </p:nvCxnSpPr>
          <p:spPr>
            <a:xfrm>
              <a:off x="4645151" y="3325543"/>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72" name="TextBox 171"/>
            <p:cNvSpPr txBox="1"/>
            <p:nvPr/>
          </p:nvSpPr>
          <p:spPr>
            <a:xfrm>
              <a:off x="737513" y="3044493"/>
              <a:ext cx="1288752" cy="3066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application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3" name="TextBox 172"/>
            <p:cNvSpPr txBox="1"/>
            <p:nvPr/>
          </p:nvSpPr>
          <p:spPr>
            <a:xfrm>
              <a:off x="828252" y="3271816"/>
              <a:ext cx="1430777" cy="3066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4" name="TextBox 173"/>
            <p:cNvSpPr txBox="1"/>
            <p:nvPr/>
          </p:nvSpPr>
          <p:spPr>
            <a:xfrm flipH="1">
              <a:off x="1817207" y="4010900"/>
              <a:ext cx="4025652" cy="46036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reliable service </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abstraction</a:t>
              </a:r>
              <a:endPar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8" name="Rectangle 7"/>
          <p:cNvSpPr/>
          <p:nvPr/>
        </p:nvSpPr>
        <p:spPr>
          <a:xfrm>
            <a:off x="326390" y="1776730"/>
            <a:ext cx="5347335" cy="239458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ight Arrow 13"/>
          <p:cNvSpPr/>
          <p:nvPr/>
        </p:nvSpPr>
        <p:spPr>
          <a:xfrm>
            <a:off x="5643132" y="2870871"/>
            <a:ext cx="638827" cy="1014608"/>
          </a:xfrm>
          <a:prstGeom prst="rightArrow">
            <a:avLst/>
          </a:prstGeom>
          <a:gradFill>
            <a:gsLst>
              <a:gs pos="0">
                <a:schemeClr val="accent1">
                  <a:lumMod val="5000"/>
                  <a:lumOff val="95000"/>
                </a:schemeClr>
              </a:gs>
              <a:gs pos="56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Oval 2"/>
          <p:cNvSpPr/>
          <p:nvPr/>
        </p:nvSpPr>
        <p:spPr>
          <a:xfrm>
            <a:off x="6586778" y="3177152"/>
            <a:ext cx="1952787"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Oval 230"/>
          <p:cNvSpPr/>
          <p:nvPr/>
        </p:nvSpPr>
        <p:spPr>
          <a:xfrm>
            <a:off x="9885335" y="3174569"/>
            <a:ext cx="1952787"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日期占位符 3"/>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5" name="灯片编号占位符 4"/>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6" name="页脚占位符 5"/>
          <p:cNvSpPr>
            <a:spLocks noGrp="1"/>
          </p:cNvSpPr>
          <p:nvPr>
            <p:ph type="ftr" sz="quarter" idx="11"/>
          </p:nvPr>
        </p:nvSpPr>
        <p:spPr/>
        <p:txBody>
          <a:bodyPr/>
          <a:p>
            <a:r>
              <a:rPr kumimoji="1" lang="zh-SG" altLang="en-US"/>
              <a:t>Principle of Computer Networks Experiment - Lesson 2</a:t>
            </a:r>
            <a:endParaRPr kumimoji="1" lang="zh-SG" altLang="en-US"/>
          </a:p>
        </p:txBody>
      </p:sp>
      <mc:AlternateContent xmlns:mc="http://schemas.openxmlformats.org/markup-compatibility/2006" xmlns:p14="http://schemas.microsoft.com/office/powerpoint/2010/main">
        <mc:Choice Requires="p14">
          <p:contentPart r:id="rId2" p14:bwMode="auto">
            <p14:nvContentPartPr>
              <p14:cNvPr id="7" name="墨迹 6"/>
              <p14:cNvContentPartPr/>
              <p14:nvPr/>
            </p14:nvContentPartPr>
            <p14:xfrm>
              <a:off x="8338185" y="4996180"/>
              <a:ext cx="1197610" cy="359410"/>
            </p14:xfrm>
          </p:contentPart>
        </mc:Choice>
        <mc:Fallback xmlns="">
          <p:pic>
            <p:nvPicPr>
              <p:cNvPr id="7" name="墨迹 6"/>
            </p:nvPicPr>
            <p:blipFill>
              <a:blip r:embed="rId3"/>
            </p:blipFill>
            <p:spPr>
              <a:xfrm>
                <a:off x="8338185" y="4996180"/>
                <a:ext cx="1197610" cy="35941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10" name="墨迹 9"/>
              <p14:cNvContentPartPr/>
              <p14:nvPr/>
            </p14:nvContentPartPr>
            <p14:xfrm>
              <a:off x="6694170" y="4130675"/>
              <a:ext cx="11430" cy="360"/>
            </p14:xfrm>
          </p:contentPart>
        </mc:Choice>
        <mc:Fallback xmlns="">
          <p:pic>
            <p:nvPicPr>
              <p:cNvPr id="10" name="墨迹 9"/>
            </p:nvPicPr>
            <p:blipFill>
              <a:blip r:embed="rId5"/>
            </p:blipFill>
            <p:spPr>
              <a:xfrm>
                <a:off x="6694170" y="4130675"/>
                <a:ext cx="11430" cy="36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1" name="墨迹 10"/>
              <p14:cNvContentPartPr/>
              <p14:nvPr/>
            </p14:nvContentPartPr>
            <p14:xfrm>
              <a:off x="6471285" y="3080385"/>
              <a:ext cx="772795" cy="16510"/>
            </p14:xfrm>
          </p:contentPart>
        </mc:Choice>
        <mc:Fallback xmlns="">
          <p:pic>
            <p:nvPicPr>
              <p:cNvPr id="11" name="墨迹 10"/>
            </p:nvPicPr>
            <p:blipFill>
              <a:blip r:embed="rId7"/>
            </p:blipFill>
            <p:spPr>
              <a:xfrm>
                <a:off x="6471285" y="3080385"/>
                <a:ext cx="772795" cy="1651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2" name="墨迹 11"/>
              <p14:cNvContentPartPr/>
              <p14:nvPr/>
            </p14:nvContentPartPr>
            <p14:xfrm>
              <a:off x="8615680" y="3782695"/>
              <a:ext cx="1164590" cy="10795"/>
            </p14:xfrm>
          </p:contentPart>
        </mc:Choice>
        <mc:Fallback xmlns="">
          <p:pic>
            <p:nvPicPr>
              <p:cNvPr id="12" name="墨迹 11"/>
            </p:nvPicPr>
            <p:blipFill>
              <a:blip r:embed="rId9"/>
            </p:blipFill>
            <p:spPr>
              <a:xfrm>
                <a:off x="8615680" y="3782695"/>
                <a:ext cx="1164590" cy="10795"/>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3" name="墨迹 12"/>
              <p14:cNvContentPartPr/>
              <p14:nvPr/>
            </p14:nvContentPartPr>
            <p14:xfrm>
              <a:off x="9764395" y="3738880"/>
              <a:ext cx="92075" cy="81915"/>
            </p14:xfrm>
          </p:contentPart>
        </mc:Choice>
        <mc:Fallback xmlns="">
          <p:pic>
            <p:nvPicPr>
              <p:cNvPr id="13" name="墨迹 12"/>
            </p:nvPicPr>
            <p:blipFill>
              <a:blip r:embed="rId11"/>
            </p:blipFill>
            <p:spPr>
              <a:xfrm>
                <a:off x="9764395" y="3738880"/>
                <a:ext cx="92075" cy="8191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5" name="墨迹 14"/>
              <p14:cNvContentPartPr/>
              <p14:nvPr/>
            </p14:nvContentPartPr>
            <p14:xfrm>
              <a:off x="8555990" y="3717290"/>
              <a:ext cx="168910" cy="92710"/>
            </p14:xfrm>
          </p:contentPart>
        </mc:Choice>
        <mc:Fallback xmlns="">
          <p:pic>
            <p:nvPicPr>
              <p:cNvPr id="15" name="墨迹 14"/>
            </p:nvPicPr>
            <p:blipFill>
              <a:blip r:embed="rId13"/>
            </p:blipFill>
            <p:spPr>
              <a:xfrm>
                <a:off x="8555990" y="3717290"/>
                <a:ext cx="168910" cy="9271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1000"/>
                                        <p:tgtEl>
                                          <p:spTgt spid="9"/>
                                        </p:tgtEl>
                                      </p:cBhvr>
                                    </p:animEffect>
                                  </p:childTnLst>
                                </p:cTn>
                              </p:par>
                            </p:childTnLst>
                          </p:cTn>
                        </p:par>
                        <p:par>
                          <p:cTn id="12" fill="hold">
                            <p:stCondLst>
                              <p:cond delay="1500"/>
                            </p:stCondLst>
                            <p:childTnLst>
                              <p:par>
                                <p:cTn id="13" presetID="9" presetClass="exit" presetSubtype="0" fill="hold" grpId="1" nodeType="afterEffect">
                                  <p:stCondLst>
                                    <p:cond delay="0"/>
                                  </p:stCondLst>
                                  <p:childTnLst>
                                    <p:animEffect transition="out" filter="dissolv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dissolve">
                                      <p:cBhvr>
                                        <p:cTn id="20" dur="500"/>
                                        <p:tgtEl>
                                          <p:spTgt spid="3"/>
                                        </p:tgtEl>
                                      </p:cBhvr>
                                    </p:animEffect>
                                  </p:childTnLst>
                                </p:cTn>
                              </p:par>
                            </p:childTnLst>
                          </p:cTn>
                        </p:par>
                        <p:par>
                          <p:cTn id="21" fill="hold">
                            <p:stCondLst>
                              <p:cond delay="500"/>
                            </p:stCondLst>
                            <p:childTnLst>
                              <p:par>
                                <p:cTn id="22" presetID="9" presetClass="entr" presetSubtype="0" fill="hold" grpId="0" nodeType="afterEffect">
                                  <p:stCondLst>
                                    <p:cond delay="1000"/>
                                  </p:stCondLst>
                                  <p:childTnLst>
                                    <p:set>
                                      <p:cBhvr>
                                        <p:cTn id="23" dur="1" fill="hold">
                                          <p:stCondLst>
                                            <p:cond delay="0"/>
                                          </p:stCondLst>
                                        </p:cTn>
                                        <p:tgtEl>
                                          <p:spTgt spid="231"/>
                                        </p:tgtEl>
                                        <p:attrNameLst>
                                          <p:attrName>style.visibility</p:attrName>
                                        </p:attrNameLst>
                                      </p:cBhvr>
                                      <p:to>
                                        <p:strVal val="visible"/>
                                      </p:to>
                                    </p:set>
                                    <p:animEffect transition="in" filter="dissolve">
                                      <p:cBhvr>
                                        <p:cTn id="24" dur="500"/>
                                        <p:tgtEl>
                                          <p:spTgt spid="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bldLvl="0" animBg="1"/>
      <p:bldP spid="3" grpId="0" bldLvl="0" animBg="1"/>
      <p:bldP spid="231" grpId="0" bldLvl="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Sockets </a:t>
            </a:r>
            <a:endParaRPr lang="en-US" dirty="0"/>
          </a:p>
        </p:txBody>
      </p:sp>
      <p:sp>
        <p:nvSpPr>
          <p:cNvPr id="4" name="Text Placeholder 3"/>
          <p:cNvSpPr>
            <a:spLocks noGrp="1"/>
          </p:cNvSpPr>
          <p:nvPr>
            <p:ph type="body" idx="1"/>
          </p:nvPr>
        </p:nvSpPr>
        <p:spPr/>
        <p:txBody>
          <a:bodyPr/>
          <a:lstStyle/>
          <a:p>
            <a:r>
              <a:rPr lang="en-US" dirty="0" smtClean="0"/>
              <a:t>Stream socket (aka TCP)	 </a:t>
            </a:r>
            <a:endParaRPr lang="en-US" dirty="0"/>
          </a:p>
        </p:txBody>
      </p:sp>
      <p:sp>
        <p:nvSpPr>
          <p:cNvPr id="5" name="Content Placeholder 4"/>
          <p:cNvSpPr>
            <a:spLocks noGrp="1"/>
          </p:cNvSpPr>
          <p:nvPr>
            <p:ph sz="half" idx="2"/>
          </p:nvPr>
        </p:nvSpPr>
        <p:spPr/>
        <p:txBody>
          <a:bodyPr>
            <a:normAutofit fontScale="62500"/>
          </a:bodyPr>
          <a:lstStyle/>
          <a:p>
            <a:r>
              <a:rPr lang="en-US" b="1" dirty="0" smtClean="0"/>
              <a:t>Connection-oriented</a:t>
            </a:r>
            <a:endParaRPr lang="en-US" b="1" dirty="0" smtClean="0"/>
          </a:p>
          <a:p>
            <a:pPr lvl="1"/>
            <a:r>
              <a:rPr lang="en-US" dirty="0" smtClean="0"/>
              <a:t>Requires connection establishment &amp; termination</a:t>
            </a:r>
            <a:endParaRPr lang="en-US" dirty="0" smtClean="0"/>
          </a:p>
          <a:p>
            <a:r>
              <a:rPr lang="en-US" b="1" dirty="0" smtClean="0"/>
              <a:t>Reliable delivery</a:t>
            </a:r>
            <a:endParaRPr lang="en-US" b="1" dirty="0" smtClean="0"/>
          </a:p>
          <a:p>
            <a:pPr lvl="1"/>
            <a:r>
              <a:rPr lang="en-US" dirty="0" smtClean="0"/>
              <a:t>In-order delivery </a:t>
            </a:r>
            <a:endParaRPr lang="en-US" dirty="0" smtClean="0"/>
          </a:p>
          <a:p>
            <a:pPr lvl="1"/>
            <a:r>
              <a:rPr lang="en-US" dirty="0" smtClean="0"/>
              <a:t>Retransmission</a:t>
            </a:r>
            <a:endParaRPr lang="en-US" dirty="0" smtClean="0"/>
          </a:p>
          <a:p>
            <a:pPr lvl="1"/>
            <a:r>
              <a:rPr lang="en-US" dirty="0" smtClean="0"/>
              <a:t>No duplicates</a:t>
            </a:r>
            <a:endParaRPr lang="en-US" dirty="0" smtClean="0"/>
          </a:p>
          <a:p>
            <a:r>
              <a:rPr lang="en-US" dirty="0" smtClean="0"/>
              <a:t>High variance in latency</a:t>
            </a:r>
            <a:endParaRPr lang="en-US" dirty="0" smtClean="0"/>
          </a:p>
          <a:p>
            <a:pPr lvl="1"/>
            <a:r>
              <a:rPr lang="en-US" dirty="0" smtClean="0"/>
              <a:t>Cost of the reliable service</a:t>
            </a:r>
            <a:endParaRPr lang="en-US" dirty="0" smtClean="0"/>
          </a:p>
          <a:p>
            <a:r>
              <a:rPr lang="en-US" dirty="0" smtClean="0"/>
              <a:t>File-like interface (streaming)</a:t>
            </a:r>
            <a:endParaRPr lang="en-US" dirty="0" smtClean="0"/>
          </a:p>
          <a:p>
            <a:pPr lvl="1">
              <a:buNone/>
            </a:pPr>
            <a:r>
              <a:rPr lang="en-US" dirty="0" smtClean="0"/>
              <a:t> </a:t>
            </a:r>
            <a:endParaRPr lang="en-US" dirty="0" smtClean="0"/>
          </a:p>
          <a:p>
            <a:r>
              <a:rPr lang="en-US" dirty="0" smtClean="0"/>
              <a:t>E.g., HTTP, FTP, …</a:t>
            </a:r>
            <a:endParaRPr lang="en-US" dirty="0"/>
          </a:p>
        </p:txBody>
      </p:sp>
      <p:sp>
        <p:nvSpPr>
          <p:cNvPr id="6" name="Text Placeholder 5"/>
          <p:cNvSpPr>
            <a:spLocks noGrp="1"/>
          </p:cNvSpPr>
          <p:nvPr>
            <p:ph type="body" sz="quarter" idx="3"/>
          </p:nvPr>
        </p:nvSpPr>
        <p:spPr/>
        <p:txBody>
          <a:bodyPr/>
          <a:lstStyle/>
          <a:p>
            <a:r>
              <a:rPr lang="en-US" dirty="0" smtClean="0"/>
              <a:t>Datagram socket (aka UDP)</a:t>
            </a:r>
            <a:endParaRPr lang="en-US" dirty="0"/>
          </a:p>
        </p:txBody>
      </p:sp>
      <p:sp>
        <p:nvSpPr>
          <p:cNvPr id="7" name="Content Placeholder 6"/>
          <p:cNvSpPr>
            <a:spLocks noGrp="1"/>
          </p:cNvSpPr>
          <p:nvPr>
            <p:ph sz="quarter" idx="4"/>
          </p:nvPr>
        </p:nvSpPr>
        <p:spPr/>
        <p:txBody>
          <a:bodyPr>
            <a:normAutofit fontScale="62500"/>
          </a:bodyPr>
          <a:lstStyle/>
          <a:p>
            <a:r>
              <a:rPr lang="en-US" b="1" dirty="0" smtClean="0"/>
              <a:t>Connection-less</a:t>
            </a:r>
            <a:endParaRPr lang="en-US" b="1" dirty="0" smtClean="0"/>
          </a:p>
          <a:p>
            <a:pPr lvl="1">
              <a:buNone/>
            </a:pPr>
            <a:r>
              <a:rPr lang="en-US" dirty="0" smtClean="0"/>
              <a:t> </a:t>
            </a:r>
            <a:endParaRPr lang="en-US" dirty="0" smtClean="0"/>
          </a:p>
          <a:p>
            <a:r>
              <a:rPr lang="en-US" b="1" dirty="0" smtClean="0"/>
              <a:t>“Best-effort” delivery</a:t>
            </a:r>
            <a:endParaRPr lang="en-US" b="1" dirty="0" smtClean="0"/>
          </a:p>
          <a:p>
            <a:pPr lvl="1"/>
            <a:r>
              <a:rPr lang="en-US" dirty="0" smtClean="0"/>
              <a:t>Arbitrary order of packet delivery</a:t>
            </a:r>
            <a:endParaRPr lang="en-US" dirty="0" smtClean="0"/>
          </a:p>
          <a:p>
            <a:pPr lvl="1"/>
            <a:r>
              <a:rPr lang="en-US" dirty="0" smtClean="0"/>
              <a:t>No retransmission</a:t>
            </a:r>
            <a:endParaRPr lang="en-US" dirty="0" smtClean="0"/>
          </a:p>
          <a:p>
            <a:pPr lvl="1"/>
            <a:r>
              <a:rPr lang="en-US" dirty="0" smtClean="0"/>
              <a:t>Possible duplicates</a:t>
            </a:r>
            <a:endParaRPr lang="en-US" dirty="0" smtClean="0"/>
          </a:p>
          <a:p>
            <a:r>
              <a:rPr lang="en-US" dirty="0" smtClean="0"/>
              <a:t>Low variance in latency</a:t>
            </a:r>
            <a:endParaRPr lang="en-US" dirty="0" smtClean="0"/>
          </a:p>
          <a:p>
            <a:pPr lvl="1">
              <a:buNone/>
            </a:pPr>
            <a:r>
              <a:rPr lang="en-US" dirty="0" smtClean="0"/>
              <a:t> </a:t>
            </a:r>
            <a:endParaRPr lang="en-US" dirty="0" smtClean="0"/>
          </a:p>
          <a:p>
            <a:r>
              <a:rPr lang="en-US" dirty="0" smtClean="0"/>
              <a:t>Packet-like interface</a:t>
            </a:r>
            <a:endParaRPr lang="en-US" dirty="0" smtClean="0"/>
          </a:p>
          <a:p>
            <a:pPr lvl="1"/>
            <a:r>
              <a:rPr lang="en-US" dirty="0" smtClean="0"/>
              <a:t>Requires packetizing</a:t>
            </a:r>
            <a:endParaRPr lang="en-US" dirty="0" smtClean="0"/>
          </a:p>
          <a:p>
            <a:r>
              <a:rPr lang="en-US" dirty="0" smtClean="0"/>
              <a:t>E.g., DNS, VoIP, … </a:t>
            </a:r>
            <a:endParaRPr lang="en-US" dirty="0" smtClean="0"/>
          </a:p>
        </p:txBody>
      </p:sp>
      <p:sp>
        <p:nvSpPr>
          <p:cNvPr id="3" name="日期占位符 2"/>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8" name="灯片编号占位符 7"/>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9" name="页脚占位符 8"/>
          <p:cNvSpPr>
            <a:spLocks noGrp="1"/>
          </p:cNvSpPr>
          <p:nvPr>
            <p:ph type="ftr" sz="quarter" idx="11"/>
          </p:nvPr>
        </p:nvSpPr>
        <p:spPr/>
        <p:txBody>
          <a:bodyPr/>
          <a:p>
            <a:r>
              <a:rPr kumimoji="1" lang="zh-SG" altLang="en-US"/>
              <a:t>Principle of Computer Networks Experiment - Lesson 2</a:t>
            </a:r>
            <a:endParaRPr kumimoji="1" lang="zh-SG"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subTnLst>
                                    <p:animClr>
                                      <p:cBhvr override="childStyle">
                                        <p:cTn dur="1" fill="hold" display="0" masterRel="nextClick" afterEffect="1"/>
                                        <p:tgtEl>
                                          <p:spTgt spid="5">
                                            <p:txEl>
                                              <p:pRg st="0" end="0"/>
                                            </p:txEl>
                                          </p:spTgt>
                                        </p:tgtEl>
                                        <p:attrNameLst>
                                          <p:attrName>ppt_c</p:attrName>
                                        </p:attrNameLst>
                                      </p:cBhvr>
                                      <p:to>
                                        <a:schemeClr val="bg2"/>
                                      </p:to>
                                    </p:animClr>
                                  </p:sub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subTnLst>
                                    <p:animClr>
                                      <p:cBhvr override="childStyle">
                                        <p:cTn dur="1" fill="hold" display="0" masterRel="nextClick" afterEffect="1"/>
                                        <p:tgtEl>
                                          <p:spTgt spid="5">
                                            <p:txEl>
                                              <p:pRg st="1" end="1"/>
                                            </p:txEl>
                                          </p:spTgt>
                                        </p:tgtEl>
                                        <p:attrNameLst>
                                          <p:attrName>ppt_c</p:attrName>
                                        </p:attrNameLst>
                                      </p:cBhvr>
                                      <p:to>
                                        <a:schemeClr val="bg2"/>
                                      </p:to>
                                    </p:animClr>
                                  </p:subTnLst>
                                </p:cTn>
                              </p:par>
                              <p:par>
                                <p:cTn id="9" presetID="1" presetClass="entr" presetSubtype="0"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subTnLst>
                                    <p:animClr>
                                      <p:cBhvr override="childStyle">
                                        <p:cTn dur="1" fill="hold" display="0" masterRel="nextClick" afterEffect="1"/>
                                        <p:tgtEl>
                                          <p:spTgt spid="7">
                                            <p:txEl>
                                              <p:pRg st="0" end="0"/>
                                            </p:txEl>
                                          </p:spTgt>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subTnLst>
                                    <p:animClr>
                                      <p:cBhvr override="childStyle">
                                        <p:cTn dur="1" fill="hold" display="0" masterRel="nextClick" afterEffect="1"/>
                                        <p:tgtEl>
                                          <p:spTgt spid="5">
                                            <p:txEl>
                                              <p:pRg st="2" end="2"/>
                                            </p:txEl>
                                          </p:spTgt>
                                        </p:tgtEl>
                                        <p:attrNameLst>
                                          <p:attrName>ppt_c</p:attrName>
                                        </p:attrNameLst>
                                      </p:cBhvr>
                                      <p:to>
                                        <a:schemeClr val="bg2"/>
                                      </p:to>
                                    </p:animClr>
                                  </p:sub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subTnLst>
                                    <p:animClr>
                                      <p:cBhvr override="childStyle">
                                        <p:cTn dur="1" fill="hold" display="0" masterRel="nextClick" afterEffect="1"/>
                                        <p:tgtEl>
                                          <p:spTgt spid="5">
                                            <p:txEl>
                                              <p:pRg st="3" end="3"/>
                                            </p:txEl>
                                          </p:spTgt>
                                        </p:tgtEl>
                                        <p:attrNameLst>
                                          <p:attrName>ppt_c</p:attrName>
                                        </p:attrNameLst>
                                      </p:cBhvr>
                                      <p:to>
                                        <a:schemeClr val="bg2"/>
                                      </p:to>
                                    </p:animClr>
                                  </p:sub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subTnLst>
                                    <p:animClr>
                                      <p:cBhvr override="childStyle">
                                        <p:cTn dur="1" fill="hold" display="0" masterRel="nextClick" afterEffect="1"/>
                                        <p:tgtEl>
                                          <p:spTgt spid="5">
                                            <p:txEl>
                                              <p:pRg st="4" end="4"/>
                                            </p:txEl>
                                          </p:spTgt>
                                        </p:tgtEl>
                                        <p:attrNameLst>
                                          <p:attrName>ppt_c</p:attrName>
                                        </p:attrNameLst>
                                      </p:cBhvr>
                                      <p:to>
                                        <a:schemeClr val="bg2"/>
                                      </p:to>
                                    </p:animClr>
                                  </p:sub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subTnLst>
                                    <p:animClr>
                                      <p:cBhvr override="childStyle">
                                        <p:cTn dur="1" fill="hold" display="0" masterRel="nextClick" afterEffect="1"/>
                                        <p:tgtEl>
                                          <p:spTgt spid="5">
                                            <p:txEl>
                                              <p:pRg st="5" end="5"/>
                                            </p:txEl>
                                          </p:spTgt>
                                        </p:tgtEl>
                                        <p:attrNameLst>
                                          <p:attrName>ppt_c</p:attrName>
                                        </p:attrNameLst>
                                      </p:cBhvr>
                                      <p:to>
                                        <a:schemeClr val="bg2"/>
                                      </p:to>
                                    </p:animClr>
                                  </p:subTnLst>
                                </p:cTn>
                              </p:par>
                              <p:par>
                                <p:cTn id="21" presetID="1" presetClass="entr" presetSubtype="0" fill="hold" grpId="0" nodeType="with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subTnLst>
                                    <p:animClr>
                                      <p:cBhvr override="childStyle">
                                        <p:cTn dur="1" fill="hold" display="0" masterRel="nextClick" afterEffect="1"/>
                                        <p:tgtEl>
                                          <p:spTgt spid="7">
                                            <p:txEl>
                                              <p:pRg st="2" end="2"/>
                                            </p:txEl>
                                          </p:spTgt>
                                        </p:tgtEl>
                                        <p:attrNameLst>
                                          <p:attrName>ppt_c</p:attrName>
                                        </p:attrNameLst>
                                      </p:cBhvr>
                                      <p:to>
                                        <a:schemeClr val="bg2"/>
                                      </p:to>
                                    </p:animClr>
                                  </p:subTnLst>
                                </p:cTn>
                              </p:par>
                              <p:par>
                                <p:cTn id="23" presetID="1" presetClass="entr" presetSubtype="0" fill="hold" grpId="0" nodeType="with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subTnLst>
                                    <p:animClr>
                                      <p:cBhvr override="childStyle">
                                        <p:cTn dur="1" fill="hold" display="0" masterRel="nextClick" afterEffect="1"/>
                                        <p:tgtEl>
                                          <p:spTgt spid="7">
                                            <p:txEl>
                                              <p:pRg st="3" end="3"/>
                                            </p:txEl>
                                          </p:spTgt>
                                        </p:tgtEl>
                                        <p:attrNameLst>
                                          <p:attrName>ppt_c</p:attrName>
                                        </p:attrNameLst>
                                      </p:cBhvr>
                                      <p:to>
                                        <a:schemeClr val="bg2"/>
                                      </p:to>
                                    </p:animClr>
                                  </p:subTnLst>
                                </p:cTn>
                              </p:par>
                              <p:par>
                                <p:cTn id="25" presetID="1" presetClass="entr" presetSubtype="0" fill="hold" grpId="0" nodeType="with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childTnLst>
                                  <p:subTnLst>
                                    <p:animClr>
                                      <p:cBhvr override="childStyle">
                                        <p:cTn dur="1" fill="hold" display="0" masterRel="nextClick" afterEffect="1"/>
                                        <p:tgtEl>
                                          <p:spTgt spid="7">
                                            <p:txEl>
                                              <p:pRg st="4" end="4"/>
                                            </p:txEl>
                                          </p:spTgt>
                                        </p:tgtEl>
                                        <p:attrNameLst>
                                          <p:attrName>ppt_c</p:attrName>
                                        </p:attrNameLst>
                                      </p:cBhvr>
                                      <p:to>
                                        <a:schemeClr val="bg2"/>
                                      </p:to>
                                    </p:animClr>
                                  </p:subTnLst>
                                </p:cTn>
                              </p:par>
                              <p:par>
                                <p:cTn id="27" presetID="1" presetClass="entr" presetSubtype="0" fill="hold" grpId="0" nodeType="withEffect">
                                  <p:stCondLst>
                                    <p:cond delay="0"/>
                                  </p:stCondLst>
                                  <p:childTnLst>
                                    <p:set>
                                      <p:cBhvr>
                                        <p:cTn id="28" dur="1" fill="hold">
                                          <p:stCondLst>
                                            <p:cond delay="0"/>
                                          </p:stCondLst>
                                        </p:cTn>
                                        <p:tgtEl>
                                          <p:spTgt spid="7">
                                            <p:txEl>
                                              <p:pRg st="5" end="5"/>
                                            </p:txEl>
                                          </p:spTgt>
                                        </p:tgtEl>
                                        <p:attrNameLst>
                                          <p:attrName>style.visibility</p:attrName>
                                        </p:attrNameLst>
                                      </p:cBhvr>
                                      <p:to>
                                        <p:strVal val="visible"/>
                                      </p:to>
                                    </p:set>
                                  </p:childTnLst>
                                  <p:subTnLst>
                                    <p:animClr>
                                      <p:cBhvr override="childStyle">
                                        <p:cTn dur="1" fill="hold" display="0" masterRel="nextClick" afterEffect="1"/>
                                        <p:tgtEl>
                                          <p:spTgt spid="7">
                                            <p:txEl>
                                              <p:pRg st="5" end="5"/>
                                            </p:txEl>
                                          </p:spTgt>
                                        </p:tgtEl>
                                        <p:attrNameLst>
                                          <p:attrName>ppt_c</p:attrName>
                                        </p:attrNameLst>
                                      </p:cBhvr>
                                      <p:to>
                                        <a:schemeClr val="bg2"/>
                                      </p:to>
                                    </p:animClr>
                                  </p:sub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childTnLst>
                                  <p:subTnLst>
                                    <p:animClr>
                                      <p:cBhvr override="childStyle">
                                        <p:cTn dur="1" fill="hold" display="0" masterRel="nextClick" afterEffect="1"/>
                                        <p:tgtEl>
                                          <p:spTgt spid="5">
                                            <p:txEl>
                                              <p:pRg st="6" end="6"/>
                                            </p:txEl>
                                          </p:spTgt>
                                        </p:tgtEl>
                                        <p:attrNameLst>
                                          <p:attrName>ppt_c</p:attrName>
                                        </p:attrNameLst>
                                      </p:cBhvr>
                                      <p:to>
                                        <a:schemeClr val="bg2"/>
                                      </p:to>
                                    </p:animClr>
                                  </p:subTnLst>
                                </p:cTn>
                              </p:par>
                              <p:par>
                                <p:cTn id="33" presetID="1" presetClass="entr" presetSubtype="0" fill="hold" grpId="0" nodeType="with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subTnLst>
                                    <p:animClr>
                                      <p:cBhvr override="childStyle">
                                        <p:cTn dur="1" fill="hold" display="0" masterRel="nextClick" afterEffect="1"/>
                                        <p:tgtEl>
                                          <p:spTgt spid="5">
                                            <p:txEl>
                                              <p:pRg st="7" end="7"/>
                                            </p:txEl>
                                          </p:spTgt>
                                        </p:tgtEl>
                                        <p:attrNameLst>
                                          <p:attrName>ppt_c</p:attrName>
                                        </p:attrNameLst>
                                      </p:cBhvr>
                                      <p:to>
                                        <a:schemeClr val="bg2"/>
                                      </p:to>
                                    </p:animClr>
                                  </p:subTnLst>
                                </p:cTn>
                              </p:par>
                              <p:par>
                                <p:cTn id="35" presetID="1" presetClass="entr" presetSubtype="0" fill="hold" grpId="0" nodeType="with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childTnLst>
                                  <p:subTnLst>
                                    <p:animClr>
                                      <p:cBhvr override="childStyle">
                                        <p:cTn dur="1" fill="hold" display="0" masterRel="nextClick" afterEffect="1"/>
                                        <p:tgtEl>
                                          <p:spTgt spid="7">
                                            <p:txEl>
                                              <p:pRg st="6" end="6"/>
                                            </p:txEl>
                                          </p:spTgt>
                                        </p:tgtEl>
                                        <p:attrNameLst>
                                          <p:attrName>ppt_c</p:attrName>
                                        </p:attrNameLst>
                                      </p:cBhvr>
                                      <p:to>
                                        <a:schemeClr val="bg2"/>
                                      </p:to>
                                    </p:animClr>
                                  </p:sub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childTnLst>
                                  <p:subTnLst>
                                    <p:animClr>
                                      <p:cBhvr override="childStyle">
                                        <p:cTn dur="1" fill="hold" display="0" masterRel="nextClick" afterEffect="1"/>
                                        <p:tgtEl>
                                          <p:spTgt spid="5">
                                            <p:txEl>
                                              <p:pRg st="8" end="8"/>
                                            </p:txEl>
                                          </p:spTgt>
                                        </p:tgtEl>
                                        <p:attrNameLst>
                                          <p:attrName>ppt_c</p:attrName>
                                        </p:attrNameLst>
                                      </p:cBhvr>
                                      <p:to>
                                        <a:schemeClr val="bg2"/>
                                      </p:to>
                                    </p:animClr>
                                  </p:subTnLst>
                                </p:cTn>
                              </p:par>
                              <p:par>
                                <p:cTn id="41" presetID="1" presetClass="entr" presetSubtype="0" fill="hold" grpId="0" nodeType="withEffect">
                                  <p:stCondLst>
                                    <p:cond delay="0"/>
                                  </p:stCondLst>
                                  <p:childTnLst>
                                    <p:set>
                                      <p:cBhvr>
                                        <p:cTn id="42" dur="1" fill="hold">
                                          <p:stCondLst>
                                            <p:cond delay="0"/>
                                          </p:stCondLst>
                                        </p:cTn>
                                        <p:tgtEl>
                                          <p:spTgt spid="7">
                                            <p:txEl>
                                              <p:pRg st="8" end="8"/>
                                            </p:txEl>
                                          </p:spTgt>
                                        </p:tgtEl>
                                        <p:attrNameLst>
                                          <p:attrName>style.visibility</p:attrName>
                                        </p:attrNameLst>
                                      </p:cBhvr>
                                      <p:to>
                                        <p:strVal val="visible"/>
                                      </p:to>
                                    </p:set>
                                  </p:childTnLst>
                                  <p:subTnLst>
                                    <p:animClr>
                                      <p:cBhvr override="childStyle">
                                        <p:cTn dur="1" fill="hold" display="0" masterRel="nextClick" afterEffect="1"/>
                                        <p:tgtEl>
                                          <p:spTgt spid="7">
                                            <p:txEl>
                                              <p:pRg st="8" end="8"/>
                                            </p:txEl>
                                          </p:spTgt>
                                        </p:tgtEl>
                                        <p:attrNameLst>
                                          <p:attrName>ppt_c</p:attrName>
                                        </p:attrNameLst>
                                      </p:cBhvr>
                                      <p:to>
                                        <a:schemeClr val="bg2"/>
                                      </p:to>
                                    </p:animClr>
                                  </p:subTnLst>
                                </p:cTn>
                              </p:par>
                              <p:par>
                                <p:cTn id="43" presetID="1" presetClass="entr" presetSubtype="0" fill="hold" grpId="0" nodeType="withEffect">
                                  <p:stCondLst>
                                    <p:cond delay="0"/>
                                  </p:stCondLst>
                                  <p:childTnLst>
                                    <p:set>
                                      <p:cBhvr>
                                        <p:cTn id="44" dur="1" fill="hold">
                                          <p:stCondLst>
                                            <p:cond delay="0"/>
                                          </p:stCondLst>
                                        </p:cTn>
                                        <p:tgtEl>
                                          <p:spTgt spid="7">
                                            <p:txEl>
                                              <p:pRg st="9" end="9"/>
                                            </p:txEl>
                                          </p:spTgt>
                                        </p:tgtEl>
                                        <p:attrNameLst>
                                          <p:attrName>style.visibility</p:attrName>
                                        </p:attrNameLst>
                                      </p:cBhvr>
                                      <p:to>
                                        <p:strVal val="visible"/>
                                      </p:to>
                                    </p:set>
                                  </p:childTnLst>
                                  <p:subTnLst>
                                    <p:animClr>
                                      <p:cBhvr override="childStyle">
                                        <p:cTn dur="1" fill="hold" display="0" masterRel="nextClick" afterEffect="1"/>
                                        <p:tgtEl>
                                          <p:spTgt spid="7">
                                            <p:txEl>
                                              <p:pRg st="9" end="9"/>
                                            </p:txEl>
                                          </p:spTgt>
                                        </p:tgtEl>
                                        <p:attrNameLst>
                                          <p:attrName>ppt_c</p:attrName>
                                        </p:attrNameLst>
                                      </p:cBhvr>
                                      <p:to>
                                        <a:schemeClr val="bg2"/>
                                      </p:to>
                                    </p:animClr>
                                  </p:sub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
                                            <p:txEl>
                                              <p:pRg st="10" end="10"/>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Sockets (cont’d) </a:t>
            </a:r>
            <a:endParaRPr lang="en-US" dirty="0"/>
          </a:p>
        </p:txBody>
      </p:sp>
      <p:sp>
        <p:nvSpPr>
          <p:cNvPr id="41" name="Content Placeholder 40"/>
          <p:cNvSpPr>
            <a:spLocks noGrp="1"/>
          </p:cNvSpPr>
          <p:nvPr>
            <p:ph idx="1"/>
          </p:nvPr>
        </p:nvSpPr>
        <p:spPr>
          <a:xfrm>
            <a:off x="1930400" y="1730058"/>
            <a:ext cx="8229600" cy="4708525"/>
          </a:xfrm>
        </p:spPr>
        <p:txBody>
          <a:bodyPr/>
          <a:lstStyle/>
          <a:p>
            <a:r>
              <a:rPr lang="en-US" dirty="0" smtClean="0"/>
              <a:t>When sending “Hi!” and “Hope you’re well”</a:t>
            </a:r>
            <a:endParaRPr lang="en-US" dirty="0" smtClean="0"/>
          </a:p>
          <a:p>
            <a:r>
              <a:rPr lang="en-US" dirty="0" smtClean="0"/>
              <a:t>TCP treats them as a single bytes stream</a:t>
            </a:r>
            <a:endParaRPr lang="en-US" dirty="0" smtClean="0"/>
          </a:p>
          <a:p>
            <a:endParaRPr lang="en-US" dirty="0" smtClean="0"/>
          </a:p>
          <a:p>
            <a:endParaRPr lang="en-US" dirty="0" smtClean="0"/>
          </a:p>
          <a:p>
            <a:endParaRPr lang="en-US" dirty="0" smtClean="0"/>
          </a:p>
          <a:p>
            <a:pPr fontAlgn="auto">
              <a:spcBef>
                <a:spcPts val="1600"/>
              </a:spcBef>
            </a:pPr>
            <a:r>
              <a:rPr lang="en-US" dirty="0" smtClean="0"/>
              <a:t>UDP treats them as separate messages</a:t>
            </a:r>
            <a:endParaRPr lang="en-US" dirty="0" smtClean="0"/>
          </a:p>
        </p:txBody>
      </p:sp>
      <p:sp>
        <p:nvSpPr>
          <p:cNvPr id="10" name="Slide Number Placeholder 5"/>
          <p:cNvSpPr>
            <a:spLocks noGrp="1"/>
          </p:cNvSpPr>
          <p:nvPr>
            <p:ph type="sldNum" sz="quarter" idx="12"/>
          </p:nvPr>
        </p:nvSpPr>
        <p:spPr/>
        <p:txBody>
          <a:bodyPr/>
          <a:lstStyle/>
          <a:p>
            <a:fld id="{C19195B8-94D4-9F42-8B0F-B42C2B0AF360}" type="slidenum">
              <a:rPr lang="en-US" smtClean="0"/>
            </a:fld>
            <a:endParaRPr lang="en-US" dirty="0"/>
          </a:p>
        </p:txBody>
      </p:sp>
      <p:grpSp>
        <p:nvGrpSpPr>
          <p:cNvPr id="61" name="Group 60"/>
          <p:cNvGrpSpPr/>
          <p:nvPr/>
        </p:nvGrpSpPr>
        <p:grpSpPr>
          <a:xfrm>
            <a:off x="2255098" y="2716607"/>
            <a:ext cx="7055938" cy="1571359"/>
            <a:chOff x="731098" y="2757882"/>
            <a:chExt cx="7055938" cy="1571359"/>
          </a:xfrm>
        </p:grpSpPr>
        <p:pic>
          <p:nvPicPr>
            <p:cNvPr id="11" name="Picture 4" descr="j0089040"/>
            <p:cNvPicPr>
              <a:picLocks noChangeAspect="1" noChangeArrowheads="1"/>
            </p:cNvPicPr>
            <p:nvPr/>
          </p:nvPicPr>
          <mc:AlternateContent xmlns:mc="http://schemas.openxmlformats.org/markup-compatibility/2006">
            <mc:Choice xmlns:mv="urn:schemas-microsoft-com:mac:vml" xmlns:ma="http://schemas.microsoft.com/office/mac/drawingml/2008/main" Requires="ma">
              <p:blipFill>
                <a:blip r:embed="rId1"/>
                <a:srcRect/>
                <a:stretch>
                  <a:fillRect/>
                </a:stretch>
              </p:blipFill>
            </mc:Choice>
            <mc:Fallback>
              <p:blipFill>
                <a:blip r:embed="rId2"/>
                <a:srcRect/>
                <a:stretch>
                  <a:fillRect/>
                </a:stretch>
              </p:blipFill>
            </mc:Fallback>
          </mc:AlternateContent>
          <p:spPr bwMode="auto">
            <a:xfrm>
              <a:off x="731098" y="2757882"/>
              <a:ext cx="1092940" cy="1571359"/>
            </a:xfrm>
            <a:prstGeom prst="rect">
              <a:avLst/>
            </a:prstGeom>
            <a:noFill/>
          </p:spPr>
        </p:pic>
        <p:sp>
          <p:nvSpPr>
            <p:cNvPr id="23" name="TextBox 22"/>
            <p:cNvSpPr txBox="1"/>
            <p:nvPr/>
          </p:nvSpPr>
          <p:spPr>
            <a:xfrm>
              <a:off x="7273956" y="3543562"/>
              <a:ext cx="513080" cy="645160"/>
            </a:xfrm>
            <a:prstGeom prst="rect">
              <a:avLst/>
            </a:prstGeom>
            <a:noFill/>
            <a:ln>
              <a:solidFill>
                <a:schemeClr val="tx1"/>
              </a:solidFill>
            </a:ln>
          </p:spPr>
          <p:txBody>
            <a:bodyPr wrap="none" rtlCol="0">
              <a:spAutoFit/>
            </a:bodyPr>
            <a:lstStyle/>
            <a:p>
              <a:r>
                <a:rPr lang="en-US" sz="3600" dirty="0" smtClean="0"/>
                <a:t>H</a:t>
              </a:r>
              <a:endParaRPr lang="en-US" sz="3600" dirty="0"/>
            </a:p>
          </p:txBody>
        </p:sp>
        <p:sp>
          <p:nvSpPr>
            <p:cNvPr id="24" name="TextBox 23"/>
            <p:cNvSpPr txBox="1"/>
            <p:nvPr/>
          </p:nvSpPr>
          <p:spPr>
            <a:xfrm>
              <a:off x="6970340" y="3543562"/>
              <a:ext cx="284480" cy="645160"/>
            </a:xfrm>
            <a:prstGeom prst="rect">
              <a:avLst/>
            </a:prstGeom>
            <a:noFill/>
            <a:ln>
              <a:solidFill>
                <a:schemeClr val="tx1"/>
              </a:solidFill>
            </a:ln>
          </p:spPr>
          <p:txBody>
            <a:bodyPr wrap="none" rtlCol="0">
              <a:spAutoFit/>
            </a:bodyPr>
            <a:lstStyle/>
            <a:p>
              <a:r>
                <a:rPr lang="en-US" sz="3600" dirty="0" err="1" smtClean="0"/>
                <a:t>i</a:t>
              </a:r>
              <a:endParaRPr lang="en-US" sz="3600" dirty="0"/>
            </a:p>
          </p:txBody>
        </p:sp>
        <p:sp>
          <p:nvSpPr>
            <p:cNvPr id="25" name="TextBox 24"/>
            <p:cNvSpPr txBox="1"/>
            <p:nvPr/>
          </p:nvSpPr>
          <p:spPr>
            <a:xfrm>
              <a:off x="6631450" y="3543562"/>
              <a:ext cx="300990" cy="645160"/>
            </a:xfrm>
            <a:prstGeom prst="rect">
              <a:avLst/>
            </a:prstGeom>
            <a:noFill/>
            <a:ln>
              <a:solidFill>
                <a:schemeClr val="tx1"/>
              </a:solidFill>
            </a:ln>
          </p:spPr>
          <p:txBody>
            <a:bodyPr wrap="none" rtlCol="0">
              <a:spAutoFit/>
            </a:bodyPr>
            <a:lstStyle/>
            <a:p>
              <a:r>
                <a:rPr lang="en-US" sz="3600" dirty="0" smtClean="0"/>
                <a:t>!</a:t>
              </a:r>
              <a:endParaRPr lang="en-US" sz="3600" dirty="0"/>
            </a:p>
          </p:txBody>
        </p:sp>
        <p:sp>
          <p:nvSpPr>
            <p:cNvPr id="26" name="TextBox 25"/>
            <p:cNvSpPr txBox="1"/>
            <p:nvPr/>
          </p:nvSpPr>
          <p:spPr>
            <a:xfrm>
              <a:off x="6171013" y="3543562"/>
              <a:ext cx="513080" cy="645160"/>
            </a:xfrm>
            <a:prstGeom prst="rect">
              <a:avLst/>
            </a:prstGeom>
            <a:noFill/>
            <a:ln>
              <a:solidFill>
                <a:schemeClr val="tx1"/>
              </a:solidFill>
            </a:ln>
          </p:spPr>
          <p:txBody>
            <a:bodyPr wrap="none" rtlCol="0">
              <a:spAutoFit/>
            </a:bodyPr>
            <a:lstStyle/>
            <a:p>
              <a:r>
                <a:rPr lang="en-US" sz="3600" dirty="0" smtClean="0"/>
                <a:t>H</a:t>
              </a:r>
              <a:endParaRPr lang="en-US" sz="3600" dirty="0"/>
            </a:p>
          </p:txBody>
        </p:sp>
        <p:sp>
          <p:nvSpPr>
            <p:cNvPr id="27" name="TextBox 26"/>
            <p:cNvSpPr txBox="1"/>
            <p:nvPr/>
          </p:nvSpPr>
          <p:spPr>
            <a:xfrm>
              <a:off x="5749161" y="3543562"/>
              <a:ext cx="445135" cy="645160"/>
            </a:xfrm>
            <a:prstGeom prst="rect">
              <a:avLst/>
            </a:prstGeom>
            <a:noFill/>
            <a:ln>
              <a:solidFill>
                <a:schemeClr val="tx1"/>
              </a:solidFill>
            </a:ln>
          </p:spPr>
          <p:txBody>
            <a:bodyPr wrap="none" rtlCol="0">
              <a:spAutoFit/>
            </a:bodyPr>
            <a:lstStyle/>
            <a:p>
              <a:r>
                <a:rPr lang="en-US" sz="3600" dirty="0" smtClean="0"/>
                <a:t>o</a:t>
              </a:r>
              <a:endParaRPr lang="en-US" sz="3600" dirty="0"/>
            </a:p>
          </p:txBody>
        </p:sp>
        <p:sp>
          <p:nvSpPr>
            <p:cNvPr id="28" name="TextBox 27"/>
            <p:cNvSpPr txBox="1"/>
            <p:nvPr/>
          </p:nvSpPr>
          <p:spPr>
            <a:xfrm>
              <a:off x="5327309" y="3543562"/>
              <a:ext cx="454025" cy="645160"/>
            </a:xfrm>
            <a:prstGeom prst="rect">
              <a:avLst/>
            </a:prstGeom>
            <a:noFill/>
            <a:ln>
              <a:solidFill>
                <a:schemeClr val="tx1"/>
              </a:solidFill>
            </a:ln>
          </p:spPr>
          <p:txBody>
            <a:bodyPr wrap="none" rtlCol="0">
              <a:spAutoFit/>
            </a:bodyPr>
            <a:lstStyle/>
            <a:p>
              <a:r>
                <a:rPr lang="en-US" sz="3600" dirty="0" smtClean="0"/>
                <a:t>p</a:t>
              </a:r>
              <a:endParaRPr lang="en-US" sz="3600" dirty="0"/>
            </a:p>
          </p:txBody>
        </p:sp>
        <p:sp>
          <p:nvSpPr>
            <p:cNvPr id="29" name="TextBox 28"/>
            <p:cNvSpPr txBox="1"/>
            <p:nvPr/>
          </p:nvSpPr>
          <p:spPr>
            <a:xfrm>
              <a:off x="4905718" y="3543562"/>
              <a:ext cx="428625" cy="645160"/>
            </a:xfrm>
            <a:prstGeom prst="rect">
              <a:avLst/>
            </a:prstGeom>
            <a:noFill/>
            <a:ln>
              <a:solidFill>
                <a:schemeClr val="tx1"/>
              </a:solidFill>
            </a:ln>
          </p:spPr>
          <p:txBody>
            <a:bodyPr wrap="none" rtlCol="0">
              <a:spAutoFit/>
            </a:bodyPr>
            <a:lstStyle/>
            <a:p>
              <a:r>
                <a:rPr lang="en-US" sz="3600" dirty="0" err="1" smtClean="0"/>
                <a:t>e</a:t>
              </a:r>
              <a:endParaRPr lang="en-US" sz="3600" dirty="0"/>
            </a:p>
          </p:txBody>
        </p:sp>
        <p:sp>
          <p:nvSpPr>
            <p:cNvPr id="30" name="TextBox 29"/>
            <p:cNvSpPr txBox="1"/>
            <p:nvPr/>
          </p:nvSpPr>
          <p:spPr>
            <a:xfrm>
              <a:off x="4418543" y="3543377"/>
              <a:ext cx="500380" cy="645160"/>
            </a:xfrm>
            <a:prstGeom prst="rect">
              <a:avLst/>
            </a:prstGeom>
            <a:noFill/>
            <a:ln>
              <a:solidFill>
                <a:schemeClr val="tx1"/>
              </a:solidFill>
            </a:ln>
          </p:spPr>
          <p:txBody>
            <a:bodyPr wrap="square" rtlCol="0">
              <a:spAutoFit/>
            </a:bodyPr>
            <a:lstStyle/>
            <a:p>
              <a:r>
                <a:rPr lang="en-US" sz="3600" dirty="0" smtClean="0"/>
                <a:t>…</a:t>
              </a:r>
              <a:endParaRPr lang="en-US" sz="3600" dirty="0"/>
            </a:p>
          </p:txBody>
        </p:sp>
        <p:sp>
          <p:nvSpPr>
            <p:cNvPr id="31" name="TextBox 30"/>
            <p:cNvSpPr txBox="1"/>
            <p:nvPr/>
          </p:nvSpPr>
          <p:spPr>
            <a:xfrm>
              <a:off x="3887621" y="3543562"/>
              <a:ext cx="529590" cy="645160"/>
            </a:xfrm>
            <a:prstGeom prst="rect">
              <a:avLst/>
            </a:prstGeom>
            <a:noFill/>
            <a:ln>
              <a:solidFill>
                <a:schemeClr val="tx1"/>
              </a:solidFill>
            </a:ln>
          </p:spPr>
          <p:txBody>
            <a:bodyPr wrap="none" rtlCol="0">
              <a:spAutoFit/>
            </a:bodyPr>
            <a:lstStyle/>
            <a:p>
              <a:r>
                <a:rPr lang="en-US" sz="3600" dirty="0" err="1" smtClean="0"/>
                <a:t>w</a:t>
              </a:r>
              <a:endParaRPr lang="en-US" sz="3600" dirty="0"/>
            </a:p>
          </p:txBody>
        </p:sp>
        <p:sp>
          <p:nvSpPr>
            <p:cNvPr id="32" name="TextBox 31"/>
            <p:cNvSpPr txBox="1"/>
            <p:nvPr/>
          </p:nvSpPr>
          <p:spPr>
            <a:xfrm>
              <a:off x="3467723" y="3543562"/>
              <a:ext cx="428625" cy="645160"/>
            </a:xfrm>
            <a:prstGeom prst="rect">
              <a:avLst/>
            </a:prstGeom>
            <a:noFill/>
            <a:ln>
              <a:solidFill>
                <a:schemeClr val="tx1"/>
              </a:solidFill>
            </a:ln>
          </p:spPr>
          <p:txBody>
            <a:bodyPr wrap="none" rtlCol="0">
              <a:spAutoFit/>
            </a:bodyPr>
            <a:lstStyle/>
            <a:p>
              <a:r>
                <a:rPr lang="en-US" sz="3600" dirty="0" err="1" smtClean="0"/>
                <a:t>e</a:t>
              </a:r>
              <a:endParaRPr lang="en-US" sz="3600" dirty="0"/>
            </a:p>
          </p:txBody>
        </p:sp>
        <p:sp>
          <p:nvSpPr>
            <p:cNvPr id="33" name="TextBox 32"/>
            <p:cNvSpPr txBox="1"/>
            <p:nvPr/>
          </p:nvSpPr>
          <p:spPr>
            <a:xfrm>
              <a:off x="3177109" y="3543562"/>
              <a:ext cx="284480" cy="645160"/>
            </a:xfrm>
            <a:prstGeom prst="rect">
              <a:avLst/>
            </a:prstGeom>
            <a:noFill/>
            <a:ln>
              <a:solidFill>
                <a:schemeClr val="tx1"/>
              </a:solidFill>
            </a:ln>
          </p:spPr>
          <p:txBody>
            <a:bodyPr wrap="none" rtlCol="0">
              <a:spAutoFit/>
            </a:bodyPr>
            <a:lstStyle/>
            <a:p>
              <a:r>
                <a:rPr lang="en-US" sz="3600" dirty="0" err="1" smtClean="0"/>
                <a:t>l</a:t>
              </a:r>
              <a:endParaRPr lang="en-US" sz="3600" dirty="0"/>
            </a:p>
          </p:txBody>
        </p:sp>
        <p:sp>
          <p:nvSpPr>
            <p:cNvPr id="34" name="TextBox 33"/>
            <p:cNvSpPr txBox="1"/>
            <p:nvPr/>
          </p:nvSpPr>
          <p:spPr>
            <a:xfrm>
              <a:off x="2886495" y="3543562"/>
              <a:ext cx="284480" cy="645160"/>
            </a:xfrm>
            <a:prstGeom prst="rect">
              <a:avLst/>
            </a:prstGeom>
            <a:noFill/>
            <a:ln>
              <a:solidFill>
                <a:schemeClr val="tx1"/>
              </a:solidFill>
            </a:ln>
          </p:spPr>
          <p:txBody>
            <a:bodyPr wrap="none" rtlCol="0">
              <a:spAutoFit/>
            </a:bodyPr>
            <a:lstStyle/>
            <a:p>
              <a:r>
                <a:rPr lang="en-US" sz="3600" dirty="0" err="1" smtClean="0"/>
                <a:t>l</a:t>
              </a:r>
              <a:endParaRPr lang="en-US" sz="3600" dirty="0"/>
            </a:p>
          </p:txBody>
        </p:sp>
        <p:cxnSp>
          <p:nvCxnSpPr>
            <p:cNvPr id="37" name="Straight Arrow Connector 36"/>
            <p:cNvCxnSpPr/>
            <p:nvPr/>
          </p:nvCxnSpPr>
          <p:spPr>
            <a:xfrm>
              <a:off x="2886495" y="3336203"/>
              <a:ext cx="4859766" cy="1588"/>
            </a:xfrm>
            <a:prstGeom prst="straightConnector1">
              <a:avLst/>
            </a:prstGeom>
            <a:ln w="53975">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4144963" y="2838979"/>
              <a:ext cx="2277745" cy="521970"/>
            </a:xfrm>
            <a:prstGeom prst="rect">
              <a:avLst/>
            </a:prstGeom>
            <a:noFill/>
          </p:spPr>
          <p:txBody>
            <a:bodyPr wrap="none" rtlCol="0">
              <a:spAutoFit/>
            </a:bodyPr>
            <a:lstStyle/>
            <a:p>
              <a:r>
                <a:rPr lang="en-US" sz="2800" dirty="0" smtClean="0"/>
                <a:t>Bytes stream</a:t>
              </a:r>
              <a:endParaRPr lang="en-US" sz="2800" dirty="0"/>
            </a:p>
          </p:txBody>
        </p:sp>
      </p:grpSp>
      <p:grpSp>
        <p:nvGrpSpPr>
          <p:cNvPr id="62" name="Group 61"/>
          <p:cNvGrpSpPr/>
          <p:nvPr/>
        </p:nvGrpSpPr>
        <p:grpSpPr>
          <a:xfrm>
            <a:off x="2255098" y="5150116"/>
            <a:ext cx="7015163" cy="1634859"/>
            <a:chOff x="731098" y="5150116"/>
            <a:chExt cx="7015163" cy="1634859"/>
          </a:xfrm>
        </p:grpSpPr>
        <p:pic>
          <p:nvPicPr>
            <p:cNvPr id="57" name="Picture 4" descr="j0089040"/>
            <p:cNvPicPr>
              <a:picLocks noChangeAspect="1" noChangeArrowheads="1"/>
            </p:cNvPicPr>
            <p:nvPr/>
          </p:nvPicPr>
          <mc:AlternateContent xmlns:mc="http://schemas.openxmlformats.org/markup-compatibility/2006">
            <mc:Choice xmlns:mv="urn:schemas-microsoft-com:mac:vml" xmlns:ma="http://schemas.microsoft.com/office/mac/drawingml/2008/main" Requires="ma">
              <p:blipFill>
                <a:blip r:embed="rId1"/>
                <a:srcRect/>
                <a:stretch>
                  <a:fillRect/>
                </a:stretch>
              </p:blipFill>
            </mc:Choice>
            <mc:Fallback>
              <p:blipFill>
                <a:blip r:embed="rId2"/>
                <a:srcRect/>
                <a:stretch>
                  <a:fillRect/>
                </a:stretch>
              </p:blipFill>
            </mc:Fallback>
          </mc:AlternateContent>
          <p:spPr bwMode="auto">
            <a:xfrm>
              <a:off x="731098" y="5150116"/>
              <a:ext cx="1092940" cy="1571359"/>
            </a:xfrm>
            <a:prstGeom prst="rect">
              <a:avLst/>
            </a:prstGeom>
            <a:noFill/>
          </p:spPr>
        </p:pic>
        <p:sp>
          <p:nvSpPr>
            <p:cNvPr id="58" name="Document 57"/>
            <p:cNvSpPr/>
            <p:nvPr/>
          </p:nvSpPr>
          <p:spPr>
            <a:xfrm>
              <a:off x="5754530" y="5445125"/>
              <a:ext cx="1767282" cy="1339850"/>
            </a:xfrm>
            <a:prstGeom prst="flowChartDocumen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rPr>
                <a:t>Hi!</a:t>
              </a:r>
              <a:endParaRPr lang="en-US" sz="4000" dirty="0">
                <a:solidFill>
                  <a:schemeClr val="tx1"/>
                </a:solidFill>
              </a:endParaRPr>
            </a:p>
          </p:txBody>
        </p:sp>
        <p:sp>
          <p:nvSpPr>
            <p:cNvPr id="59" name="Document 58"/>
            <p:cNvSpPr/>
            <p:nvPr/>
          </p:nvSpPr>
          <p:spPr>
            <a:xfrm>
              <a:off x="3177110" y="5445125"/>
              <a:ext cx="1946362" cy="1339850"/>
            </a:xfrm>
            <a:prstGeom prst="flowChartDocumen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rPr>
                <a:t>Hope you’re well</a:t>
              </a:r>
              <a:endParaRPr lang="en-US" sz="2800" dirty="0">
                <a:solidFill>
                  <a:schemeClr val="tx1"/>
                </a:solidFill>
              </a:endParaRPr>
            </a:p>
          </p:txBody>
        </p:sp>
        <p:cxnSp>
          <p:nvCxnSpPr>
            <p:cNvPr id="60" name="Straight Arrow Connector 59"/>
            <p:cNvCxnSpPr/>
            <p:nvPr/>
          </p:nvCxnSpPr>
          <p:spPr>
            <a:xfrm>
              <a:off x="2886495" y="5380037"/>
              <a:ext cx="4859766" cy="1588"/>
            </a:xfrm>
            <a:prstGeom prst="straightConnector1">
              <a:avLst/>
            </a:prstGeom>
            <a:ln w="53975">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3" name="日期占位符 2"/>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4" name="页脚占位符 3"/>
          <p:cNvSpPr>
            <a:spLocks noGrp="1"/>
          </p:cNvSpPr>
          <p:nvPr>
            <p:ph type="ftr" sz="quarter" idx="11"/>
          </p:nvPr>
        </p:nvSpPr>
        <p:spPr/>
        <p:txBody>
          <a:bodyPr/>
          <a:p>
            <a:r>
              <a:rPr kumimoji="1" lang="zh-SG" altLang="en-US"/>
              <a:t>Principle of Computer Networks Experiment - Lesson 2</a:t>
            </a:r>
            <a:endParaRPr kumimoji="1" lang="zh-SG"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41"/>
          <p:cNvCxnSpPr>
            <a:stCxn id="35" idx="3"/>
            <a:endCxn id="23" idx="0"/>
          </p:cNvCxnSpPr>
          <p:nvPr/>
        </p:nvCxnSpPr>
        <p:spPr>
          <a:xfrm>
            <a:off x="4978255" y="3713333"/>
            <a:ext cx="4037965" cy="1494155"/>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35" idx="3"/>
            <a:endCxn id="27" idx="0"/>
          </p:cNvCxnSpPr>
          <p:nvPr/>
        </p:nvCxnSpPr>
        <p:spPr>
          <a:xfrm>
            <a:off x="4978255" y="3713333"/>
            <a:ext cx="2407920" cy="1494155"/>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Types of Sockets (cont’d) </a:t>
            </a:r>
            <a:endParaRPr lang="en-US" dirty="0"/>
          </a:p>
        </p:txBody>
      </p:sp>
      <p:sp>
        <p:nvSpPr>
          <p:cNvPr id="41" name="Content Placeholder 40"/>
          <p:cNvSpPr>
            <a:spLocks noGrp="1"/>
          </p:cNvSpPr>
          <p:nvPr>
            <p:ph idx="1"/>
          </p:nvPr>
        </p:nvSpPr>
        <p:spPr>
          <a:xfrm>
            <a:off x="1981200" y="1417955"/>
            <a:ext cx="9224645" cy="4708525"/>
          </a:xfrm>
        </p:spPr>
        <p:txBody>
          <a:bodyPr/>
          <a:lstStyle/>
          <a:p>
            <a:r>
              <a:rPr lang="en-US" dirty="0" smtClean="0"/>
              <a:t>Thus, TCP needs application-level message boundary.</a:t>
            </a:r>
            <a:endParaRPr lang="en-US" dirty="0" smtClean="0"/>
          </a:p>
          <a:p>
            <a:pPr lvl="1"/>
            <a:r>
              <a:rPr lang="en-US" dirty="0" smtClean="0"/>
              <a:t>By carrying length in application-level header</a:t>
            </a:r>
            <a:endParaRPr lang="en-US" dirty="0" smtClean="0"/>
          </a:p>
          <a:p>
            <a:pPr lvl="1"/>
            <a:r>
              <a:rPr lang="en-US" dirty="0" smtClean="0"/>
              <a:t>E.g.</a:t>
            </a:r>
            <a:endParaRPr lang="en-US" dirty="0" smtClean="0"/>
          </a:p>
          <a:p>
            <a:pPr lvl="1"/>
            <a:endParaRPr lang="en-US" dirty="0" smtClean="0"/>
          </a:p>
        </p:txBody>
      </p:sp>
      <p:sp>
        <p:nvSpPr>
          <p:cNvPr id="10" name="Slide Number Placeholder 5"/>
          <p:cNvSpPr>
            <a:spLocks noGrp="1"/>
          </p:cNvSpPr>
          <p:nvPr>
            <p:ph type="sldNum" sz="quarter" idx="12"/>
          </p:nvPr>
        </p:nvSpPr>
        <p:spPr/>
        <p:txBody>
          <a:bodyPr/>
          <a:lstStyle/>
          <a:p>
            <a:fld id="{C19195B8-94D4-9F42-8B0F-B42C2B0AF360}" type="slidenum">
              <a:rPr lang="en-US" smtClean="0"/>
            </a:fld>
            <a:endParaRPr lang="en-US" dirty="0"/>
          </a:p>
        </p:txBody>
      </p:sp>
      <p:pic>
        <p:nvPicPr>
          <p:cNvPr id="11" name="Picture 4" descr="j0089040"/>
          <p:cNvPicPr>
            <a:picLocks noChangeAspect="1" noChangeArrowheads="1"/>
          </p:cNvPicPr>
          <p:nvPr/>
        </p:nvPicPr>
        <mc:AlternateContent xmlns:mc="http://schemas.openxmlformats.org/markup-compatibility/2006">
          <mc:Choice xmlns:mv="urn:schemas-microsoft-com:mac:vml" xmlns:ma="http://schemas.microsoft.com/office/mac/drawingml/2008/main" Requires="ma">
            <p:blipFill>
              <a:blip r:embed="rId1"/>
              <a:srcRect/>
              <a:stretch>
                <a:fillRect/>
              </a:stretch>
            </p:blipFill>
          </mc:Choice>
          <mc:Fallback>
            <p:blipFill>
              <a:blip r:embed="rId2"/>
              <a:srcRect/>
              <a:stretch>
                <a:fillRect/>
              </a:stretch>
            </p:blipFill>
          </mc:Fallback>
        </mc:AlternateContent>
        <p:spPr bwMode="auto">
          <a:xfrm>
            <a:off x="2255098" y="4421902"/>
            <a:ext cx="1092940" cy="1571359"/>
          </a:xfrm>
          <a:prstGeom prst="rect">
            <a:avLst/>
          </a:prstGeom>
          <a:noFill/>
        </p:spPr>
      </p:pic>
      <p:sp>
        <p:nvSpPr>
          <p:cNvPr id="23" name="TextBox 22"/>
          <p:cNvSpPr txBox="1"/>
          <p:nvPr/>
        </p:nvSpPr>
        <p:spPr>
          <a:xfrm>
            <a:off x="8797956" y="5207582"/>
            <a:ext cx="436880" cy="645160"/>
          </a:xfrm>
          <a:prstGeom prst="rect">
            <a:avLst/>
          </a:prstGeom>
          <a:solidFill>
            <a:srgbClr val="FF0000"/>
          </a:solidFill>
          <a:ln>
            <a:solidFill>
              <a:schemeClr val="tx1"/>
            </a:solidFill>
          </a:ln>
        </p:spPr>
        <p:txBody>
          <a:bodyPr wrap="none" rtlCol="0">
            <a:spAutoFit/>
          </a:bodyPr>
          <a:lstStyle/>
          <a:p>
            <a:r>
              <a:rPr lang="en-US" sz="3600" dirty="0" smtClean="0">
                <a:solidFill>
                  <a:schemeClr val="bg1"/>
                </a:solidFill>
              </a:rPr>
              <a:t>3</a:t>
            </a:r>
            <a:endParaRPr lang="en-US" sz="3600" dirty="0">
              <a:solidFill>
                <a:schemeClr val="bg1"/>
              </a:solidFill>
            </a:endParaRPr>
          </a:p>
        </p:txBody>
      </p:sp>
      <p:sp>
        <p:nvSpPr>
          <p:cNvPr id="24" name="TextBox 23"/>
          <p:cNvSpPr txBox="1"/>
          <p:nvPr/>
        </p:nvSpPr>
        <p:spPr>
          <a:xfrm>
            <a:off x="8323372" y="5207582"/>
            <a:ext cx="513080" cy="645160"/>
          </a:xfrm>
          <a:prstGeom prst="rect">
            <a:avLst/>
          </a:prstGeom>
          <a:noFill/>
          <a:ln>
            <a:solidFill>
              <a:schemeClr val="tx1"/>
            </a:solidFill>
          </a:ln>
        </p:spPr>
        <p:txBody>
          <a:bodyPr wrap="none" rtlCol="0">
            <a:spAutoFit/>
          </a:bodyPr>
          <a:lstStyle/>
          <a:p>
            <a:r>
              <a:rPr lang="en-US" sz="3600" dirty="0" smtClean="0"/>
              <a:t>H</a:t>
            </a:r>
            <a:endParaRPr lang="en-US" sz="3600" dirty="0"/>
          </a:p>
        </p:txBody>
      </p:sp>
      <p:sp>
        <p:nvSpPr>
          <p:cNvPr id="25" name="TextBox 24"/>
          <p:cNvSpPr txBox="1"/>
          <p:nvPr/>
        </p:nvSpPr>
        <p:spPr>
          <a:xfrm>
            <a:off x="8033330" y="5207582"/>
            <a:ext cx="284480" cy="645160"/>
          </a:xfrm>
          <a:prstGeom prst="rect">
            <a:avLst/>
          </a:prstGeom>
          <a:noFill/>
          <a:ln>
            <a:solidFill>
              <a:schemeClr val="tx1"/>
            </a:solidFill>
          </a:ln>
        </p:spPr>
        <p:txBody>
          <a:bodyPr wrap="none" rtlCol="0">
            <a:spAutoFit/>
          </a:bodyPr>
          <a:lstStyle/>
          <a:p>
            <a:r>
              <a:rPr lang="en-US" sz="3600" dirty="0" err="1" smtClean="0"/>
              <a:t>i</a:t>
            </a:r>
            <a:endParaRPr lang="en-US" sz="3600" dirty="0"/>
          </a:p>
        </p:txBody>
      </p:sp>
      <p:sp>
        <p:nvSpPr>
          <p:cNvPr id="26" name="TextBox 25"/>
          <p:cNvSpPr txBox="1"/>
          <p:nvPr/>
        </p:nvSpPr>
        <p:spPr>
          <a:xfrm>
            <a:off x="7695013" y="5207582"/>
            <a:ext cx="300990" cy="645160"/>
          </a:xfrm>
          <a:prstGeom prst="rect">
            <a:avLst/>
          </a:prstGeom>
          <a:noFill/>
          <a:ln>
            <a:solidFill>
              <a:schemeClr val="tx1"/>
            </a:solidFill>
          </a:ln>
        </p:spPr>
        <p:txBody>
          <a:bodyPr wrap="none" rtlCol="0">
            <a:spAutoFit/>
          </a:bodyPr>
          <a:lstStyle/>
          <a:p>
            <a:r>
              <a:rPr lang="en-US" sz="3600" dirty="0" smtClean="0"/>
              <a:t>!</a:t>
            </a:r>
            <a:endParaRPr lang="en-US" sz="3600" dirty="0"/>
          </a:p>
        </p:txBody>
      </p:sp>
      <p:sp>
        <p:nvSpPr>
          <p:cNvPr id="27" name="TextBox 26"/>
          <p:cNvSpPr txBox="1"/>
          <p:nvPr/>
        </p:nvSpPr>
        <p:spPr>
          <a:xfrm>
            <a:off x="7041133" y="5207582"/>
            <a:ext cx="690880" cy="645160"/>
          </a:xfrm>
          <a:prstGeom prst="rect">
            <a:avLst/>
          </a:prstGeom>
          <a:solidFill>
            <a:srgbClr val="FF0000"/>
          </a:solidFill>
          <a:ln>
            <a:solidFill>
              <a:schemeClr val="tx1"/>
            </a:solidFill>
          </a:ln>
        </p:spPr>
        <p:txBody>
          <a:bodyPr wrap="none" rtlCol="0">
            <a:spAutoFit/>
          </a:bodyPr>
          <a:lstStyle/>
          <a:p>
            <a:r>
              <a:rPr lang="en-US" sz="3600" dirty="0" smtClean="0">
                <a:solidFill>
                  <a:srgbClr val="FFFFFF"/>
                </a:solidFill>
              </a:rPr>
              <a:t>16</a:t>
            </a:r>
            <a:endParaRPr lang="en-US" sz="3600" dirty="0">
              <a:solidFill>
                <a:srgbClr val="FFFFFF"/>
              </a:solidFill>
            </a:endParaRPr>
          </a:p>
        </p:txBody>
      </p:sp>
      <p:sp>
        <p:nvSpPr>
          <p:cNvPr id="28" name="TextBox 27"/>
          <p:cNvSpPr txBox="1"/>
          <p:nvPr/>
        </p:nvSpPr>
        <p:spPr>
          <a:xfrm>
            <a:off x="6570433" y="5207582"/>
            <a:ext cx="513080" cy="645160"/>
          </a:xfrm>
          <a:prstGeom prst="rect">
            <a:avLst/>
          </a:prstGeom>
          <a:noFill/>
          <a:ln>
            <a:solidFill>
              <a:schemeClr val="tx1"/>
            </a:solidFill>
          </a:ln>
        </p:spPr>
        <p:txBody>
          <a:bodyPr wrap="none" rtlCol="0">
            <a:spAutoFit/>
          </a:bodyPr>
          <a:lstStyle/>
          <a:p>
            <a:r>
              <a:rPr lang="en-US" sz="3600" dirty="0" smtClean="0"/>
              <a:t>H</a:t>
            </a:r>
            <a:endParaRPr lang="en-US" sz="3600" dirty="0"/>
          </a:p>
        </p:txBody>
      </p:sp>
      <p:sp>
        <p:nvSpPr>
          <p:cNvPr id="29" name="TextBox 28"/>
          <p:cNvSpPr txBox="1"/>
          <p:nvPr/>
        </p:nvSpPr>
        <p:spPr>
          <a:xfrm>
            <a:off x="6136630" y="5207582"/>
            <a:ext cx="445135" cy="645160"/>
          </a:xfrm>
          <a:prstGeom prst="rect">
            <a:avLst/>
          </a:prstGeom>
          <a:noFill/>
          <a:ln>
            <a:solidFill>
              <a:schemeClr val="tx1"/>
            </a:solidFill>
          </a:ln>
        </p:spPr>
        <p:txBody>
          <a:bodyPr wrap="none" rtlCol="0">
            <a:spAutoFit/>
          </a:bodyPr>
          <a:lstStyle/>
          <a:p>
            <a:r>
              <a:rPr lang="en-US" sz="3600" dirty="0" err="1" smtClean="0"/>
              <a:t>o</a:t>
            </a:r>
            <a:endParaRPr lang="en-US" sz="3600" dirty="0"/>
          </a:p>
        </p:txBody>
      </p:sp>
      <p:sp>
        <p:nvSpPr>
          <p:cNvPr id="30" name="TextBox 29"/>
          <p:cNvSpPr txBox="1"/>
          <p:nvPr/>
        </p:nvSpPr>
        <p:spPr>
          <a:xfrm>
            <a:off x="5621005" y="5207582"/>
            <a:ext cx="640080" cy="645160"/>
          </a:xfrm>
          <a:prstGeom prst="rect">
            <a:avLst/>
          </a:prstGeom>
          <a:noFill/>
          <a:ln>
            <a:solidFill>
              <a:schemeClr val="tx1"/>
            </a:solidFill>
          </a:ln>
        </p:spPr>
        <p:txBody>
          <a:bodyPr wrap="none" rtlCol="0">
            <a:spAutoFit/>
          </a:bodyPr>
          <a:lstStyle/>
          <a:p>
            <a:r>
              <a:rPr lang="en-US" sz="3600" dirty="0" smtClean="0"/>
              <a:t>…</a:t>
            </a:r>
            <a:endParaRPr lang="en-US" sz="3600" dirty="0"/>
          </a:p>
        </p:txBody>
      </p:sp>
      <p:sp>
        <p:nvSpPr>
          <p:cNvPr id="31" name="TextBox 30"/>
          <p:cNvSpPr txBox="1"/>
          <p:nvPr/>
        </p:nvSpPr>
        <p:spPr>
          <a:xfrm>
            <a:off x="5094109" y="5207582"/>
            <a:ext cx="529590" cy="645160"/>
          </a:xfrm>
          <a:prstGeom prst="rect">
            <a:avLst/>
          </a:prstGeom>
          <a:noFill/>
          <a:ln>
            <a:solidFill>
              <a:schemeClr val="tx1"/>
            </a:solidFill>
          </a:ln>
        </p:spPr>
        <p:txBody>
          <a:bodyPr wrap="none" rtlCol="0">
            <a:spAutoFit/>
          </a:bodyPr>
          <a:lstStyle/>
          <a:p>
            <a:r>
              <a:rPr lang="en-US" sz="3600" dirty="0" err="1" smtClean="0"/>
              <a:t>w</a:t>
            </a:r>
            <a:endParaRPr lang="en-US" sz="3600" dirty="0"/>
          </a:p>
        </p:txBody>
      </p:sp>
      <p:sp>
        <p:nvSpPr>
          <p:cNvPr id="32" name="TextBox 31"/>
          <p:cNvSpPr txBox="1"/>
          <p:nvPr/>
        </p:nvSpPr>
        <p:spPr>
          <a:xfrm>
            <a:off x="4674211" y="5207582"/>
            <a:ext cx="428625" cy="645160"/>
          </a:xfrm>
          <a:prstGeom prst="rect">
            <a:avLst/>
          </a:prstGeom>
          <a:noFill/>
          <a:ln>
            <a:solidFill>
              <a:schemeClr val="tx1"/>
            </a:solidFill>
          </a:ln>
        </p:spPr>
        <p:txBody>
          <a:bodyPr wrap="none" rtlCol="0">
            <a:spAutoFit/>
          </a:bodyPr>
          <a:lstStyle/>
          <a:p>
            <a:r>
              <a:rPr lang="en-US" sz="3600" dirty="0" err="1" smtClean="0"/>
              <a:t>e</a:t>
            </a:r>
            <a:endParaRPr lang="en-US" sz="3600" dirty="0"/>
          </a:p>
        </p:txBody>
      </p:sp>
      <p:sp>
        <p:nvSpPr>
          <p:cNvPr id="33" name="TextBox 32"/>
          <p:cNvSpPr txBox="1"/>
          <p:nvPr/>
        </p:nvSpPr>
        <p:spPr>
          <a:xfrm>
            <a:off x="4371385" y="5207582"/>
            <a:ext cx="284480" cy="645160"/>
          </a:xfrm>
          <a:prstGeom prst="rect">
            <a:avLst/>
          </a:prstGeom>
          <a:noFill/>
          <a:ln>
            <a:solidFill>
              <a:schemeClr val="tx1"/>
            </a:solidFill>
          </a:ln>
        </p:spPr>
        <p:txBody>
          <a:bodyPr wrap="none" rtlCol="0">
            <a:spAutoFit/>
          </a:bodyPr>
          <a:lstStyle/>
          <a:p>
            <a:r>
              <a:rPr lang="en-US" sz="3600" dirty="0" err="1" smtClean="0"/>
              <a:t>l</a:t>
            </a:r>
            <a:endParaRPr lang="en-US" sz="3600" dirty="0"/>
          </a:p>
        </p:txBody>
      </p:sp>
      <p:sp>
        <p:nvSpPr>
          <p:cNvPr id="34" name="TextBox 33"/>
          <p:cNvSpPr txBox="1"/>
          <p:nvPr/>
        </p:nvSpPr>
        <p:spPr>
          <a:xfrm>
            <a:off x="4080771" y="5207582"/>
            <a:ext cx="284480" cy="645160"/>
          </a:xfrm>
          <a:prstGeom prst="rect">
            <a:avLst/>
          </a:prstGeom>
          <a:noFill/>
          <a:ln>
            <a:solidFill>
              <a:schemeClr val="tx1"/>
            </a:solidFill>
          </a:ln>
        </p:spPr>
        <p:txBody>
          <a:bodyPr wrap="none" rtlCol="0">
            <a:spAutoFit/>
          </a:bodyPr>
          <a:lstStyle/>
          <a:p>
            <a:r>
              <a:rPr lang="en-US" sz="3600" dirty="0" err="1" smtClean="0"/>
              <a:t>l</a:t>
            </a:r>
            <a:endParaRPr lang="en-US" sz="3600" dirty="0"/>
          </a:p>
        </p:txBody>
      </p:sp>
      <p:cxnSp>
        <p:nvCxnSpPr>
          <p:cNvPr id="37" name="Straight Arrow Connector 36"/>
          <p:cNvCxnSpPr/>
          <p:nvPr/>
        </p:nvCxnSpPr>
        <p:spPr>
          <a:xfrm>
            <a:off x="4410495" y="5000223"/>
            <a:ext cx="4859766" cy="1588"/>
          </a:xfrm>
          <a:prstGeom prst="straightConnector1">
            <a:avLst/>
          </a:prstGeom>
          <a:ln w="53975">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5668963" y="4502999"/>
            <a:ext cx="2277745" cy="521970"/>
          </a:xfrm>
          <a:prstGeom prst="rect">
            <a:avLst/>
          </a:prstGeom>
          <a:noFill/>
        </p:spPr>
        <p:txBody>
          <a:bodyPr wrap="none" rtlCol="0">
            <a:spAutoFit/>
          </a:bodyPr>
          <a:lstStyle/>
          <a:p>
            <a:r>
              <a:rPr lang="en-US" sz="2800" dirty="0" smtClean="0"/>
              <a:t>Bytes stream</a:t>
            </a:r>
            <a:endParaRPr lang="en-US" sz="2800" dirty="0"/>
          </a:p>
        </p:txBody>
      </p:sp>
      <p:sp>
        <p:nvSpPr>
          <p:cNvPr id="35" name="TextBox 34"/>
          <p:cNvSpPr txBox="1"/>
          <p:nvPr/>
        </p:nvSpPr>
        <p:spPr>
          <a:xfrm>
            <a:off x="2050970" y="3113804"/>
            <a:ext cx="2927350" cy="1198880"/>
          </a:xfrm>
          <a:prstGeom prst="rect">
            <a:avLst/>
          </a:prstGeom>
          <a:noFill/>
          <a:ln>
            <a:solidFill>
              <a:schemeClr val="tx1"/>
            </a:solidFill>
          </a:ln>
        </p:spPr>
        <p:txBody>
          <a:bodyPr wrap="none" rtlCol="0">
            <a:spAutoFit/>
          </a:bodyPr>
          <a:lstStyle/>
          <a:p>
            <a:r>
              <a:rPr lang="en-US" sz="2400" dirty="0" err="1" smtClean="0">
                <a:solidFill>
                  <a:srgbClr val="008000"/>
                </a:solidFill>
              </a:rPr>
              <a:t>struct</a:t>
            </a:r>
            <a:r>
              <a:rPr lang="en-US" sz="2400" dirty="0" smtClean="0">
                <a:solidFill>
                  <a:srgbClr val="008000"/>
                </a:solidFill>
              </a:rPr>
              <a:t> </a:t>
            </a:r>
            <a:r>
              <a:rPr lang="en-US" sz="2400" dirty="0" err="1" smtClean="0">
                <a:solidFill>
                  <a:srgbClr val="008000"/>
                </a:solidFill>
              </a:rPr>
              <a:t>my_app_hdr</a:t>
            </a:r>
            <a:r>
              <a:rPr lang="en-US" sz="2400" dirty="0" smtClean="0">
                <a:solidFill>
                  <a:srgbClr val="008000"/>
                </a:solidFill>
              </a:rPr>
              <a:t> {</a:t>
            </a:r>
            <a:endParaRPr lang="en-US" sz="2400" dirty="0" smtClean="0">
              <a:solidFill>
                <a:srgbClr val="008000"/>
              </a:solidFill>
            </a:endParaRPr>
          </a:p>
          <a:p>
            <a:r>
              <a:rPr lang="en-US" sz="2400" dirty="0" smtClean="0">
                <a:solidFill>
                  <a:srgbClr val="008000"/>
                </a:solidFill>
              </a:rPr>
              <a:t>	</a:t>
            </a:r>
            <a:r>
              <a:rPr lang="en-US" sz="2400" dirty="0" err="1" smtClean="0">
                <a:solidFill>
                  <a:srgbClr val="008000"/>
                </a:solidFill>
              </a:rPr>
              <a:t>int</a:t>
            </a:r>
            <a:r>
              <a:rPr lang="en-US" sz="2400" dirty="0" smtClean="0">
                <a:solidFill>
                  <a:srgbClr val="008000"/>
                </a:solidFill>
              </a:rPr>
              <a:t> length</a:t>
            </a:r>
            <a:endParaRPr lang="en-US" sz="2400" dirty="0" smtClean="0">
              <a:solidFill>
                <a:srgbClr val="008000"/>
              </a:solidFill>
            </a:endParaRPr>
          </a:p>
          <a:p>
            <a:r>
              <a:rPr lang="en-US" sz="2400" dirty="0" smtClean="0">
                <a:solidFill>
                  <a:srgbClr val="008000"/>
                </a:solidFill>
              </a:rPr>
              <a:t>}</a:t>
            </a:r>
            <a:endParaRPr lang="en-US" sz="2400" dirty="0">
              <a:solidFill>
                <a:srgbClr val="008000"/>
              </a:solidFill>
            </a:endParaRPr>
          </a:p>
        </p:txBody>
      </p:sp>
      <p:sp>
        <p:nvSpPr>
          <p:cNvPr id="3" name="日期占位符 2"/>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4" name="页脚占位符 3"/>
          <p:cNvSpPr>
            <a:spLocks noGrp="1"/>
          </p:cNvSpPr>
          <p:nvPr>
            <p:ph type="ftr" sz="quarter" idx="11"/>
          </p:nvPr>
        </p:nvSpPr>
        <p:spPr/>
        <p:txBody>
          <a:bodyPr/>
          <a:p>
            <a:r>
              <a:rPr kumimoji="1" lang="zh-SG" altLang="en-US"/>
              <a:t>Principle of Computer Networks Experiment - Lesson 2</a:t>
            </a:r>
            <a:endParaRPr kumimoji="1" lang="zh-SG" alt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Rectangle 1030"/>
          <p:cNvSpPr>
            <a:spLocks noGrp="1"/>
          </p:cNvSpPr>
          <p:nvPr>
            <p:ph type="title"/>
          </p:nvPr>
        </p:nvSpPr>
        <p:spPr>
          <a:xfrm>
            <a:off x="1005205" y="671195"/>
            <a:ext cx="7824470" cy="767080"/>
          </a:xfrm>
        </p:spPr>
        <p:txBody>
          <a:bodyPr vert="horz" wrap="square" lIns="91440" tIns="45720" rIns="91440" bIns="45720" anchor="b" anchorCtr="0">
            <a:normAutofit fontScale="90000"/>
          </a:bodyPr>
          <a:p>
            <a:pPr algn="l" eaLnBrk="1" hangingPunct="1">
              <a:buClrTx/>
              <a:buSzTx/>
              <a:buFontTx/>
            </a:pPr>
            <a:r>
              <a:rPr lang="en-US" sz="4900" dirty="0" smtClean="0"/>
              <a:t>Socket API</a:t>
            </a:r>
            <a:r>
              <a:rPr lang="en-US" dirty="0" smtClean="0"/>
              <a:t> </a:t>
            </a:r>
            <a:endParaRPr lang="en-US" dirty="0" smtClean="0"/>
          </a:p>
        </p:txBody>
      </p:sp>
      <p:sp>
        <p:nvSpPr>
          <p:cNvPr id="8195" name="Rectangle 1031"/>
          <p:cNvSpPr>
            <a:spLocks noGrp="1"/>
          </p:cNvSpPr>
          <p:nvPr>
            <p:ph idx="1"/>
          </p:nvPr>
        </p:nvSpPr>
        <p:spPr>
          <a:xfrm>
            <a:off x="1809750" y="1987550"/>
            <a:ext cx="9686925" cy="4537075"/>
          </a:xfrm>
        </p:spPr>
        <p:txBody>
          <a:bodyPr vert="horz" wrap="square" lIns="91440" tIns="45720" rIns="91440" bIns="45720" anchor="t" anchorCtr="0">
            <a:normAutofit/>
          </a:bodyPr>
          <a:p>
            <a:pPr eaLnBrk="1" hangingPunct="1">
              <a:lnSpc>
                <a:spcPct val="150000"/>
              </a:lnSpc>
            </a:pPr>
            <a:r>
              <a:rPr lang="en-US" altLang="zh-CN" dirty="0">
                <a:ea typeface="黑体" pitchFamily="2" charset="-122"/>
                <a:cs typeface="+mn-lt"/>
              </a:rPr>
              <a:t>Socket programming interface API</a:t>
            </a:r>
            <a:r>
              <a:rPr lang="zh-CN" altLang="en-US" dirty="0">
                <a:ea typeface="黑体" pitchFamily="2" charset="-122"/>
                <a:cs typeface="+mn-lt"/>
              </a:rPr>
              <a:t>：</a:t>
            </a:r>
            <a:endParaRPr lang="zh-CN" altLang="en-US" dirty="0">
              <a:ea typeface="黑体" pitchFamily="2" charset="-122"/>
              <a:cs typeface="+mn-lt"/>
            </a:endParaRPr>
          </a:p>
          <a:p>
            <a:pPr lvl="1" eaLnBrk="1" hangingPunct="1">
              <a:lnSpc>
                <a:spcPct val="110000"/>
              </a:lnSpc>
            </a:pPr>
            <a:r>
              <a:rPr lang="en-US" altLang="zh-CN" dirty="0">
                <a:ea typeface="黑体" pitchFamily="2" charset="-122"/>
                <a:cs typeface="+mn-lt"/>
              </a:rPr>
              <a:t>creat socket</a:t>
            </a:r>
            <a:r>
              <a:rPr lang="zh-CN" altLang="en-US" dirty="0">
                <a:ea typeface="黑体" pitchFamily="2" charset="-122"/>
                <a:cs typeface="+mn-lt"/>
              </a:rPr>
              <a:t>：</a:t>
            </a:r>
            <a:r>
              <a:rPr lang="en-US" altLang="zh-CN" b="1" dirty="0">
                <a:solidFill>
                  <a:srgbClr val="FF0000"/>
                </a:solidFill>
                <a:ea typeface="黑体" pitchFamily="2" charset="-122"/>
                <a:cs typeface="+mn-lt"/>
              </a:rPr>
              <a:t>socket( )</a:t>
            </a:r>
            <a:endParaRPr lang="en-US" altLang="zh-CN" b="1" dirty="0">
              <a:solidFill>
                <a:srgbClr val="FF0000"/>
              </a:solidFill>
              <a:ea typeface="黑体" pitchFamily="2" charset="-122"/>
              <a:cs typeface="+mn-lt"/>
            </a:endParaRPr>
          </a:p>
          <a:p>
            <a:pPr lvl="1" eaLnBrk="1" hangingPunct="1">
              <a:lnSpc>
                <a:spcPct val="110000"/>
              </a:lnSpc>
            </a:pPr>
            <a:r>
              <a:rPr lang="en-US" altLang="zh-CN" dirty="0">
                <a:ea typeface="黑体" pitchFamily="2" charset="-122"/>
                <a:cs typeface="+mn-lt"/>
              </a:rPr>
              <a:t>bind the local address</a:t>
            </a:r>
            <a:r>
              <a:rPr lang="zh-CN" altLang="en-US" dirty="0">
                <a:ea typeface="黑体" pitchFamily="2" charset="-122"/>
                <a:cs typeface="+mn-lt"/>
              </a:rPr>
              <a:t>：</a:t>
            </a:r>
            <a:r>
              <a:rPr lang="en-US" altLang="zh-CN" b="1" dirty="0">
                <a:solidFill>
                  <a:srgbClr val="FF0000"/>
                </a:solidFill>
                <a:ea typeface="黑体" pitchFamily="2" charset="-122"/>
                <a:cs typeface="+mn-lt"/>
              </a:rPr>
              <a:t>bind( )</a:t>
            </a:r>
            <a:r>
              <a:rPr lang="en-US" altLang="zh-CN" b="1" dirty="0">
                <a:ea typeface="黑体" pitchFamily="2" charset="-122"/>
                <a:cs typeface="+mn-lt"/>
              </a:rPr>
              <a:t> </a:t>
            </a:r>
            <a:r>
              <a:rPr lang="en-US" altLang="zh-CN" dirty="0">
                <a:ea typeface="黑体" pitchFamily="2" charset="-122"/>
                <a:cs typeface="+mn-lt"/>
              </a:rPr>
              <a:t>– for server side</a:t>
            </a:r>
            <a:endParaRPr lang="zh-CN" altLang="en-US" dirty="0">
              <a:ea typeface="黑体" pitchFamily="2" charset="-122"/>
              <a:cs typeface="+mn-lt"/>
            </a:endParaRPr>
          </a:p>
          <a:p>
            <a:pPr lvl="1" eaLnBrk="1" hangingPunct="1">
              <a:lnSpc>
                <a:spcPct val="110000"/>
              </a:lnSpc>
            </a:pPr>
            <a:r>
              <a:rPr lang="en-US" altLang="zh-CN" dirty="0">
                <a:ea typeface="黑体" pitchFamily="2" charset="-122"/>
                <a:cs typeface="+mn-lt"/>
              </a:rPr>
              <a:t>establish socket connection</a:t>
            </a:r>
            <a:r>
              <a:rPr lang="zh-CN" altLang="en-US" dirty="0">
                <a:ea typeface="黑体" pitchFamily="2" charset="-122"/>
                <a:cs typeface="+mn-lt"/>
              </a:rPr>
              <a:t>：</a:t>
            </a:r>
            <a:r>
              <a:rPr lang="en-US" altLang="zh-CN" b="1" dirty="0">
                <a:solidFill>
                  <a:srgbClr val="FF0000"/>
                </a:solidFill>
                <a:ea typeface="黑体" pitchFamily="2" charset="-122"/>
                <a:cs typeface="+mn-lt"/>
              </a:rPr>
              <a:t>connect( )</a:t>
            </a:r>
            <a:endParaRPr lang="en-US" altLang="zh-CN" dirty="0">
              <a:solidFill>
                <a:srgbClr val="FF0000"/>
              </a:solidFill>
              <a:ea typeface="黑体" pitchFamily="2" charset="-122"/>
              <a:cs typeface="+mn-lt"/>
            </a:endParaRPr>
          </a:p>
          <a:p>
            <a:pPr lvl="1" eaLnBrk="1" hangingPunct="1">
              <a:lnSpc>
                <a:spcPct val="110000"/>
              </a:lnSpc>
            </a:pPr>
            <a:r>
              <a:rPr lang="en-US" altLang="zh-CN" dirty="0">
                <a:ea typeface="黑体" pitchFamily="2" charset="-122"/>
                <a:cs typeface="+mn-lt"/>
              </a:rPr>
              <a:t>receive connection request</a:t>
            </a:r>
            <a:r>
              <a:rPr lang="zh-CN" altLang="en-US" dirty="0">
                <a:ea typeface="黑体" pitchFamily="2" charset="-122"/>
                <a:cs typeface="+mn-lt"/>
              </a:rPr>
              <a:t>：</a:t>
            </a:r>
            <a:r>
              <a:rPr lang="en-US" altLang="zh-CN" b="1" dirty="0">
                <a:solidFill>
                  <a:srgbClr val="FF0000"/>
                </a:solidFill>
                <a:ea typeface="黑体" pitchFamily="2" charset="-122"/>
                <a:cs typeface="+mn-lt"/>
              </a:rPr>
              <a:t>listen( ) </a:t>
            </a:r>
            <a:r>
              <a:rPr lang="zh-CN" altLang="en-US" b="1" dirty="0">
                <a:solidFill>
                  <a:srgbClr val="FF0000"/>
                </a:solidFill>
                <a:ea typeface="黑体" pitchFamily="2" charset="-122"/>
                <a:cs typeface="+mn-lt"/>
              </a:rPr>
              <a:t>、</a:t>
            </a:r>
            <a:r>
              <a:rPr lang="en-US" altLang="zh-CN" b="1" dirty="0">
                <a:solidFill>
                  <a:srgbClr val="FF0000"/>
                </a:solidFill>
                <a:ea typeface="黑体" pitchFamily="2" charset="-122"/>
                <a:cs typeface="+mn-lt"/>
              </a:rPr>
              <a:t>accept( )</a:t>
            </a:r>
            <a:endParaRPr lang="en-US" altLang="zh-CN" b="1" dirty="0">
              <a:solidFill>
                <a:srgbClr val="FF0000"/>
              </a:solidFill>
              <a:ea typeface="黑体" pitchFamily="2" charset="-122"/>
              <a:cs typeface="+mn-lt"/>
            </a:endParaRPr>
          </a:p>
          <a:p>
            <a:pPr lvl="1" eaLnBrk="1" hangingPunct="1">
              <a:lnSpc>
                <a:spcPct val="110000"/>
              </a:lnSpc>
            </a:pPr>
            <a:r>
              <a:rPr lang="en-US" altLang="zh-CN" dirty="0">
                <a:ea typeface="黑体" pitchFamily="2" charset="-122"/>
                <a:cs typeface="+mn-lt"/>
              </a:rPr>
              <a:t>send data</a:t>
            </a:r>
            <a:r>
              <a:rPr lang="zh-CN" altLang="en-US" dirty="0">
                <a:ea typeface="黑体" pitchFamily="2" charset="-122"/>
                <a:cs typeface="+mn-lt"/>
              </a:rPr>
              <a:t>：</a:t>
            </a:r>
            <a:r>
              <a:rPr lang="en-US" altLang="zh-CN" b="1" dirty="0">
                <a:solidFill>
                  <a:srgbClr val="FF0000"/>
                </a:solidFill>
                <a:ea typeface="黑体" pitchFamily="2" charset="-122"/>
                <a:cs typeface="+mn-lt"/>
              </a:rPr>
              <a:t>send( ) / sendto( )</a:t>
            </a:r>
            <a:endParaRPr lang="en-US" altLang="zh-CN" b="1" dirty="0">
              <a:solidFill>
                <a:srgbClr val="FF0000"/>
              </a:solidFill>
              <a:ea typeface="黑体" pitchFamily="2" charset="-122"/>
              <a:cs typeface="+mn-lt"/>
            </a:endParaRPr>
          </a:p>
          <a:p>
            <a:pPr lvl="1" eaLnBrk="1" hangingPunct="1">
              <a:lnSpc>
                <a:spcPct val="110000"/>
              </a:lnSpc>
            </a:pPr>
            <a:r>
              <a:rPr lang="en-US" altLang="zh-CN" dirty="0">
                <a:ea typeface="黑体" pitchFamily="2" charset="-122"/>
                <a:cs typeface="+mn-lt"/>
              </a:rPr>
              <a:t>receive data</a:t>
            </a:r>
            <a:r>
              <a:rPr lang="zh-CN" altLang="en-US" dirty="0">
                <a:ea typeface="黑体" pitchFamily="2" charset="-122"/>
                <a:cs typeface="+mn-lt"/>
              </a:rPr>
              <a:t>：</a:t>
            </a:r>
            <a:r>
              <a:rPr lang="en-US" altLang="zh-CN" b="1" dirty="0">
                <a:solidFill>
                  <a:srgbClr val="FF0000"/>
                </a:solidFill>
                <a:ea typeface="黑体" pitchFamily="2" charset="-122"/>
                <a:cs typeface="+mn-lt"/>
              </a:rPr>
              <a:t>recv( ) / recvfrom( )</a:t>
            </a:r>
            <a:endParaRPr lang="en-US" altLang="zh-CN" b="1" dirty="0">
              <a:solidFill>
                <a:srgbClr val="FF0000"/>
              </a:solidFill>
              <a:ea typeface="黑体" pitchFamily="2" charset="-122"/>
              <a:cs typeface="+mn-lt"/>
            </a:endParaRPr>
          </a:p>
        </p:txBody>
      </p:sp>
      <p:sp>
        <p:nvSpPr>
          <p:cNvPr id="2" name="日期占位符 1"/>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3" name="灯片编号占位符 2"/>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4" name="页脚占位符 3"/>
          <p:cNvSpPr>
            <a:spLocks noGrp="1"/>
          </p:cNvSpPr>
          <p:nvPr>
            <p:ph type="ftr" sz="quarter" idx="11"/>
          </p:nvPr>
        </p:nvSpPr>
        <p:spPr/>
        <p:txBody>
          <a:bodyPr/>
          <a:p>
            <a:r>
              <a:rPr kumimoji="1" lang="zh-SG" altLang="en-US"/>
              <a:t>Principle of Computer Networks Experiment - Lesson 2</a:t>
            </a:r>
            <a:endParaRPr kumimoji="1" lang="zh-SG"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Electronics protoboard"/>
          <p:cNvPicPr>
            <a:picLocks noChangeAspect="1"/>
          </p:cNvPicPr>
          <p:nvPr/>
        </p:nvPicPr>
        <p:blipFill rotWithShape="1">
          <a:blip r:embed="rId1"/>
          <a:srcRect r="5882" b="-1"/>
          <a:stretch>
            <a:fillRect/>
          </a:stretch>
        </p:blipFill>
        <p:spPr>
          <a:xfrm>
            <a:off x="0" y="0"/>
            <a:ext cx="8169275" cy="6858000"/>
          </a:xfrm>
          <a:prstGeom prst="rect">
            <a:avLst/>
          </a:prstGeom>
        </p:spPr>
      </p:pic>
      <p:sp>
        <p:nvSpPr>
          <p:cNvPr id="11" name="Rectangle 10"/>
          <p:cNvSpPr>
            <a:spLocks noGrp="1" noRot="1" noChangeAspect="1" noMove="1" noResize="1" noEditPoints="1" noAdjustHandles="1" noChangeArrowheads="1" noChangeShapeType="1" noTextEdit="1"/>
          </p:cNvSpPr>
          <p:nvPr/>
        </p:nvSpPr>
        <p:spPr>
          <a:xfrm>
            <a:off x="8168640" y="2200275"/>
            <a:ext cx="4023360" cy="2635250"/>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400">
                <a:solidFill>
                  <a:schemeClr val="bg1">
                    <a:lumMod val="75000"/>
                  </a:schemeClr>
                </a:solidFill>
              </a:rPr>
              <a:t>1. TCP Communications</a:t>
            </a:r>
            <a:endParaRPr lang="en-US" sz="2400">
              <a:solidFill>
                <a:schemeClr val="bg1">
                  <a:lumMod val="75000"/>
                </a:schemeClr>
              </a:solidFill>
            </a:endParaRPr>
          </a:p>
          <a:p>
            <a:pPr algn="l"/>
            <a:r>
              <a:rPr lang="en-US" sz="2400">
                <a:solidFill>
                  <a:schemeClr val="bg1">
                    <a:lumMod val="75000"/>
                  </a:schemeClr>
                </a:solidFill>
              </a:rPr>
              <a:t>2. Socket API</a:t>
            </a:r>
            <a:endParaRPr lang="en-US" sz="2400">
              <a:solidFill>
                <a:schemeClr val="bg1">
                  <a:lumMod val="75000"/>
                </a:schemeClr>
              </a:solidFill>
            </a:endParaRPr>
          </a:p>
          <a:p>
            <a:pPr algn="l"/>
            <a:r>
              <a:rPr lang="en-US" sz="2400">
                <a:solidFill>
                  <a:schemeClr val="tx1"/>
                </a:solidFill>
              </a:rPr>
              <a:t>3. TCP via socket API</a:t>
            </a:r>
            <a:endParaRPr lang="en-US" sz="2400">
              <a:solidFill>
                <a:schemeClr val="tx1"/>
              </a:solidFill>
            </a:endParaRPr>
          </a:p>
          <a:p>
            <a:pPr algn="l"/>
            <a:r>
              <a:rPr lang="en-US" sz="2400">
                <a:solidFill>
                  <a:schemeClr val="tx1"/>
                </a:solidFill>
              </a:rPr>
              <a:t> </a:t>
            </a:r>
            <a:endParaRPr lang="en-US" sz="2400">
              <a:solidFill>
                <a:schemeClr val="tx1"/>
              </a:solidFill>
            </a:endParaRPr>
          </a:p>
        </p:txBody>
      </p:sp>
      <p:sp>
        <p:nvSpPr>
          <p:cNvPr id="2" name="标题 1"/>
          <p:cNvSpPr>
            <a:spLocks noGrp="1"/>
          </p:cNvSpPr>
          <p:nvPr>
            <p:ph type="ctrTitle"/>
          </p:nvPr>
        </p:nvSpPr>
        <p:spPr>
          <a:xfrm>
            <a:off x="8332470" y="977900"/>
            <a:ext cx="3300095" cy="1538605"/>
          </a:xfrm>
          <a:effectLst>
            <a:outerShdw blurRad="50800" dist="38100" dir="2700000" algn="tl" rotWithShape="0">
              <a:prstClr val="black">
                <a:alpha val="40000"/>
              </a:prstClr>
            </a:outerShdw>
          </a:effectLst>
        </p:spPr>
        <p:txBody>
          <a:bodyPr>
            <a:normAutofit/>
            <a:scene3d>
              <a:camera prst="orthographicFront"/>
              <a:lightRig rig="soft" dir="t">
                <a:rot lat="0" lon="0" rev="15600000"/>
              </a:lightRig>
            </a:scene3d>
            <a:sp3d extrusionH="57150" prstMaterial="softEdge">
              <a:bevelT w="25400" h="38100"/>
            </a:sp3d>
          </a:bodyPr>
          <a:lstStyle/>
          <a:p>
            <a:r>
              <a:rPr kumimoji="1" lang="en-US" altLang="zh-SG" sz="5200" dirty="0">
                <a:latin typeface="Arial Unicode MS" panose="020B0604020202020204" charset="-122"/>
                <a:ea typeface="Arial Unicode MS" panose="020B0604020202020204" charset="-122"/>
                <a:sym typeface="+mn-ea"/>
              </a:rPr>
              <a:t>Goals </a:t>
            </a:r>
            <a:endParaRPr kumimoji="1" lang="en-US" altLang="zh-SG" sz="5200" b="1" dirty="0">
              <a:solidFill>
                <a:schemeClr val="accent4"/>
              </a:solidFill>
              <a:effectLst/>
              <a:latin typeface="Arial Unicode MS" panose="020B0604020202020204" charset="-122"/>
              <a:ea typeface="Arial Unicode MS" panose="020B0604020202020204" charset="-122"/>
              <a:sym typeface="+mn-ea"/>
            </a:endParaRPr>
          </a:p>
        </p:txBody>
      </p:sp>
      <p:sp>
        <p:nvSpPr>
          <p:cNvPr id="7" name="日期占位符 6"/>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3" name="灯片编号占位符 2"/>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4" name="页脚占位符 3"/>
          <p:cNvSpPr>
            <a:spLocks noGrp="1"/>
          </p:cNvSpPr>
          <p:nvPr>
            <p:ph type="ftr" sz="quarter" idx="11"/>
          </p:nvPr>
        </p:nvSpPr>
        <p:spPr/>
        <p:txBody>
          <a:bodyPr/>
          <a:p>
            <a:r>
              <a:rPr kumimoji="1" lang="zh-SG" altLang="en-US"/>
              <a:t>Principle of Computer Networks Experiment - Lesson 2</a:t>
            </a:r>
            <a:endParaRPr kumimoji="1" lang="zh-SG" alt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Rectangle 1030"/>
          <p:cNvSpPr>
            <a:spLocks noGrp="1"/>
          </p:cNvSpPr>
          <p:nvPr>
            <p:ph type="title"/>
          </p:nvPr>
        </p:nvSpPr>
        <p:spPr>
          <a:xfrm>
            <a:off x="102870" y="469265"/>
            <a:ext cx="7824470" cy="767080"/>
          </a:xfrm>
        </p:spPr>
        <p:txBody>
          <a:bodyPr vert="horz" wrap="square" lIns="91440" tIns="45720" rIns="91440" bIns="45720" anchor="b" anchorCtr="0">
            <a:normAutofit fontScale="90000"/>
          </a:bodyPr>
          <a:p>
            <a:pPr algn="l" eaLnBrk="1" hangingPunct="1">
              <a:buClrTx/>
              <a:buSzTx/>
              <a:buFontTx/>
            </a:pPr>
            <a:r>
              <a:rPr lang="en-US" sz="4900" dirty="0" smtClean="0"/>
              <a:t>Socket API of TCP</a:t>
            </a:r>
            <a:r>
              <a:rPr lang="en-US" dirty="0" smtClean="0"/>
              <a:t> </a:t>
            </a:r>
            <a:endParaRPr lang="en-US" dirty="0" smtClean="0"/>
          </a:p>
        </p:txBody>
      </p:sp>
      <p:sp>
        <p:nvSpPr>
          <p:cNvPr id="9218" name="Rectangle 3"/>
          <p:cNvSpPr/>
          <p:nvPr/>
        </p:nvSpPr>
        <p:spPr>
          <a:xfrm>
            <a:off x="4501515" y="1323658"/>
            <a:ext cx="1582738" cy="534987"/>
          </a:xfrm>
          <a:prstGeom prst="rect">
            <a:avLst/>
          </a:prstGeom>
          <a:solidFill>
            <a:srgbClr val="FFFF99"/>
          </a:solidFill>
          <a:ln w="3175" cap="flat" cmpd="sng">
            <a:solidFill>
              <a:srgbClr val="000000"/>
            </a:solidFill>
            <a:prstDash val="solid"/>
            <a:miter/>
            <a:headEnd type="none" w="med" len="med"/>
            <a:tailEnd type="none" w="med" len="med"/>
          </a:ln>
        </p:spPr>
        <p:txBody>
          <a:bodyPr/>
          <a:p>
            <a:endParaRPr lang="zh-CN" altLang="en-US" dirty="0">
              <a:latin typeface="Tahoma" panose="020B0604030504040204" pitchFamily="34" charset="0"/>
            </a:endParaRPr>
          </a:p>
        </p:txBody>
      </p:sp>
      <p:sp>
        <p:nvSpPr>
          <p:cNvPr id="9219" name="Rectangle 4"/>
          <p:cNvSpPr/>
          <p:nvPr/>
        </p:nvSpPr>
        <p:spPr>
          <a:xfrm>
            <a:off x="4903153" y="1455420"/>
            <a:ext cx="793750" cy="274638"/>
          </a:xfrm>
          <a:prstGeom prst="rect">
            <a:avLst/>
          </a:prstGeom>
          <a:noFill/>
          <a:ln w="9525">
            <a:noFill/>
          </a:ln>
        </p:spPr>
        <p:txBody>
          <a:bodyPr wrap="none" lIns="0" tIns="0" rIns="0" bIns="0">
            <a:spAutoFit/>
          </a:bodyPr>
          <a:p>
            <a:r>
              <a:rPr lang="en-US" altLang="zh-CN" dirty="0">
                <a:solidFill>
                  <a:srgbClr val="000000"/>
                </a:solidFill>
                <a:latin typeface="Times New Roman" panose="02020603050405020304" pitchFamily="18" charset="0"/>
              </a:rPr>
              <a:t>socket( )</a:t>
            </a:r>
            <a:endParaRPr lang="en-US" altLang="zh-CN" dirty="0">
              <a:latin typeface="Tahoma" panose="020B0604030504040204" pitchFamily="34" charset="0"/>
            </a:endParaRPr>
          </a:p>
        </p:txBody>
      </p:sp>
      <p:sp>
        <p:nvSpPr>
          <p:cNvPr id="9220" name="Rectangle 5"/>
          <p:cNvSpPr/>
          <p:nvPr/>
        </p:nvSpPr>
        <p:spPr>
          <a:xfrm>
            <a:off x="4501515" y="2112010"/>
            <a:ext cx="1583055" cy="464185"/>
          </a:xfrm>
          <a:prstGeom prst="rect">
            <a:avLst/>
          </a:prstGeom>
          <a:solidFill>
            <a:srgbClr val="FFFF99"/>
          </a:solidFill>
          <a:ln w="3175" cap="flat" cmpd="sng">
            <a:solidFill>
              <a:srgbClr val="000000"/>
            </a:solidFill>
            <a:prstDash val="solid"/>
            <a:miter/>
            <a:headEnd type="none" w="med" len="med"/>
            <a:tailEnd type="none" w="med" len="med"/>
          </a:ln>
        </p:spPr>
        <p:txBody>
          <a:bodyPr/>
          <a:p>
            <a:endParaRPr lang="zh-CN" altLang="en-US" dirty="0">
              <a:latin typeface="Tahoma" panose="020B0604030504040204" pitchFamily="34" charset="0"/>
            </a:endParaRPr>
          </a:p>
        </p:txBody>
      </p:sp>
      <p:sp>
        <p:nvSpPr>
          <p:cNvPr id="9221" name="Rectangle 6"/>
          <p:cNvSpPr/>
          <p:nvPr/>
        </p:nvSpPr>
        <p:spPr>
          <a:xfrm>
            <a:off x="5000625" y="2188845"/>
            <a:ext cx="615950" cy="276860"/>
          </a:xfrm>
          <a:prstGeom prst="rect">
            <a:avLst/>
          </a:prstGeom>
          <a:noFill/>
          <a:ln w="9525">
            <a:noFill/>
          </a:ln>
        </p:spPr>
        <p:txBody>
          <a:bodyPr wrap="square" lIns="0" tIns="0" rIns="0" bIns="0">
            <a:spAutoFit/>
          </a:bodyPr>
          <a:p>
            <a:r>
              <a:rPr lang="en-US" altLang="zh-CN" dirty="0">
                <a:solidFill>
                  <a:srgbClr val="000000"/>
                </a:solidFill>
                <a:latin typeface="Times New Roman" panose="02020603050405020304" pitchFamily="18" charset="0"/>
              </a:rPr>
              <a:t>bind( )</a:t>
            </a:r>
            <a:endParaRPr lang="en-US" altLang="zh-CN" dirty="0">
              <a:latin typeface="Tahoma" panose="020B0604030504040204" pitchFamily="34" charset="0"/>
            </a:endParaRPr>
          </a:p>
        </p:txBody>
      </p:sp>
      <p:sp>
        <p:nvSpPr>
          <p:cNvPr id="9222" name="Rectangle 7"/>
          <p:cNvSpPr/>
          <p:nvPr/>
        </p:nvSpPr>
        <p:spPr>
          <a:xfrm>
            <a:off x="4531995" y="4073525"/>
            <a:ext cx="1583055" cy="526415"/>
          </a:xfrm>
          <a:prstGeom prst="rect">
            <a:avLst/>
          </a:prstGeom>
          <a:solidFill>
            <a:srgbClr val="CCFFFF"/>
          </a:solidFill>
          <a:ln w="3175" cap="flat" cmpd="sng">
            <a:solidFill>
              <a:srgbClr val="000000"/>
            </a:solidFill>
            <a:prstDash val="solid"/>
            <a:miter/>
            <a:headEnd type="none" w="med" len="med"/>
            <a:tailEnd type="none" w="med" len="med"/>
          </a:ln>
        </p:spPr>
        <p:txBody>
          <a:bodyPr/>
          <a:p>
            <a:endParaRPr lang="zh-CN" altLang="en-US" dirty="0">
              <a:latin typeface="Tahoma" panose="020B0604030504040204" pitchFamily="34" charset="0"/>
            </a:endParaRPr>
          </a:p>
        </p:txBody>
      </p:sp>
      <p:sp>
        <p:nvSpPr>
          <p:cNvPr id="9223" name="Rectangle 8"/>
          <p:cNvSpPr/>
          <p:nvPr/>
        </p:nvSpPr>
        <p:spPr>
          <a:xfrm>
            <a:off x="4958715" y="4192588"/>
            <a:ext cx="603250" cy="276860"/>
          </a:xfrm>
          <a:prstGeom prst="rect">
            <a:avLst/>
          </a:prstGeom>
          <a:noFill/>
          <a:ln w="9525">
            <a:noFill/>
          </a:ln>
        </p:spPr>
        <p:txBody>
          <a:bodyPr wrap="none" lIns="0" tIns="0" rIns="0" bIns="0">
            <a:spAutoFit/>
          </a:bodyPr>
          <a:p>
            <a:r>
              <a:rPr lang="en-US" altLang="zh-CN" dirty="0">
                <a:solidFill>
                  <a:srgbClr val="000000"/>
                </a:solidFill>
                <a:latin typeface="Times New Roman" panose="02020603050405020304" pitchFamily="18" charset="0"/>
              </a:rPr>
              <a:t>recv( )</a:t>
            </a:r>
            <a:endParaRPr lang="en-US" altLang="zh-CN" dirty="0">
              <a:latin typeface="Tahoma" panose="020B0604030504040204" pitchFamily="34" charset="0"/>
            </a:endParaRPr>
          </a:p>
        </p:txBody>
      </p:sp>
      <p:sp>
        <p:nvSpPr>
          <p:cNvPr id="9224" name="Rectangle 9"/>
          <p:cNvSpPr/>
          <p:nvPr/>
        </p:nvSpPr>
        <p:spPr>
          <a:xfrm>
            <a:off x="4501515" y="5066983"/>
            <a:ext cx="1582738" cy="531812"/>
          </a:xfrm>
          <a:prstGeom prst="rect">
            <a:avLst/>
          </a:prstGeom>
          <a:solidFill>
            <a:srgbClr val="CCFFFF"/>
          </a:solidFill>
          <a:ln w="3175" cap="flat" cmpd="sng">
            <a:solidFill>
              <a:srgbClr val="000000"/>
            </a:solidFill>
            <a:prstDash val="solid"/>
            <a:miter/>
            <a:headEnd type="none" w="med" len="med"/>
            <a:tailEnd type="none" w="med" len="med"/>
          </a:ln>
        </p:spPr>
        <p:txBody>
          <a:bodyPr/>
          <a:p>
            <a:endParaRPr lang="zh-CN" altLang="en-US" dirty="0">
              <a:latin typeface="Tahoma" panose="020B0604030504040204" pitchFamily="34" charset="0"/>
            </a:endParaRPr>
          </a:p>
        </p:txBody>
      </p:sp>
      <p:sp>
        <p:nvSpPr>
          <p:cNvPr id="9225" name="Rectangle 10"/>
          <p:cNvSpPr/>
          <p:nvPr/>
        </p:nvSpPr>
        <p:spPr>
          <a:xfrm>
            <a:off x="4899978" y="5195570"/>
            <a:ext cx="628650" cy="276860"/>
          </a:xfrm>
          <a:prstGeom prst="rect">
            <a:avLst/>
          </a:prstGeom>
          <a:noFill/>
          <a:ln w="9525">
            <a:noFill/>
          </a:ln>
        </p:spPr>
        <p:txBody>
          <a:bodyPr wrap="none" lIns="0" tIns="0" rIns="0" bIns="0">
            <a:spAutoFit/>
          </a:bodyPr>
          <a:p>
            <a:r>
              <a:rPr lang="en-US" altLang="zh-CN" dirty="0">
                <a:solidFill>
                  <a:srgbClr val="000000"/>
                </a:solidFill>
                <a:latin typeface="Times New Roman" panose="02020603050405020304" pitchFamily="18" charset="0"/>
              </a:rPr>
              <a:t>send( )</a:t>
            </a:r>
            <a:endParaRPr lang="en-US" altLang="zh-CN" dirty="0">
              <a:latin typeface="Tahoma" panose="020B0604030504040204" pitchFamily="34" charset="0"/>
            </a:endParaRPr>
          </a:p>
        </p:txBody>
      </p:sp>
      <p:sp>
        <p:nvSpPr>
          <p:cNvPr id="9228" name="Line 13"/>
          <p:cNvSpPr/>
          <p:nvPr/>
        </p:nvSpPr>
        <p:spPr>
          <a:xfrm>
            <a:off x="5293678" y="2930208"/>
            <a:ext cx="1587" cy="466725"/>
          </a:xfrm>
          <a:prstGeom prst="line">
            <a:avLst/>
          </a:prstGeom>
          <a:ln w="3175" cap="flat" cmpd="sng">
            <a:solidFill>
              <a:srgbClr val="000000"/>
            </a:solidFill>
            <a:prstDash val="solid"/>
            <a:headEnd type="none" w="med" len="med"/>
            <a:tailEnd type="none" w="med" len="med"/>
          </a:ln>
        </p:spPr>
      </p:sp>
      <p:sp>
        <p:nvSpPr>
          <p:cNvPr id="9229" name="Freeform 14"/>
          <p:cNvSpPr/>
          <p:nvPr/>
        </p:nvSpPr>
        <p:spPr>
          <a:xfrm>
            <a:off x="5255578" y="3385820"/>
            <a:ext cx="74612" cy="74613"/>
          </a:xfrm>
          <a:custGeom>
            <a:avLst/>
            <a:gdLst>
              <a:gd name="txL" fmla="*/ 0 w 47"/>
              <a:gd name="txT" fmla="*/ 0 h 47"/>
              <a:gd name="txR" fmla="*/ 47 w 47"/>
              <a:gd name="txB" fmla="*/ 47 h 47"/>
            </a:gdLst>
            <a:ahLst/>
            <a:cxnLst>
              <a:cxn ang="0">
                <a:pos x="0" y="0"/>
              </a:cxn>
              <a:cxn ang="0">
                <a:pos x="38100" y="74613"/>
              </a:cxn>
              <a:cxn ang="0">
                <a:pos x="74612" y="0"/>
              </a:cxn>
              <a:cxn ang="0">
                <a:pos x="0" y="0"/>
              </a:cxn>
            </a:cxnLst>
            <a:rect l="txL" t="txT" r="txR" b="txB"/>
            <a:pathLst>
              <a:path w="47" h="47">
                <a:moveTo>
                  <a:pt x="0" y="0"/>
                </a:moveTo>
                <a:lnTo>
                  <a:pt x="24" y="47"/>
                </a:lnTo>
                <a:lnTo>
                  <a:pt x="47" y="0"/>
                </a:lnTo>
                <a:lnTo>
                  <a:pt x="0" y="0"/>
                </a:lnTo>
                <a:close/>
              </a:path>
            </a:pathLst>
          </a:custGeom>
          <a:solidFill>
            <a:srgbClr val="000000">
              <a:alpha val="100000"/>
            </a:srgbClr>
          </a:solid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9230" name="Rectangle 15"/>
          <p:cNvSpPr/>
          <p:nvPr/>
        </p:nvSpPr>
        <p:spPr>
          <a:xfrm>
            <a:off x="4531678" y="6163945"/>
            <a:ext cx="1582737" cy="534988"/>
          </a:xfrm>
          <a:prstGeom prst="rect">
            <a:avLst/>
          </a:prstGeom>
          <a:solidFill>
            <a:srgbClr val="FF99CC"/>
          </a:solidFill>
          <a:ln w="3175" cap="flat" cmpd="sng">
            <a:solidFill>
              <a:srgbClr val="000000"/>
            </a:solidFill>
            <a:prstDash val="solid"/>
            <a:miter/>
            <a:headEnd type="none" w="med" len="med"/>
            <a:tailEnd type="none" w="med" len="med"/>
          </a:ln>
        </p:spPr>
        <p:txBody>
          <a:bodyPr/>
          <a:p>
            <a:endParaRPr lang="zh-CN" altLang="zh-CN" dirty="0">
              <a:latin typeface="Tahoma" panose="020B0604030504040204" pitchFamily="34" charset="0"/>
            </a:endParaRPr>
          </a:p>
        </p:txBody>
      </p:sp>
      <p:sp>
        <p:nvSpPr>
          <p:cNvPr id="9231" name="Rectangle 16"/>
          <p:cNvSpPr/>
          <p:nvPr/>
        </p:nvSpPr>
        <p:spPr>
          <a:xfrm>
            <a:off x="4958715" y="6265545"/>
            <a:ext cx="736600" cy="274638"/>
          </a:xfrm>
          <a:prstGeom prst="rect">
            <a:avLst/>
          </a:prstGeom>
          <a:noFill/>
          <a:ln w="9525">
            <a:noFill/>
          </a:ln>
        </p:spPr>
        <p:txBody>
          <a:bodyPr wrap="none" lIns="0" tIns="0" rIns="0" bIns="0">
            <a:spAutoFit/>
          </a:bodyPr>
          <a:p>
            <a:r>
              <a:rPr lang="en-US" altLang="zh-CN" dirty="0">
                <a:solidFill>
                  <a:srgbClr val="000000"/>
                </a:solidFill>
                <a:latin typeface="Times New Roman" panose="02020603050405020304" pitchFamily="18" charset="0"/>
              </a:rPr>
              <a:t>close ( )</a:t>
            </a:r>
            <a:endParaRPr lang="en-US" altLang="zh-CN" dirty="0">
              <a:latin typeface="Tahoma" panose="020B0604030504040204" pitchFamily="34" charset="0"/>
            </a:endParaRPr>
          </a:p>
        </p:txBody>
      </p:sp>
      <p:sp>
        <p:nvSpPr>
          <p:cNvPr id="9232" name="Line 17"/>
          <p:cNvSpPr/>
          <p:nvPr/>
        </p:nvSpPr>
        <p:spPr>
          <a:xfrm>
            <a:off x="5293678" y="5598795"/>
            <a:ext cx="1587" cy="466725"/>
          </a:xfrm>
          <a:prstGeom prst="line">
            <a:avLst/>
          </a:prstGeom>
          <a:ln w="3175" cap="flat" cmpd="sng">
            <a:solidFill>
              <a:srgbClr val="000000"/>
            </a:solidFill>
            <a:prstDash val="solid"/>
            <a:headEnd type="none" w="med" len="med"/>
            <a:tailEnd type="none" w="med" len="med"/>
          </a:ln>
        </p:spPr>
      </p:sp>
      <p:sp>
        <p:nvSpPr>
          <p:cNvPr id="9233" name="Freeform 18"/>
          <p:cNvSpPr/>
          <p:nvPr/>
        </p:nvSpPr>
        <p:spPr>
          <a:xfrm>
            <a:off x="5255578" y="6059170"/>
            <a:ext cx="74612" cy="74613"/>
          </a:xfrm>
          <a:custGeom>
            <a:avLst/>
            <a:gdLst>
              <a:gd name="txL" fmla="*/ 0 w 47"/>
              <a:gd name="txT" fmla="*/ 0 h 47"/>
              <a:gd name="txR" fmla="*/ 47 w 47"/>
              <a:gd name="txB" fmla="*/ 47 h 47"/>
            </a:gdLst>
            <a:ahLst/>
            <a:cxnLst>
              <a:cxn ang="0">
                <a:pos x="0" y="0"/>
              </a:cxn>
              <a:cxn ang="0">
                <a:pos x="38100" y="74613"/>
              </a:cxn>
              <a:cxn ang="0">
                <a:pos x="74612" y="0"/>
              </a:cxn>
              <a:cxn ang="0">
                <a:pos x="0" y="0"/>
              </a:cxn>
            </a:cxnLst>
            <a:rect l="txL" t="txT" r="txR" b="txB"/>
            <a:pathLst>
              <a:path w="47" h="47">
                <a:moveTo>
                  <a:pt x="0" y="0"/>
                </a:moveTo>
                <a:lnTo>
                  <a:pt x="24" y="47"/>
                </a:lnTo>
                <a:lnTo>
                  <a:pt x="47" y="0"/>
                </a:lnTo>
                <a:lnTo>
                  <a:pt x="0" y="0"/>
                </a:lnTo>
                <a:close/>
              </a:path>
            </a:pathLst>
          </a:custGeom>
          <a:solidFill>
            <a:srgbClr val="000000">
              <a:alpha val="100000"/>
            </a:srgbClr>
          </a:solid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9234" name="Rectangle 19"/>
          <p:cNvSpPr/>
          <p:nvPr/>
        </p:nvSpPr>
        <p:spPr>
          <a:xfrm>
            <a:off x="7927340" y="1803083"/>
            <a:ext cx="1579563" cy="534987"/>
          </a:xfrm>
          <a:prstGeom prst="rect">
            <a:avLst/>
          </a:prstGeom>
          <a:solidFill>
            <a:srgbClr val="FFFF99"/>
          </a:solidFill>
          <a:ln w="3175" cap="flat" cmpd="sng">
            <a:solidFill>
              <a:srgbClr val="000000"/>
            </a:solidFill>
            <a:prstDash val="solid"/>
            <a:miter/>
            <a:headEnd type="none" w="med" len="med"/>
            <a:tailEnd type="none" w="med" len="med"/>
          </a:ln>
        </p:spPr>
        <p:txBody>
          <a:bodyPr/>
          <a:p>
            <a:endParaRPr lang="zh-CN" altLang="en-US" dirty="0">
              <a:latin typeface="Tahoma" panose="020B0604030504040204" pitchFamily="34" charset="0"/>
            </a:endParaRPr>
          </a:p>
        </p:txBody>
      </p:sp>
      <p:sp>
        <p:nvSpPr>
          <p:cNvPr id="9235" name="Rectangle 20"/>
          <p:cNvSpPr/>
          <p:nvPr/>
        </p:nvSpPr>
        <p:spPr>
          <a:xfrm>
            <a:off x="8328978" y="1911033"/>
            <a:ext cx="793750" cy="274637"/>
          </a:xfrm>
          <a:prstGeom prst="rect">
            <a:avLst/>
          </a:prstGeom>
          <a:noFill/>
          <a:ln w="9525">
            <a:noFill/>
          </a:ln>
        </p:spPr>
        <p:txBody>
          <a:bodyPr wrap="none" lIns="0" tIns="0" rIns="0" bIns="0">
            <a:spAutoFit/>
          </a:bodyPr>
          <a:p>
            <a:r>
              <a:rPr lang="en-US" altLang="zh-CN" dirty="0">
                <a:solidFill>
                  <a:srgbClr val="000000"/>
                </a:solidFill>
                <a:latin typeface="Times New Roman" panose="02020603050405020304" pitchFamily="18" charset="0"/>
              </a:rPr>
              <a:t>socket( )</a:t>
            </a:r>
            <a:endParaRPr lang="en-US" altLang="zh-CN" dirty="0">
              <a:latin typeface="Tahoma" panose="020B0604030504040204" pitchFamily="34" charset="0"/>
            </a:endParaRPr>
          </a:p>
        </p:txBody>
      </p:sp>
      <p:sp>
        <p:nvSpPr>
          <p:cNvPr id="9236" name="Rectangle 21"/>
          <p:cNvSpPr/>
          <p:nvPr/>
        </p:nvSpPr>
        <p:spPr>
          <a:xfrm>
            <a:off x="8414703" y="1980883"/>
            <a:ext cx="1587" cy="274637"/>
          </a:xfrm>
          <a:prstGeom prst="rect">
            <a:avLst/>
          </a:prstGeom>
          <a:noFill/>
          <a:ln w="9525">
            <a:noFill/>
          </a:ln>
        </p:spPr>
        <p:txBody>
          <a:bodyPr wrap="none" lIns="0" tIns="0" rIns="0" bIns="0">
            <a:spAutoFit/>
          </a:bodyPr>
          <a:p>
            <a:endParaRPr lang="zh-CN" altLang="zh-CN" dirty="0">
              <a:latin typeface="Tahoma" panose="020B0604030504040204" pitchFamily="34" charset="0"/>
            </a:endParaRPr>
          </a:p>
        </p:txBody>
      </p:sp>
      <p:sp>
        <p:nvSpPr>
          <p:cNvPr id="9237" name="Rectangle 22"/>
          <p:cNvSpPr/>
          <p:nvPr/>
        </p:nvSpPr>
        <p:spPr>
          <a:xfrm>
            <a:off x="7909560" y="4057968"/>
            <a:ext cx="1579563" cy="536575"/>
          </a:xfrm>
          <a:prstGeom prst="rect">
            <a:avLst/>
          </a:prstGeom>
          <a:solidFill>
            <a:srgbClr val="CCFFFF"/>
          </a:solidFill>
          <a:ln w="3175" cap="flat" cmpd="sng">
            <a:solidFill>
              <a:srgbClr val="000000"/>
            </a:solidFill>
            <a:prstDash val="solid"/>
            <a:miter/>
            <a:headEnd type="none" w="med" len="med"/>
            <a:tailEnd type="none" w="med" len="med"/>
          </a:ln>
        </p:spPr>
        <p:txBody>
          <a:bodyPr/>
          <a:p>
            <a:endParaRPr lang="zh-CN" altLang="en-US" dirty="0">
              <a:latin typeface="Tahoma" panose="020B0604030504040204" pitchFamily="34" charset="0"/>
            </a:endParaRPr>
          </a:p>
        </p:txBody>
      </p:sp>
      <p:sp>
        <p:nvSpPr>
          <p:cNvPr id="9238" name="Rectangle 23"/>
          <p:cNvSpPr/>
          <p:nvPr/>
        </p:nvSpPr>
        <p:spPr>
          <a:xfrm>
            <a:off x="8385175" y="4193223"/>
            <a:ext cx="628650" cy="276860"/>
          </a:xfrm>
          <a:prstGeom prst="rect">
            <a:avLst/>
          </a:prstGeom>
          <a:noFill/>
          <a:ln w="9525">
            <a:noFill/>
          </a:ln>
        </p:spPr>
        <p:txBody>
          <a:bodyPr wrap="none" lIns="0" tIns="0" rIns="0" bIns="0">
            <a:spAutoFit/>
          </a:bodyPr>
          <a:p>
            <a:r>
              <a:rPr lang="en-US" altLang="zh-CN" dirty="0">
                <a:solidFill>
                  <a:srgbClr val="000000"/>
                </a:solidFill>
                <a:latin typeface="Times New Roman" panose="02020603050405020304" pitchFamily="18" charset="0"/>
              </a:rPr>
              <a:t>send( )</a:t>
            </a:r>
            <a:endParaRPr lang="en-US" altLang="zh-CN" dirty="0">
              <a:latin typeface="Tahoma" panose="020B0604030504040204" pitchFamily="34" charset="0"/>
            </a:endParaRPr>
          </a:p>
        </p:txBody>
      </p:sp>
      <p:sp>
        <p:nvSpPr>
          <p:cNvPr id="9239" name="Rectangle 24"/>
          <p:cNvSpPr/>
          <p:nvPr/>
        </p:nvSpPr>
        <p:spPr>
          <a:xfrm>
            <a:off x="7927340" y="5066983"/>
            <a:ext cx="1579563" cy="531812"/>
          </a:xfrm>
          <a:prstGeom prst="rect">
            <a:avLst/>
          </a:prstGeom>
          <a:solidFill>
            <a:srgbClr val="CCFFFF"/>
          </a:solidFill>
          <a:ln w="3175" cap="flat" cmpd="sng">
            <a:solidFill>
              <a:srgbClr val="000000"/>
            </a:solidFill>
            <a:prstDash val="solid"/>
            <a:miter/>
            <a:headEnd type="none" w="med" len="med"/>
            <a:tailEnd type="none" w="med" len="med"/>
          </a:ln>
        </p:spPr>
        <p:txBody>
          <a:bodyPr/>
          <a:p>
            <a:endParaRPr lang="zh-CN" altLang="en-US" dirty="0">
              <a:latin typeface="Tahoma" panose="020B0604030504040204" pitchFamily="34" charset="0"/>
            </a:endParaRPr>
          </a:p>
        </p:txBody>
      </p:sp>
      <p:sp>
        <p:nvSpPr>
          <p:cNvPr id="9240" name="Rectangle 25"/>
          <p:cNvSpPr/>
          <p:nvPr/>
        </p:nvSpPr>
        <p:spPr>
          <a:xfrm>
            <a:off x="8201978" y="5195570"/>
            <a:ext cx="603250" cy="276860"/>
          </a:xfrm>
          <a:prstGeom prst="rect">
            <a:avLst/>
          </a:prstGeom>
          <a:noFill/>
          <a:ln w="9525">
            <a:noFill/>
          </a:ln>
        </p:spPr>
        <p:txBody>
          <a:bodyPr wrap="none" lIns="0" tIns="0" rIns="0" bIns="0">
            <a:spAutoFit/>
          </a:bodyPr>
          <a:p>
            <a:r>
              <a:rPr lang="en-US" altLang="zh-CN" dirty="0">
                <a:solidFill>
                  <a:srgbClr val="000000"/>
                </a:solidFill>
                <a:latin typeface="Times New Roman" panose="02020603050405020304" pitchFamily="18" charset="0"/>
              </a:rPr>
              <a:t>recv( )</a:t>
            </a:r>
            <a:endParaRPr lang="en-US" altLang="zh-CN" dirty="0">
              <a:latin typeface="Tahoma" panose="020B0604030504040204" pitchFamily="34" charset="0"/>
            </a:endParaRPr>
          </a:p>
        </p:txBody>
      </p:sp>
      <p:sp>
        <p:nvSpPr>
          <p:cNvPr id="9243" name="Line 28"/>
          <p:cNvSpPr/>
          <p:nvPr/>
        </p:nvSpPr>
        <p:spPr>
          <a:xfrm>
            <a:off x="8716645" y="4549140"/>
            <a:ext cx="635" cy="449580"/>
          </a:xfrm>
          <a:prstGeom prst="line">
            <a:avLst/>
          </a:prstGeom>
          <a:ln w="3175" cap="flat" cmpd="sng">
            <a:solidFill>
              <a:srgbClr val="000000"/>
            </a:solidFill>
            <a:prstDash val="solid"/>
            <a:headEnd type="none" w="med" len="med"/>
            <a:tailEnd type="none" w="med" len="med"/>
          </a:ln>
        </p:spPr>
      </p:sp>
      <p:sp>
        <p:nvSpPr>
          <p:cNvPr id="9244" name="Freeform 29"/>
          <p:cNvSpPr/>
          <p:nvPr/>
        </p:nvSpPr>
        <p:spPr>
          <a:xfrm>
            <a:off x="8678228" y="4987608"/>
            <a:ext cx="74612" cy="79375"/>
          </a:xfrm>
          <a:custGeom>
            <a:avLst/>
            <a:gdLst>
              <a:gd name="txL" fmla="*/ 0 w 47"/>
              <a:gd name="txT" fmla="*/ 0 h 50"/>
              <a:gd name="txR" fmla="*/ 47 w 47"/>
              <a:gd name="txB" fmla="*/ 50 h 50"/>
            </a:gdLst>
            <a:ahLst/>
            <a:cxnLst>
              <a:cxn ang="0">
                <a:pos x="0" y="0"/>
              </a:cxn>
              <a:cxn ang="0">
                <a:pos x="36512" y="79375"/>
              </a:cxn>
              <a:cxn ang="0">
                <a:pos x="74612" y="0"/>
              </a:cxn>
              <a:cxn ang="0">
                <a:pos x="0" y="0"/>
              </a:cxn>
            </a:cxnLst>
            <a:rect l="txL" t="txT" r="txR" b="txB"/>
            <a:pathLst>
              <a:path w="47" h="50">
                <a:moveTo>
                  <a:pt x="0" y="0"/>
                </a:moveTo>
                <a:lnTo>
                  <a:pt x="23" y="50"/>
                </a:lnTo>
                <a:lnTo>
                  <a:pt x="47" y="0"/>
                </a:lnTo>
                <a:lnTo>
                  <a:pt x="0" y="0"/>
                </a:lnTo>
                <a:close/>
              </a:path>
            </a:pathLst>
          </a:custGeom>
          <a:solidFill>
            <a:srgbClr val="000000">
              <a:alpha val="100000"/>
            </a:srgbClr>
          </a:solid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9245" name="Rectangle 30"/>
          <p:cNvSpPr/>
          <p:nvPr/>
        </p:nvSpPr>
        <p:spPr>
          <a:xfrm>
            <a:off x="7927340" y="6133783"/>
            <a:ext cx="1579563" cy="534987"/>
          </a:xfrm>
          <a:prstGeom prst="rect">
            <a:avLst/>
          </a:prstGeom>
          <a:solidFill>
            <a:srgbClr val="FF99CC"/>
          </a:solidFill>
          <a:ln w="3175" cap="flat" cmpd="sng">
            <a:solidFill>
              <a:srgbClr val="000000"/>
            </a:solidFill>
            <a:prstDash val="solid"/>
            <a:miter/>
            <a:headEnd type="none" w="med" len="med"/>
            <a:tailEnd type="none" w="med" len="med"/>
          </a:ln>
        </p:spPr>
        <p:txBody>
          <a:bodyPr/>
          <a:p>
            <a:endParaRPr lang="zh-CN" altLang="en-US" dirty="0">
              <a:latin typeface="Tahoma" panose="020B0604030504040204" pitchFamily="34" charset="0"/>
            </a:endParaRPr>
          </a:p>
        </p:txBody>
      </p:sp>
      <p:sp>
        <p:nvSpPr>
          <p:cNvPr id="9246" name="Rectangle 31"/>
          <p:cNvSpPr/>
          <p:nvPr/>
        </p:nvSpPr>
        <p:spPr>
          <a:xfrm>
            <a:off x="8384540" y="6265545"/>
            <a:ext cx="679450" cy="274638"/>
          </a:xfrm>
          <a:prstGeom prst="rect">
            <a:avLst/>
          </a:prstGeom>
          <a:noFill/>
          <a:ln w="9525">
            <a:noFill/>
          </a:ln>
        </p:spPr>
        <p:txBody>
          <a:bodyPr wrap="none" lIns="0" tIns="0" rIns="0" bIns="0">
            <a:spAutoFit/>
          </a:bodyPr>
          <a:p>
            <a:r>
              <a:rPr lang="en-US" altLang="zh-CN" dirty="0">
                <a:solidFill>
                  <a:srgbClr val="000000"/>
                </a:solidFill>
                <a:latin typeface="Times New Roman" panose="02020603050405020304" pitchFamily="18" charset="0"/>
              </a:rPr>
              <a:t>close( )</a:t>
            </a:r>
            <a:endParaRPr lang="en-US" altLang="zh-CN" dirty="0">
              <a:latin typeface="Tahoma" panose="020B0604030504040204" pitchFamily="34" charset="0"/>
            </a:endParaRPr>
          </a:p>
        </p:txBody>
      </p:sp>
      <p:sp>
        <p:nvSpPr>
          <p:cNvPr id="9247" name="Line 32"/>
          <p:cNvSpPr/>
          <p:nvPr/>
        </p:nvSpPr>
        <p:spPr>
          <a:xfrm>
            <a:off x="8714740" y="5598795"/>
            <a:ext cx="1588" cy="466725"/>
          </a:xfrm>
          <a:prstGeom prst="line">
            <a:avLst/>
          </a:prstGeom>
          <a:ln w="3175" cap="flat" cmpd="sng">
            <a:solidFill>
              <a:srgbClr val="000000"/>
            </a:solidFill>
            <a:prstDash val="solid"/>
            <a:headEnd type="none" w="med" len="med"/>
            <a:tailEnd type="none" w="med" len="med"/>
          </a:ln>
        </p:spPr>
      </p:sp>
      <p:sp>
        <p:nvSpPr>
          <p:cNvPr id="9248" name="Freeform 33"/>
          <p:cNvSpPr/>
          <p:nvPr/>
        </p:nvSpPr>
        <p:spPr>
          <a:xfrm>
            <a:off x="8678228" y="6059170"/>
            <a:ext cx="74612" cy="74613"/>
          </a:xfrm>
          <a:custGeom>
            <a:avLst/>
            <a:gdLst>
              <a:gd name="txL" fmla="*/ 0 w 47"/>
              <a:gd name="txT" fmla="*/ 0 h 47"/>
              <a:gd name="txR" fmla="*/ 47 w 47"/>
              <a:gd name="txB" fmla="*/ 47 h 47"/>
            </a:gdLst>
            <a:ahLst/>
            <a:cxnLst>
              <a:cxn ang="0">
                <a:pos x="0" y="0"/>
              </a:cxn>
              <a:cxn ang="0">
                <a:pos x="36512" y="74613"/>
              </a:cxn>
              <a:cxn ang="0">
                <a:pos x="74612" y="0"/>
              </a:cxn>
              <a:cxn ang="0">
                <a:pos x="0" y="0"/>
              </a:cxn>
            </a:cxnLst>
            <a:rect l="txL" t="txT" r="txR" b="txB"/>
            <a:pathLst>
              <a:path w="47" h="47">
                <a:moveTo>
                  <a:pt x="0" y="0"/>
                </a:moveTo>
                <a:lnTo>
                  <a:pt x="23" y="47"/>
                </a:lnTo>
                <a:lnTo>
                  <a:pt x="47" y="0"/>
                </a:lnTo>
                <a:lnTo>
                  <a:pt x="0" y="0"/>
                </a:lnTo>
                <a:close/>
              </a:path>
            </a:pathLst>
          </a:custGeom>
          <a:solidFill>
            <a:srgbClr val="000000">
              <a:alpha val="100000"/>
            </a:srgbClr>
          </a:solid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9251" name="Line 36"/>
          <p:cNvSpPr/>
          <p:nvPr/>
        </p:nvSpPr>
        <p:spPr>
          <a:xfrm>
            <a:off x="6084253" y="5330508"/>
            <a:ext cx="1735137" cy="1587"/>
          </a:xfrm>
          <a:prstGeom prst="line">
            <a:avLst/>
          </a:prstGeom>
          <a:ln w="14288" cap="flat" cmpd="sng">
            <a:solidFill>
              <a:srgbClr val="000000"/>
            </a:solidFill>
            <a:prstDash val="solid"/>
            <a:headEnd type="none" w="med" len="med"/>
            <a:tailEnd type="none" w="med" len="med"/>
          </a:ln>
        </p:spPr>
      </p:sp>
      <p:sp>
        <p:nvSpPr>
          <p:cNvPr id="9252" name="Freeform 37"/>
          <p:cNvSpPr/>
          <p:nvPr/>
        </p:nvSpPr>
        <p:spPr>
          <a:xfrm>
            <a:off x="7805103" y="5270183"/>
            <a:ext cx="122237" cy="125412"/>
          </a:xfrm>
          <a:custGeom>
            <a:avLst/>
            <a:gdLst>
              <a:gd name="txL" fmla="*/ 0 w 77"/>
              <a:gd name="txT" fmla="*/ 0 h 79"/>
              <a:gd name="txR" fmla="*/ 77 w 77"/>
              <a:gd name="txB" fmla="*/ 79 h 79"/>
            </a:gdLst>
            <a:ahLst/>
            <a:cxnLst>
              <a:cxn ang="0">
                <a:pos x="0" y="0"/>
              </a:cxn>
              <a:cxn ang="0">
                <a:pos x="122237" y="60325"/>
              </a:cxn>
              <a:cxn ang="0">
                <a:pos x="0" y="125412"/>
              </a:cxn>
              <a:cxn ang="0">
                <a:pos x="0" y="0"/>
              </a:cxn>
            </a:cxnLst>
            <a:rect l="txL" t="txT" r="txR" b="txB"/>
            <a:pathLst>
              <a:path w="77" h="79">
                <a:moveTo>
                  <a:pt x="0" y="0"/>
                </a:moveTo>
                <a:lnTo>
                  <a:pt x="77" y="38"/>
                </a:lnTo>
                <a:lnTo>
                  <a:pt x="0" y="79"/>
                </a:lnTo>
                <a:lnTo>
                  <a:pt x="0" y="0"/>
                </a:lnTo>
                <a:close/>
              </a:path>
            </a:pathLst>
          </a:custGeom>
          <a:solidFill>
            <a:srgbClr val="000000">
              <a:alpha val="100000"/>
            </a:srgbClr>
          </a:solidFill>
          <a:ln w="14288" cap="flat" cmpd="sng">
            <a:solidFill>
              <a:srgbClr val="000000">
                <a:alpha val="100000"/>
              </a:srgbClr>
            </a:solidFill>
            <a:prstDash val="solid"/>
            <a:round/>
            <a:headEnd type="none" w="med" len="med"/>
            <a:tailEnd type="none" w="med" len="med"/>
          </a:ln>
        </p:spPr>
        <p:txBody>
          <a:bodyPr/>
          <a:p>
            <a:endParaRPr lang="zh-CN" altLang="en-US"/>
          </a:p>
        </p:txBody>
      </p:sp>
      <p:sp>
        <p:nvSpPr>
          <p:cNvPr id="9253" name="Rectangle 38"/>
          <p:cNvSpPr/>
          <p:nvPr/>
        </p:nvSpPr>
        <p:spPr>
          <a:xfrm>
            <a:off x="6296978" y="2660968"/>
            <a:ext cx="1416050" cy="245745"/>
          </a:xfrm>
          <a:prstGeom prst="rect">
            <a:avLst/>
          </a:prstGeom>
          <a:noFill/>
          <a:ln w="9525">
            <a:noFill/>
          </a:ln>
        </p:spPr>
        <p:txBody>
          <a:bodyPr wrap="none" lIns="0" tIns="0" rIns="0" bIns="0">
            <a:spAutoFit/>
          </a:bodyPr>
          <a:p>
            <a:r>
              <a:rPr lang="en-US" altLang="zh-CN" sz="1600" dirty="0">
                <a:solidFill>
                  <a:schemeClr val="hlink"/>
                </a:solidFill>
                <a:cs typeface="+mn-lt"/>
              </a:rPr>
              <a:t>Service request</a:t>
            </a:r>
            <a:endParaRPr lang="en-US" altLang="zh-CN" sz="1600" dirty="0">
              <a:solidFill>
                <a:schemeClr val="hlink"/>
              </a:solidFill>
              <a:cs typeface="+mn-lt"/>
            </a:endParaRPr>
          </a:p>
        </p:txBody>
      </p:sp>
      <p:sp>
        <p:nvSpPr>
          <p:cNvPr id="9254" name="Rectangle 39"/>
          <p:cNvSpPr/>
          <p:nvPr/>
        </p:nvSpPr>
        <p:spPr>
          <a:xfrm>
            <a:off x="6440488" y="4987608"/>
            <a:ext cx="1129030" cy="307340"/>
          </a:xfrm>
          <a:prstGeom prst="rect">
            <a:avLst/>
          </a:prstGeom>
          <a:noFill/>
          <a:ln w="9525">
            <a:noFill/>
          </a:ln>
        </p:spPr>
        <p:txBody>
          <a:bodyPr wrap="none" lIns="0" tIns="0" rIns="0" bIns="0">
            <a:spAutoFit/>
          </a:bodyPr>
          <a:p>
            <a:r>
              <a:rPr lang="en-US" altLang="zh-CN" sz="2000" dirty="0">
                <a:solidFill>
                  <a:schemeClr val="hlink"/>
                </a:solidFill>
                <a:cs typeface="+mn-lt"/>
              </a:rPr>
              <a:t>data reply</a:t>
            </a:r>
            <a:endParaRPr lang="en-US" altLang="zh-CN" sz="2000" dirty="0">
              <a:solidFill>
                <a:schemeClr val="hlink"/>
              </a:solidFill>
              <a:cs typeface="+mn-lt"/>
            </a:endParaRPr>
          </a:p>
        </p:txBody>
      </p:sp>
      <p:sp>
        <p:nvSpPr>
          <p:cNvPr id="9257" name="Rectangle 42"/>
          <p:cNvSpPr/>
          <p:nvPr/>
        </p:nvSpPr>
        <p:spPr>
          <a:xfrm>
            <a:off x="4835208" y="880110"/>
            <a:ext cx="944880" cy="368935"/>
          </a:xfrm>
          <a:prstGeom prst="rect">
            <a:avLst/>
          </a:prstGeom>
          <a:noFill/>
          <a:ln w="9525">
            <a:noFill/>
          </a:ln>
        </p:spPr>
        <p:txBody>
          <a:bodyPr wrap="none" lIns="0" tIns="0" rIns="0" bIns="0">
            <a:spAutoFit/>
          </a:bodyPr>
          <a:p>
            <a:r>
              <a:rPr lang="en-US" altLang="zh-CN" sz="2400" b="1" dirty="0">
                <a:solidFill>
                  <a:schemeClr val="hlink"/>
                </a:solidFill>
                <a:cs typeface="+mn-lt"/>
              </a:rPr>
              <a:t>Server</a:t>
            </a:r>
            <a:endParaRPr lang="en-US" altLang="zh-CN" sz="2400" b="1" dirty="0">
              <a:solidFill>
                <a:schemeClr val="hlink"/>
              </a:solidFill>
              <a:cs typeface="+mn-lt"/>
            </a:endParaRPr>
          </a:p>
        </p:txBody>
      </p:sp>
      <p:sp>
        <p:nvSpPr>
          <p:cNvPr id="9258" name="Rectangle 43"/>
          <p:cNvSpPr/>
          <p:nvPr/>
        </p:nvSpPr>
        <p:spPr>
          <a:xfrm>
            <a:off x="8275638" y="1354138"/>
            <a:ext cx="847090" cy="368935"/>
          </a:xfrm>
          <a:prstGeom prst="rect">
            <a:avLst/>
          </a:prstGeom>
          <a:noFill/>
          <a:ln w="9525">
            <a:noFill/>
          </a:ln>
        </p:spPr>
        <p:txBody>
          <a:bodyPr wrap="none" lIns="0" tIns="0" rIns="0" bIns="0">
            <a:spAutoFit/>
          </a:bodyPr>
          <a:p>
            <a:r>
              <a:rPr lang="en-US" altLang="zh-CN" sz="2400" b="1" dirty="0">
                <a:solidFill>
                  <a:schemeClr val="hlink"/>
                </a:solidFill>
                <a:cs typeface="+mn-lt"/>
              </a:rPr>
              <a:t>Client</a:t>
            </a:r>
            <a:endParaRPr lang="en-US" altLang="zh-CN" sz="2400" b="1" dirty="0">
              <a:solidFill>
                <a:schemeClr val="hlink"/>
              </a:solidFill>
              <a:cs typeface="+mn-lt"/>
            </a:endParaRPr>
          </a:p>
        </p:txBody>
      </p:sp>
      <p:sp>
        <p:nvSpPr>
          <p:cNvPr id="9260" name="Line 45"/>
          <p:cNvSpPr/>
          <p:nvPr/>
        </p:nvSpPr>
        <p:spPr>
          <a:xfrm>
            <a:off x="5295900" y="4578350"/>
            <a:ext cx="635" cy="498475"/>
          </a:xfrm>
          <a:prstGeom prst="line">
            <a:avLst/>
          </a:prstGeom>
          <a:ln w="25400" cap="flat" cmpd="sng">
            <a:solidFill>
              <a:schemeClr val="tx1"/>
            </a:solidFill>
            <a:prstDash val="solid"/>
            <a:headEnd type="none" w="sm" len="sm"/>
            <a:tailEnd type="triangle" w="lg" len="med"/>
          </a:ln>
        </p:spPr>
      </p:sp>
      <p:sp>
        <p:nvSpPr>
          <p:cNvPr id="2" name="Rectangle 22"/>
          <p:cNvSpPr/>
          <p:nvPr/>
        </p:nvSpPr>
        <p:spPr>
          <a:xfrm>
            <a:off x="7925435" y="2760345"/>
            <a:ext cx="1579880" cy="456565"/>
          </a:xfrm>
          <a:prstGeom prst="rect">
            <a:avLst/>
          </a:prstGeom>
          <a:solidFill>
            <a:srgbClr val="FF0000"/>
          </a:solidFill>
          <a:ln w="3175" cap="flat" cmpd="sng">
            <a:solidFill>
              <a:srgbClr val="FF0000"/>
            </a:solidFill>
            <a:prstDash val="solid"/>
            <a:miter/>
            <a:headEnd type="none" w="med" len="med"/>
            <a:tailEnd type="none" w="med" len="med"/>
          </a:ln>
        </p:spPr>
        <p:txBody>
          <a:bodyPr/>
          <a:p>
            <a:pPr algn="ctr"/>
            <a:r>
              <a:rPr lang="en-US" altLang="zh-CN" sz="1600" dirty="0">
                <a:latin typeface="Tahoma" panose="020B0604030504040204" pitchFamily="34" charset="0"/>
              </a:rPr>
              <a:t>Connect()</a:t>
            </a:r>
            <a:endParaRPr lang="en-US" altLang="zh-CN" sz="1600" dirty="0">
              <a:latin typeface="Tahoma" panose="020B0604030504040204" pitchFamily="34" charset="0"/>
            </a:endParaRPr>
          </a:p>
        </p:txBody>
      </p:sp>
      <p:cxnSp>
        <p:nvCxnSpPr>
          <p:cNvPr id="3" name="肘形连接符 2"/>
          <p:cNvCxnSpPr>
            <a:stCxn id="9234" idx="2"/>
            <a:endCxn id="2" idx="0"/>
          </p:cNvCxnSpPr>
          <p:nvPr/>
        </p:nvCxnSpPr>
        <p:spPr>
          <a:xfrm rot="5400000">
            <a:off x="8505190" y="2548255"/>
            <a:ext cx="422275" cy="1905"/>
          </a:xfrm>
          <a:prstGeom prst="bentConnector3">
            <a:avLst>
              <a:gd name="adj1" fmla="val 50075"/>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 name="肘形连接符 3"/>
          <p:cNvCxnSpPr/>
          <p:nvPr/>
        </p:nvCxnSpPr>
        <p:spPr>
          <a:xfrm rot="5400000" flipV="1">
            <a:off x="8305800" y="3634105"/>
            <a:ext cx="842010" cy="20955"/>
          </a:xfrm>
          <a:prstGeom prst="bentConnector3">
            <a:avLst>
              <a:gd name="adj1" fmla="val 50038"/>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 name="肘形连接符 4"/>
          <p:cNvCxnSpPr/>
          <p:nvPr/>
        </p:nvCxnSpPr>
        <p:spPr>
          <a:xfrm rot="5400000">
            <a:off x="5165725" y="2000250"/>
            <a:ext cx="285115" cy="1905"/>
          </a:xfrm>
          <a:prstGeom prst="bentConnector3">
            <a:avLst>
              <a:gd name="adj1" fmla="val 5011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4501515" y="2753360"/>
            <a:ext cx="1583055" cy="464185"/>
          </a:xfrm>
          <a:prstGeom prst="rect">
            <a:avLst/>
          </a:prstGeom>
          <a:solidFill>
            <a:srgbClr val="FFFF99"/>
          </a:solidFill>
          <a:ln w="3175" cap="flat" cmpd="sng">
            <a:solidFill>
              <a:srgbClr val="000000"/>
            </a:solidFill>
            <a:prstDash val="solid"/>
            <a:miter/>
            <a:headEnd type="none" w="med" len="med"/>
            <a:tailEnd type="none" w="med" len="med"/>
          </a:ln>
        </p:spPr>
        <p:txBody>
          <a:bodyPr/>
          <a:p>
            <a:endParaRPr lang="zh-CN" altLang="en-US" dirty="0">
              <a:latin typeface="Tahoma" panose="020B0604030504040204" pitchFamily="34" charset="0"/>
            </a:endParaRPr>
          </a:p>
        </p:txBody>
      </p:sp>
      <p:sp>
        <p:nvSpPr>
          <p:cNvPr id="7" name="Rectangle 6"/>
          <p:cNvSpPr/>
          <p:nvPr/>
        </p:nvSpPr>
        <p:spPr>
          <a:xfrm>
            <a:off x="5000625" y="2830195"/>
            <a:ext cx="1083945" cy="276860"/>
          </a:xfrm>
          <a:prstGeom prst="rect">
            <a:avLst/>
          </a:prstGeom>
          <a:noFill/>
          <a:ln w="9525">
            <a:noFill/>
          </a:ln>
        </p:spPr>
        <p:txBody>
          <a:bodyPr wrap="square" lIns="0" tIns="0" rIns="0" bIns="0">
            <a:spAutoFit/>
          </a:bodyPr>
          <a:p>
            <a:r>
              <a:rPr lang="en-US" altLang="zh-CN" dirty="0">
                <a:solidFill>
                  <a:srgbClr val="000000"/>
                </a:solidFill>
                <a:latin typeface="Times New Roman" panose="02020603050405020304" pitchFamily="18" charset="0"/>
              </a:rPr>
              <a:t>listen( )</a:t>
            </a:r>
            <a:endParaRPr lang="en-US" altLang="zh-CN" dirty="0">
              <a:latin typeface="Tahoma" panose="020B0604030504040204" pitchFamily="34" charset="0"/>
            </a:endParaRPr>
          </a:p>
        </p:txBody>
      </p:sp>
      <p:cxnSp>
        <p:nvCxnSpPr>
          <p:cNvPr id="8" name="肘形连接符 7"/>
          <p:cNvCxnSpPr/>
          <p:nvPr/>
        </p:nvCxnSpPr>
        <p:spPr>
          <a:xfrm rot="5400000" flipV="1">
            <a:off x="5215890" y="2661285"/>
            <a:ext cx="177165" cy="635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endCxn id="7" idx="3"/>
          </p:cNvCxnSpPr>
          <p:nvPr/>
        </p:nvCxnSpPr>
        <p:spPr>
          <a:xfrm flipH="1" flipV="1">
            <a:off x="6084570" y="2968625"/>
            <a:ext cx="1840865" cy="152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Rectangle 5"/>
          <p:cNvSpPr/>
          <p:nvPr/>
        </p:nvSpPr>
        <p:spPr>
          <a:xfrm>
            <a:off x="4515485" y="3460750"/>
            <a:ext cx="1583055" cy="464185"/>
          </a:xfrm>
          <a:prstGeom prst="rect">
            <a:avLst/>
          </a:prstGeom>
          <a:solidFill>
            <a:srgbClr val="FF0000"/>
          </a:solidFill>
          <a:ln w="3175" cap="flat" cmpd="sng">
            <a:solidFill>
              <a:srgbClr val="FF0000"/>
            </a:solidFill>
            <a:prstDash val="solid"/>
            <a:miter/>
            <a:headEnd type="none" w="med" len="med"/>
            <a:tailEnd type="none" w="med" len="med"/>
          </a:ln>
        </p:spPr>
        <p:txBody>
          <a:bodyPr>
            <a:noAutofit/>
          </a:bodyPr>
          <a:p>
            <a:pPr lvl="0" algn="ctr">
              <a:buClrTx/>
              <a:buSzTx/>
              <a:buFontTx/>
            </a:pPr>
            <a:r>
              <a:rPr lang="en-US" altLang="zh-CN" sz="1600" dirty="0">
                <a:latin typeface="Tahoma" panose="020B0604030504040204" pitchFamily="34" charset="0"/>
                <a:sym typeface="+mn-ea"/>
              </a:rPr>
              <a:t>accept()</a:t>
            </a:r>
            <a:endParaRPr lang="en-US" altLang="zh-CN" sz="1600" dirty="0">
              <a:latin typeface="Tahoma" panose="020B0604030504040204" pitchFamily="34" charset="0"/>
              <a:sym typeface="+mn-ea"/>
            </a:endParaRPr>
          </a:p>
        </p:txBody>
      </p:sp>
      <p:cxnSp>
        <p:nvCxnSpPr>
          <p:cNvPr id="12" name="直接箭头连接符 11"/>
          <p:cNvCxnSpPr>
            <a:stCxn id="9237" idx="1"/>
            <a:endCxn id="9222" idx="3"/>
          </p:cNvCxnSpPr>
          <p:nvPr/>
        </p:nvCxnSpPr>
        <p:spPr>
          <a:xfrm flipH="1">
            <a:off x="6115050" y="4326890"/>
            <a:ext cx="1794510" cy="101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肘形连接符 12"/>
          <p:cNvCxnSpPr/>
          <p:nvPr/>
        </p:nvCxnSpPr>
        <p:spPr>
          <a:xfrm rot="5400000" flipV="1">
            <a:off x="5215255" y="4010025"/>
            <a:ext cx="177165" cy="635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Rectangle 39"/>
          <p:cNvSpPr/>
          <p:nvPr/>
        </p:nvSpPr>
        <p:spPr>
          <a:xfrm>
            <a:off x="6346508" y="4019233"/>
            <a:ext cx="1472565" cy="307340"/>
          </a:xfrm>
          <a:prstGeom prst="rect">
            <a:avLst/>
          </a:prstGeom>
          <a:noFill/>
          <a:ln w="9525">
            <a:noFill/>
          </a:ln>
        </p:spPr>
        <p:txBody>
          <a:bodyPr wrap="none" lIns="0" tIns="0" rIns="0" bIns="0">
            <a:spAutoFit/>
          </a:bodyPr>
          <a:p>
            <a:r>
              <a:rPr lang="en-US" altLang="zh-CN" sz="2000" dirty="0">
                <a:solidFill>
                  <a:schemeClr val="hlink"/>
                </a:solidFill>
                <a:cs typeface="+mn-lt"/>
              </a:rPr>
              <a:t>data sending</a:t>
            </a:r>
            <a:endParaRPr lang="en-US" altLang="zh-CN" sz="2000" dirty="0">
              <a:solidFill>
                <a:schemeClr val="hlink"/>
              </a:solidFill>
              <a:cs typeface="+mn-lt"/>
            </a:endParaRPr>
          </a:p>
        </p:txBody>
      </p:sp>
      <p:sp>
        <p:nvSpPr>
          <p:cNvPr id="15" name="日期占位符 14"/>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16" name="灯片编号占位符 15"/>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17" name="页脚占位符 16"/>
          <p:cNvSpPr>
            <a:spLocks noGrp="1"/>
          </p:cNvSpPr>
          <p:nvPr>
            <p:ph type="ftr" sz="quarter" idx="11"/>
          </p:nvPr>
        </p:nvSpPr>
        <p:spPr/>
        <p:txBody>
          <a:bodyPr/>
          <a:p>
            <a:r>
              <a:rPr kumimoji="1" lang="zh-SG" altLang="en-US"/>
              <a:t>Principle of Computer Networks Experiment - Lesson 2</a:t>
            </a:r>
            <a:endParaRPr kumimoji="1" lang="zh-SG"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 #1 – TCP client-server</a:t>
            </a:r>
            <a:endParaRPr lang="en-US" dirty="0"/>
          </a:p>
        </p:txBody>
      </p:sp>
      <p:sp>
        <p:nvSpPr>
          <p:cNvPr id="3" name="Content Placeholder 2"/>
          <p:cNvSpPr>
            <a:spLocks noGrp="1"/>
          </p:cNvSpPr>
          <p:nvPr>
            <p:ph idx="1"/>
          </p:nvPr>
        </p:nvSpPr>
        <p:spPr>
          <a:xfrm>
            <a:off x="1981200" y="1356468"/>
            <a:ext cx="8229600" cy="721611"/>
          </a:xfrm>
        </p:spPr>
        <p:txBody>
          <a:bodyPr/>
          <a:lstStyle/>
          <a:p>
            <a:r>
              <a:rPr lang="en-US" dirty="0" smtClean="0"/>
              <a:t>Sequence of actions - </a:t>
            </a:r>
            <a:r>
              <a:rPr lang="en-US" b="1" dirty="0" smtClean="0">
                <a:solidFill>
                  <a:srgbClr val="FF0000"/>
                </a:solidFill>
              </a:rPr>
              <a:t>Initialization</a:t>
            </a:r>
            <a:endParaRPr lang="en-US" b="1" dirty="0" smtClean="0">
              <a:solidFill>
                <a:srgbClr val="FF0000"/>
              </a:solidFill>
            </a:endParaRPr>
          </a:p>
        </p:txBody>
      </p:sp>
      <p:sp>
        <p:nvSpPr>
          <p:cNvPr id="4" name="Rectangle 108"/>
          <p:cNvSpPr/>
          <p:nvPr/>
        </p:nvSpPr>
        <p:spPr>
          <a:xfrm>
            <a:off x="1300550" y="5709527"/>
            <a:ext cx="7992240" cy="927167"/>
          </a:xfrm>
          <a:prstGeom prst="rect">
            <a:avLst/>
          </a:prstGeom>
          <a:solidFill>
            <a:schemeClr val="bg2">
              <a:lumMod val="50000"/>
              <a:alpha val="23000"/>
            </a:schemeClr>
          </a:solidFill>
        </p:spPr>
        <p:style>
          <a:lnRef idx="1">
            <a:schemeClr val="accent1"/>
          </a:lnRef>
          <a:fillRef idx="3">
            <a:schemeClr val="accent1"/>
          </a:fillRef>
          <a:effectRef idx="2">
            <a:schemeClr val="accent1"/>
          </a:effectRef>
          <a:fontRef idx="minor">
            <a:schemeClr val="lt1"/>
          </a:fontRef>
        </p:style>
        <p:txBody>
          <a:bodyPr rtlCol="0" anchor="ctr"/>
          <a:p>
            <a:pPr algn="ctr"/>
            <a:endParaRPr lang="en-US"/>
          </a:p>
        </p:txBody>
      </p:sp>
      <p:sp>
        <p:nvSpPr>
          <p:cNvPr id="5" name="Rectangle 107"/>
          <p:cNvSpPr/>
          <p:nvPr/>
        </p:nvSpPr>
        <p:spPr>
          <a:xfrm>
            <a:off x="1287721" y="4522958"/>
            <a:ext cx="7992240" cy="1206060"/>
          </a:xfrm>
          <a:prstGeom prst="rect">
            <a:avLst/>
          </a:prstGeom>
          <a:solidFill>
            <a:srgbClr val="000090">
              <a:alpha val="23000"/>
            </a:srgbClr>
          </a:solidFill>
        </p:spPr>
        <p:style>
          <a:lnRef idx="1">
            <a:schemeClr val="accent1"/>
          </a:lnRef>
          <a:fillRef idx="3">
            <a:schemeClr val="accent1"/>
          </a:fillRef>
          <a:effectRef idx="2">
            <a:schemeClr val="accent1"/>
          </a:effectRef>
          <a:fontRef idx="minor">
            <a:schemeClr val="lt1"/>
          </a:fontRef>
        </p:style>
        <p:txBody>
          <a:bodyPr rtlCol="0" anchor="ctr"/>
          <a:p>
            <a:pPr algn="ctr"/>
            <a:endParaRPr lang="en-US"/>
          </a:p>
        </p:txBody>
      </p:sp>
      <p:sp>
        <p:nvSpPr>
          <p:cNvPr id="6" name="Rectangle 106"/>
          <p:cNvSpPr/>
          <p:nvPr/>
        </p:nvSpPr>
        <p:spPr>
          <a:xfrm>
            <a:off x="1287721" y="3727512"/>
            <a:ext cx="7992240" cy="795446"/>
          </a:xfrm>
          <a:prstGeom prst="rect">
            <a:avLst/>
          </a:prstGeom>
          <a:solidFill>
            <a:srgbClr val="800000">
              <a:alpha val="23000"/>
            </a:srgbClr>
          </a:solidFill>
        </p:spPr>
        <p:style>
          <a:lnRef idx="1">
            <a:schemeClr val="accent1"/>
          </a:lnRef>
          <a:fillRef idx="3">
            <a:schemeClr val="accent1"/>
          </a:fillRef>
          <a:effectRef idx="2">
            <a:schemeClr val="accent1"/>
          </a:effectRef>
          <a:fontRef idx="minor">
            <a:schemeClr val="lt1"/>
          </a:fontRef>
        </p:style>
        <p:txBody>
          <a:bodyPr rtlCol="0" anchor="ctr"/>
          <a:p>
            <a:pPr algn="ctr"/>
            <a:endParaRPr lang="en-US"/>
          </a:p>
        </p:txBody>
      </p:sp>
      <p:sp>
        <p:nvSpPr>
          <p:cNvPr id="7" name="Rectangle 105"/>
          <p:cNvSpPr/>
          <p:nvPr/>
        </p:nvSpPr>
        <p:spPr>
          <a:xfrm>
            <a:off x="1300550" y="2619516"/>
            <a:ext cx="7992240" cy="1109584"/>
          </a:xfrm>
          <a:prstGeom prst="rect">
            <a:avLst/>
          </a:prstGeom>
          <a:solidFill>
            <a:srgbClr val="008000">
              <a:alpha val="23000"/>
            </a:srgbClr>
          </a:solidFill>
        </p:spPr>
        <p:style>
          <a:lnRef idx="1">
            <a:schemeClr val="accent1"/>
          </a:lnRef>
          <a:fillRef idx="3">
            <a:schemeClr val="accent1"/>
          </a:fillRef>
          <a:effectRef idx="2">
            <a:schemeClr val="accent1"/>
          </a:effectRef>
          <a:fontRef idx="minor">
            <a:schemeClr val="lt1"/>
          </a:fontRef>
        </p:style>
        <p:txBody>
          <a:bodyPr rtlCol="0" anchor="ctr"/>
          <a:p>
            <a:pPr algn="ctr"/>
            <a:endParaRPr lang="en-US" dirty="0"/>
          </a:p>
        </p:txBody>
      </p:sp>
      <p:cxnSp>
        <p:nvCxnSpPr>
          <p:cNvPr id="9" name="Straight Arrow Connector 68"/>
          <p:cNvCxnSpPr/>
          <p:nvPr/>
        </p:nvCxnSpPr>
        <p:spPr>
          <a:xfrm rot="16200000" flipH="1">
            <a:off x="-327093" y="4557491"/>
            <a:ext cx="4152957" cy="3"/>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0" name="TextBox 69"/>
          <p:cNvSpPr txBox="1"/>
          <p:nvPr/>
        </p:nvSpPr>
        <p:spPr>
          <a:xfrm>
            <a:off x="1287721" y="5876292"/>
            <a:ext cx="461665" cy="557041"/>
          </a:xfrm>
          <a:prstGeom prst="rect">
            <a:avLst/>
          </a:prstGeom>
          <a:noFill/>
        </p:spPr>
        <p:txBody>
          <a:bodyPr vert="vert270" wrap="none" rtlCol="0">
            <a:spAutoFit/>
          </a:bodyPr>
          <a:p>
            <a:r>
              <a:rPr lang="en-US" dirty="0" smtClean="0"/>
              <a:t>Time</a:t>
            </a:r>
            <a:endParaRPr lang="en-US" dirty="0"/>
          </a:p>
        </p:txBody>
      </p:sp>
      <p:sp>
        <p:nvSpPr>
          <p:cNvPr id="11" name="TextBox 70"/>
          <p:cNvSpPr txBox="1"/>
          <p:nvPr/>
        </p:nvSpPr>
        <p:spPr>
          <a:xfrm>
            <a:off x="2082944" y="2699196"/>
            <a:ext cx="1292842" cy="369332"/>
          </a:xfrm>
          <a:prstGeom prst="rect">
            <a:avLst/>
          </a:prstGeom>
          <a:noFill/>
        </p:spPr>
        <p:txBody>
          <a:bodyPr wrap="none" rtlCol="0">
            <a:spAutoFit/>
          </a:bodyPr>
          <a:p>
            <a:r>
              <a:rPr lang="en-US" b="1" dirty="0" smtClean="0">
                <a:solidFill>
                  <a:srgbClr val="008000"/>
                </a:solidFill>
                <a:latin typeface="Courier New" panose="02070309020205020404"/>
                <a:cs typeface="Courier New" panose="02070309020205020404"/>
              </a:rPr>
              <a:t>socket()</a:t>
            </a:r>
            <a:endParaRPr lang="en-US" b="1" dirty="0">
              <a:solidFill>
                <a:srgbClr val="008000"/>
              </a:solidFill>
              <a:latin typeface="Courier New" panose="02070309020205020404"/>
              <a:cs typeface="Courier New" panose="02070309020205020404"/>
            </a:endParaRPr>
          </a:p>
        </p:txBody>
      </p:sp>
      <p:sp>
        <p:nvSpPr>
          <p:cNvPr id="12" name="TextBox 71"/>
          <p:cNvSpPr txBox="1"/>
          <p:nvPr/>
        </p:nvSpPr>
        <p:spPr>
          <a:xfrm>
            <a:off x="7045325" y="2619516"/>
            <a:ext cx="1292842" cy="369332"/>
          </a:xfrm>
          <a:prstGeom prst="rect">
            <a:avLst/>
          </a:prstGeom>
          <a:noFill/>
        </p:spPr>
        <p:txBody>
          <a:bodyPr wrap="none" rtlCol="0">
            <a:spAutoFit/>
          </a:bodyPr>
          <a:p>
            <a:r>
              <a:rPr lang="en-US" b="1" dirty="0" smtClean="0">
                <a:solidFill>
                  <a:srgbClr val="008000"/>
                </a:solidFill>
                <a:latin typeface="Courier New" panose="02070309020205020404"/>
                <a:cs typeface="Courier New" panose="02070309020205020404"/>
              </a:rPr>
              <a:t>socket()</a:t>
            </a:r>
            <a:endParaRPr lang="en-US" b="1" dirty="0">
              <a:solidFill>
                <a:srgbClr val="008000"/>
              </a:solidFill>
              <a:latin typeface="Courier New" panose="02070309020205020404"/>
              <a:cs typeface="Courier New" panose="02070309020205020404"/>
            </a:endParaRPr>
          </a:p>
        </p:txBody>
      </p:sp>
      <p:sp>
        <p:nvSpPr>
          <p:cNvPr id="13" name="TextBox 73"/>
          <p:cNvSpPr txBox="1"/>
          <p:nvPr/>
        </p:nvSpPr>
        <p:spPr>
          <a:xfrm>
            <a:off x="7045325" y="2988848"/>
            <a:ext cx="1015798" cy="369332"/>
          </a:xfrm>
          <a:prstGeom prst="rect">
            <a:avLst/>
          </a:prstGeom>
          <a:noFill/>
        </p:spPr>
        <p:txBody>
          <a:bodyPr wrap="none" rtlCol="0">
            <a:spAutoFit/>
          </a:bodyPr>
          <a:p>
            <a:r>
              <a:rPr lang="en-US" b="1" dirty="0" smtClean="0">
                <a:solidFill>
                  <a:srgbClr val="008000"/>
                </a:solidFill>
                <a:latin typeface="Courier New" panose="02070309020205020404"/>
                <a:cs typeface="Courier New" panose="02070309020205020404"/>
              </a:rPr>
              <a:t>bind()</a:t>
            </a:r>
            <a:endParaRPr lang="en-US" b="1" dirty="0">
              <a:solidFill>
                <a:srgbClr val="008000"/>
              </a:solidFill>
              <a:latin typeface="Courier New" panose="02070309020205020404"/>
              <a:cs typeface="Courier New" panose="02070309020205020404"/>
            </a:endParaRPr>
          </a:p>
        </p:txBody>
      </p:sp>
      <p:sp>
        <p:nvSpPr>
          <p:cNvPr id="14" name="TextBox 74"/>
          <p:cNvSpPr txBox="1"/>
          <p:nvPr/>
        </p:nvSpPr>
        <p:spPr>
          <a:xfrm>
            <a:off x="7045325" y="3358180"/>
            <a:ext cx="1292842" cy="369332"/>
          </a:xfrm>
          <a:prstGeom prst="rect">
            <a:avLst/>
          </a:prstGeom>
          <a:noFill/>
        </p:spPr>
        <p:txBody>
          <a:bodyPr wrap="none" rtlCol="0">
            <a:spAutoFit/>
          </a:bodyPr>
          <a:p>
            <a:r>
              <a:rPr lang="en-US" b="1" dirty="0" smtClean="0">
                <a:solidFill>
                  <a:srgbClr val="008000"/>
                </a:solidFill>
                <a:latin typeface="Courier New" panose="02070309020205020404"/>
                <a:cs typeface="Courier New" panose="02070309020205020404"/>
              </a:rPr>
              <a:t>listen()</a:t>
            </a:r>
            <a:endParaRPr lang="en-US" b="1" dirty="0">
              <a:solidFill>
                <a:srgbClr val="008000"/>
              </a:solidFill>
              <a:latin typeface="Courier New" panose="02070309020205020404"/>
              <a:cs typeface="Courier New" panose="02070309020205020404"/>
            </a:endParaRPr>
          </a:p>
        </p:txBody>
      </p:sp>
      <p:sp>
        <p:nvSpPr>
          <p:cNvPr id="15" name="Right Brace 75"/>
          <p:cNvSpPr/>
          <p:nvPr/>
        </p:nvSpPr>
        <p:spPr>
          <a:xfrm>
            <a:off x="8338167" y="2619516"/>
            <a:ext cx="338977" cy="1107996"/>
          </a:xfrm>
          <a:prstGeom prst="rightBrace">
            <a:avLst>
              <a:gd name="adj1" fmla="val 106723"/>
              <a:gd name="adj2" fmla="val 50000"/>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p>
            <a:pPr algn="ctr"/>
            <a:endParaRPr lang="en-US"/>
          </a:p>
        </p:txBody>
      </p:sp>
      <p:cxnSp>
        <p:nvCxnSpPr>
          <p:cNvPr id="16" name="Straight Connector 77"/>
          <p:cNvCxnSpPr/>
          <p:nvPr/>
        </p:nvCxnSpPr>
        <p:spPr>
          <a:xfrm>
            <a:off x="1300550" y="3727512"/>
            <a:ext cx="7658836"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7" name="TextBox 78"/>
          <p:cNvSpPr txBox="1"/>
          <p:nvPr/>
        </p:nvSpPr>
        <p:spPr>
          <a:xfrm rot="5400000">
            <a:off x="9669014" y="2666176"/>
            <a:ext cx="400110" cy="982826"/>
          </a:xfrm>
          <a:prstGeom prst="rect">
            <a:avLst/>
          </a:prstGeom>
          <a:noFill/>
        </p:spPr>
        <p:txBody>
          <a:bodyPr vert="vert270" wrap="none" rtlCol="0">
            <a:spAutoFit/>
          </a:bodyPr>
          <a:p>
            <a:r>
              <a:rPr lang="en-US" sz="1400" dirty="0" smtClean="0">
                <a:solidFill>
                  <a:srgbClr val="008000"/>
                </a:solidFill>
              </a:rPr>
              <a:t>Initialization</a:t>
            </a:r>
            <a:endParaRPr lang="en-US" sz="1400" dirty="0">
              <a:solidFill>
                <a:srgbClr val="008000"/>
              </a:solidFill>
            </a:endParaRPr>
          </a:p>
        </p:txBody>
      </p:sp>
      <p:sp>
        <p:nvSpPr>
          <p:cNvPr id="18" name="TextBox 79"/>
          <p:cNvSpPr txBox="1"/>
          <p:nvPr/>
        </p:nvSpPr>
        <p:spPr>
          <a:xfrm>
            <a:off x="7045325" y="3969093"/>
            <a:ext cx="1292842" cy="369332"/>
          </a:xfrm>
          <a:prstGeom prst="rect">
            <a:avLst/>
          </a:prstGeom>
          <a:noFill/>
        </p:spPr>
        <p:txBody>
          <a:bodyPr wrap="none" rtlCol="0">
            <a:spAutoFit/>
          </a:bodyPr>
          <a:p>
            <a:r>
              <a:rPr lang="en-US" b="1" dirty="0" smtClean="0">
                <a:solidFill>
                  <a:srgbClr val="800000"/>
                </a:solidFill>
                <a:latin typeface="Courier New" panose="02070309020205020404"/>
                <a:cs typeface="Courier New" panose="02070309020205020404"/>
              </a:rPr>
              <a:t>accept()</a:t>
            </a:r>
            <a:endParaRPr lang="en-US" b="1" dirty="0">
              <a:solidFill>
                <a:srgbClr val="800000"/>
              </a:solidFill>
              <a:latin typeface="Courier New" panose="02070309020205020404"/>
              <a:cs typeface="Courier New" panose="02070309020205020404"/>
            </a:endParaRPr>
          </a:p>
        </p:txBody>
      </p:sp>
      <p:cxnSp>
        <p:nvCxnSpPr>
          <p:cNvPr id="19" name="Straight Connector 80"/>
          <p:cNvCxnSpPr/>
          <p:nvPr/>
        </p:nvCxnSpPr>
        <p:spPr>
          <a:xfrm>
            <a:off x="1300550" y="4522958"/>
            <a:ext cx="7658836"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0" name="Right Brace 81"/>
          <p:cNvSpPr/>
          <p:nvPr/>
        </p:nvSpPr>
        <p:spPr>
          <a:xfrm>
            <a:off x="8338167" y="3729100"/>
            <a:ext cx="338977" cy="793858"/>
          </a:xfrm>
          <a:prstGeom prst="rightBrace">
            <a:avLst>
              <a:gd name="adj1" fmla="val 58548"/>
              <a:gd name="adj2" fmla="val 50000"/>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p>
            <a:pPr algn="ctr"/>
            <a:endParaRPr lang="en-US"/>
          </a:p>
        </p:txBody>
      </p:sp>
      <p:sp>
        <p:nvSpPr>
          <p:cNvPr id="21" name="TextBox 82"/>
          <p:cNvSpPr txBox="1"/>
          <p:nvPr/>
        </p:nvSpPr>
        <p:spPr>
          <a:xfrm rot="5400000">
            <a:off x="9561157" y="3565741"/>
            <a:ext cx="615553" cy="1118969"/>
          </a:xfrm>
          <a:prstGeom prst="rect">
            <a:avLst/>
          </a:prstGeom>
          <a:noFill/>
        </p:spPr>
        <p:txBody>
          <a:bodyPr vert="vert270" wrap="none" rtlCol="0">
            <a:spAutoFit/>
          </a:bodyPr>
          <a:p>
            <a:r>
              <a:rPr lang="en-US" sz="1400" dirty="0" smtClean="0">
                <a:solidFill>
                  <a:srgbClr val="800000"/>
                </a:solidFill>
              </a:rPr>
              <a:t>Connection</a:t>
            </a:r>
            <a:endParaRPr lang="en-US" sz="1400" dirty="0" smtClean="0">
              <a:solidFill>
                <a:srgbClr val="800000"/>
              </a:solidFill>
            </a:endParaRPr>
          </a:p>
          <a:p>
            <a:r>
              <a:rPr lang="en-US" sz="1400" dirty="0" smtClean="0">
                <a:solidFill>
                  <a:srgbClr val="800000"/>
                </a:solidFill>
              </a:rPr>
              <a:t>Establishment</a:t>
            </a:r>
            <a:endParaRPr lang="en-US" sz="1400" dirty="0">
              <a:solidFill>
                <a:srgbClr val="800000"/>
              </a:solidFill>
            </a:endParaRPr>
          </a:p>
        </p:txBody>
      </p:sp>
      <p:sp>
        <p:nvSpPr>
          <p:cNvPr id="22" name="TextBox 84"/>
          <p:cNvSpPr txBox="1"/>
          <p:nvPr/>
        </p:nvSpPr>
        <p:spPr>
          <a:xfrm>
            <a:off x="2082944" y="3969093"/>
            <a:ext cx="1431364" cy="369332"/>
          </a:xfrm>
          <a:prstGeom prst="rect">
            <a:avLst/>
          </a:prstGeom>
          <a:noFill/>
        </p:spPr>
        <p:txBody>
          <a:bodyPr wrap="none" rtlCol="0">
            <a:spAutoFit/>
          </a:bodyPr>
          <a:p>
            <a:r>
              <a:rPr lang="en-US" b="1" dirty="0" smtClean="0">
                <a:solidFill>
                  <a:srgbClr val="800000"/>
                </a:solidFill>
                <a:latin typeface="Courier New" panose="02070309020205020404"/>
                <a:cs typeface="Courier New" panose="02070309020205020404"/>
              </a:rPr>
              <a:t>connect()</a:t>
            </a:r>
            <a:endParaRPr lang="en-US" b="1" dirty="0">
              <a:solidFill>
                <a:srgbClr val="800000"/>
              </a:solidFill>
              <a:latin typeface="Courier New" panose="02070309020205020404"/>
              <a:cs typeface="Courier New" panose="02070309020205020404"/>
            </a:endParaRPr>
          </a:p>
        </p:txBody>
      </p:sp>
      <p:sp>
        <p:nvSpPr>
          <p:cNvPr id="23" name="TextBox 85"/>
          <p:cNvSpPr txBox="1"/>
          <p:nvPr/>
        </p:nvSpPr>
        <p:spPr>
          <a:xfrm>
            <a:off x="2082944" y="4598356"/>
            <a:ext cx="2539540" cy="369332"/>
          </a:xfrm>
          <a:prstGeom prst="rect">
            <a:avLst/>
          </a:prstGeom>
          <a:noFill/>
        </p:spPr>
        <p:txBody>
          <a:bodyPr wrap="none" rtlCol="0">
            <a:spAutoFit/>
          </a:bodyPr>
          <a:p>
            <a:r>
              <a:rPr lang="en-US" b="1" dirty="0" smtClean="0">
                <a:solidFill>
                  <a:srgbClr val="000090"/>
                </a:solidFill>
                <a:latin typeface="Courier New" panose="02070309020205020404"/>
                <a:cs typeface="Courier New" panose="02070309020205020404"/>
              </a:rPr>
              <a:t>send() or write()</a:t>
            </a:r>
            <a:endParaRPr lang="en-US" b="1" dirty="0">
              <a:solidFill>
                <a:srgbClr val="000090"/>
              </a:solidFill>
              <a:latin typeface="Courier New" panose="02070309020205020404"/>
              <a:cs typeface="Courier New" panose="02070309020205020404"/>
            </a:endParaRPr>
          </a:p>
        </p:txBody>
      </p:sp>
      <p:sp>
        <p:nvSpPr>
          <p:cNvPr id="24" name="TextBox 86"/>
          <p:cNvSpPr txBox="1"/>
          <p:nvPr/>
        </p:nvSpPr>
        <p:spPr>
          <a:xfrm>
            <a:off x="5775555" y="5359687"/>
            <a:ext cx="2539540" cy="369332"/>
          </a:xfrm>
          <a:prstGeom prst="rect">
            <a:avLst/>
          </a:prstGeom>
          <a:noFill/>
        </p:spPr>
        <p:txBody>
          <a:bodyPr wrap="none" rtlCol="0">
            <a:spAutoFit/>
          </a:bodyPr>
          <a:p>
            <a:r>
              <a:rPr lang="en-US" b="1" dirty="0" smtClean="0">
                <a:solidFill>
                  <a:srgbClr val="000090"/>
                </a:solidFill>
                <a:latin typeface="Courier New" panose="02070309020205020404"/>
                <a:cs typeface="Courier New" panose="02070309020205020404"/>
              </a:rPr>
              <a:t>send() or write()</a:t>
            </a:r>
            <a:endParaRPr lang="en-US" b="1" dirty="0">
              <a:solidFill>
                <a:srgbClr val="000090"/>
              </a:solidFill>
              <a:latin typeface="Courier New" panose="02070309020205020404"/>
              <a:cs typeface="Courier New" panose="02070309020205020404"/>
            </a:endParaRPr>
          </a:p>
        </p:txBody>
      </p:sp>
      <p:sp>
        <p:nvSpPr>
          <p:cNvPr id="25" name="TextBox 87"/>
          <p:cNvSpPr txBox="1"/>
          <p:nvPr/>
        </p:nvSpPr>
        <p:spPr>
          <a:xfrm>
            <a:off x="2082944" y="5358098"/>
            <a:ext cx="2401018" cy="369332"/>
          </a:xfrm>
          <a:prstGeom prst="rect">
            <a:avLst/>
          </a:prstGeom>
          <a:noFill/>
        </p:spPr>
        <p:txBody>
          <a:bodyPr wrap="none" rtlCol="0">
            <a:spAutoFit/>
          </a:bodyPr>
          <a:p>
            <a:r>
              <a:rPr lang="en-US" b="1" dirty="0" err="1" smtClean="0">
                <a:solidFill>
                  <a:srgbClr val="000090"/>
                </a:solidFill>
                <a:latin typeface="Courier New" panose="02070309020205020404"/>
                <a:cs typeface="Courier New" panose="02070309020205020404"/>
              </a:rPr>
              <a:t>recv</a:t>
            </a:r>
            <a:r>
              <a:rPr lang="en-US" b="1" dirty="0" smtClean="0">
                <a:solidFill>
                  <a:srgbClr val="000090"/>
                </a:solidFill>
                <a:latin typeface="Courier New" panose="02070309020205020404"/>
                <a:cs typeface="Courier New" panose="02070309020205020404"/>
              </a:rPr>
              <a:t>() or read()</a:t>
            </a:r>
            <a:endParaRPr lang="en-US" b="1" dirty="0">
              <a:solidFill>
                <a:srgbClr val="000090"/>
              </a:solidFill>
              <a:latin typeface="Courier New" panose="02070309020205020404"/>
              <a:cs typeface="Courier New" panose="02070309020205020404"/>
            </a:endParaRPr>
          </a:p>
        </p:txBody>
      </p:sp>
      <p:sp>
        <p:nvSpPr>
          <p:cNvPr id="26" name="TextBox 88"/>
          <p:cNvSpPr txBox="1"/>
          <p:nvPr/>
        </p:nvSpPr>
        <p:spPr>
          <a:xfrm>
            <a:off x="5920060" y="4598356"/>
            <a:ext cx="2401018" cy="369332"/>
          </a:xfrm>
          <a:prstGeom prst="rect">
            <a:avLst/>
          </a:prstGeom>
          <a:noFill/>
        </p:spPr>
        <p:txBody>
          <a:bodyPr wrap="none" rtlCol="0">
            <a:spAutoFit/>
          </a:bodyPr>
          <a:p>
            <a:r>
              <a:rPr lang="en-US" b="1" dirty="0" err="1" smtClean="0">
                <a:solidFill>
                  <a:srgbClr val="000090"/>
                </a:solidFill>
                <a:latin typeface="Courier New" panose="02070309020205020404"/>
                <a:cs typeface="Courier New" panose="02070309020205020404"/>
              </a:rPr>
              <a:t>recv</a:t>
            </a:r>
            <a:r>
              <a:rPr lang="en-US" b="1" dirty="0" smtClean="0">
                <a:solidFill>
                  <a:srgbClr val="000090"/>
                </a:solidFill>
                <a:latin typeface="Courier New" panose="02070309020205020404"/>
                <a:cs typeface="Courier New" panose="02070309020205020404"/>
              </a:rPr>
              <a:t>() or read()</a:t>
            </a:r>
            <a:endParaRPr lang="en-US" b="1" dirty="0">
              <a:solidFill>
                <a:srgbClr val="000090"/>
              </a:solidFill>
              <a:latin typeface="Courier New" panose="02070309020205020404"/>
              <a:cs typeface="Courier New" panose="02070309020205020404"/>
            </a:endParaRPr>
          </a:p>
        </p:txBody>
      </p:sp>
      <p:sp>
        <p:nvSpPr>
          <p:cNvPr id="27" name="Right Brace 89"/>
          <p:cNvSpPr/>
          <p:nvPr/>
        </p:nvSpPr>
        <p:spPr>
          <a:xfrm>
            <a:off x="8321078" y="4524546"/>
            <a:ext cx="338977" cy="1202884"/>
          </a:xfrm>
          <a:prstGeom prst="rightBrace">
            <a:avLst>
              <a:gd name="adj1" fmla="val 106723"/>
              <a:gd name="adj2" fmla="val 50000"/>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p>
            <a:pPr algn="ctr"/>
            <a:endParaRPr lang="en-US"/>
          </a:p>
        </p:txBody>
      </p:sp>
      <p:cxnSp>
        <p:nvCxnSpPr>
          <p:cNvPr id="28" name="Straight Connector 90"/>
          <p:cNvCxnSpPr/>
          <p:nvPr/>
        </p:nvCxnSpPr>
        <p:spPr>
          <a:xfrm>
            <a:off x="1300550" y="5727430"/>
            <a:ext cx="7658836"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9" name="TextBox 91"/>
          <p:cNvSpPr txBox="1"/>
          <p:nvPr/>
        </p:nvSpPr>
        <p:spPr>
          <a:xfrm>
            <a:off x="7045325" y="4988766"/>
            <a:ext cx="344039" cy="369332"/>
          </a:xfrm>
          <a:prstGeom prst="rect">
            <a:avLst/>
          </a:prstGeom>
          <a:noFill/>
        </p:spPr>
        <p:txBody>
          <a:bodyPr wrap="none" rtlCol="0">
            <a:spAutoFit/>
          </a:bodyPr>
          <a:p>
            <a:r>
              <a:rPr lang="en-US" dirty="0" smtClean="0"/>
              <a:t>…</a:t>
            </a:r>
            <a:endParaRPr lang="en-US" dirty="0"/>
          </a:p>
        </p:txBody>
      </p:sp>
      <p:sp>
        <p:nvSpPr>
          <p:cNvPr id="30" name="TextBox 92"/>
          <p:cNvSpPr txBox="1"/>
          <p:nvPr/>
        </p:nvSpPr>
        <p:spPr>
          <a:xfrm>
            <a:off x="3031747" y="4967688"/>
            <a:ext cx="344039" cy="369332"/>
          </a:xfrm>
          <a:prstGeom prst="rect">
            <a:avLst/>
          </a:prstGeom>
          <a:noFill/>
        </p:spPr>
        <p:txBody>
          <a:bodyPr wrap="none" rtlCol="0">
            <a:spAutoFit/>
          </a:bodyPr>
          <a:p>
            <a:r>
              <a:rPr lang="en-US" dirty="0" smtClean="0"/>
              <a:t>…</a:t>
            </a:r>
            <a:endParaRPr lang="en-US" dirty="0"/>
          </a:p>
        </p:txBody>
      </p:sp>
      <p:cxnSp>
        <p:nvCxnSpPr>
          <p:cNvPr id="31" name="Straight Arrow Connector 94"/>
          <p:cNvCxnSpPr>
            <a:stCxn id="22" idx="3"/>
            <a:endCxn id="18" idx="1"/>
          </p:cNvCxnSpPr>
          <p:nvPr/>
        </p:nvCxnSpPr>
        <p:spPr>
          <a:xfrm>
            <a:off x="3514308" y="4153759"/>
            <a:ext cx="3531017" cy="1588"/>
          </a:xfrm>
          <a:prstGeom prst="straightConnector1">
            <a:avLst/>
          </a:prstGeom>
          <a:ln w="31750">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96"/>
          <p:cNvCxnSpPr>
            <a:stCxn id="23" idx="3"/>
            <a:endCxn id="26" idx="1"/>
          </p:cNvCxnSpPr>
          <p:nvPr/>
        </p:nvCxnSpPr>
        <p:spPr>
          <a:xfrm>
            <a:off x="4622484" y="4783022"/>
            <a:ext cx="1297576" cy="1588"/>
          </a:xfrm>
          <a:prstGeom prst="straightConnector1">
            <a:avLst/>
          </a:prstGeom>
          <a:ln w="31750">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98"/>
          <p:cNvCxnSpPr>
            <a:stCxn id="24" idx="1"/>
            <a:endCxn id="25" idx="3"/>
          </p:cNvCxnSpPr>
          <p:nvPr/>
        </p:nvCxnSpPr>
        <p:spPr>
          <a:xfrm rot="10800000">
            <a:off x="4483963" y="5542765"/>
            <a:ext cx="1291593" cy="1589"/>
          </a:xfrm>
          <a:prstGeom prst="straightConnector1">
            <a:avLst/>
          </a:prstGeom>
          <a:ln w="31750">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34" name="TextBox 99"/>
          <p:cNvSpPr txBox="1"/>
          <p:nvPr/>
        </p:nvSpPr>
        <p:spPr>
          <a:xfrm rot="5400000">
            <a:off x="9698833" y="4593408"/>
            <a:ext cx="400110" cy="1041824"/>
          </a:xfrm>
          <a:prstGeom prst="rect">
            <a:avLst/>
          </a:prstGeom>
          <a:noFill/>
        </p:spPr>
        <p:txBody>
          <a:bodyPr vert="vert270" wrap="none" rtlCol="0">
            <a:spAutoFit/>
          </a:bodyPr>
          <a:p>
            <a:r>
              <a:rPr lang="en-US" sz="1400" dirty="0" smtClean="0">
                <a:solidFill>
                  <a:srgbClr val="000090"/>
                </a:solidFill>
              </a:rPr>
              <a:t>Data transfer</a:t>
            </a:r>
            <a:endParaRPr lang="en-US" sz="1400" dirty="0">
              <a:solidFill>
                <a:srgbClr val="000090"/>
              </a:solidFill>
            </a:endParaRPr>
          </a:p>
        </p:txBody>
      </p:sp>
      <p:sp>
        <p:nvSpPr>
          <p:cNvPr id="36" name="TextBox 100"/>
          <p:cNvSpPr txBox="1"/>
          <p:nvPr/>
        </p:nvSpPr>
        <p:spPr>
          <a:xfrm>
            <a:off x="2082944" y="5897237"/>
            <a:ext cx="1154320" cy="369332"/>
          </a:xfrm>
          <a:prstGeom prst="rect">
            <a:avLst/>
          </a:prstGeom>
          <a:noFill/>
        </p:spPr>
        <p:txBody>
          <a:bodyPr wrap="none" rtlCol="0">
            <a:spAutoFit/>
          </a:bodyPr>
          <a:p>
            <a:r>
              <a:rPr lang="en-US" b="1" dirty="0" smtClean="0">
                <a:solidFill>
                  <a:schemeClr val="bg2">
                    <a:lumMod val="25000"/>
                  </a:schemeClr>
                </a:solidFill>
                <a:latin typeface="Courier New" panose="02070309020205020404"/>
                <a:cs typeface="Courier New" panose="02070309020205020404"/>
              </a:rPr>
              <a:t>close()</a:t>
            </a:r>
            <a:endParaRPr lang="en-US" b="1" dirty="0">
              <a:solidFill>
                <a:schemeClr val="bg2">
                  <a:lumMod val="25000"/>
                </a:schemeClr>
              </a:solidFill>
              <a:latin typeface="Courier New" panose="02070309020205020404"/>
              <a:cs typeface="Courier New" panose="02070309020205020404"/>
            </a:endParaRPr>
          </a:p>
        </p:txBody>
      </p:sp>
      <p:sp>
        <p:nvSpPr>
          <p:cNvPr id="37" name="TextBox 101"/>
          <p:cNvSpPr txBox="1"/>
          <p:nvPr/>
        </p:nvSpPr>
        <p:spPr>
          <a:xfrm>
            <a:off x="7166758" y="5897237"/>
            <a:ext cx="1154320" cy="369332"/>
          </a:xfrm>
          <a:prstGeom prst="rect">
            <a:avLst/>
          </a:prstGeom>
          <a:noFill/>
        </p:spPr>
        <p:txBody>
          <a:bodyPr wrap="none" rtlCol="0">
            <a:spAutoFit/>
          </a:bodyPr>
          <a:p>
            <a:r>
              <a:rPr lang="en-US" b="1" dirty="0" smtClean="0">
                <a:solidFill>
                  <a:srgbClr val="4A452A"/>
                </a:solidFill>
                <a:latin typeface="Courier New" panose="02070309020205020404"/>
                <a:cs typeface="Courier New" panose="02070309020205020404"/>
              </a:rPr>
              <a:t>close()</a:t>
            </a:r>
            <a:endParaRPr lang="en-US" b="1" dirty="0">
              <a:solidFill>
                <a:srgbClr val="4A452A"/>
              </a:solidFill>
              <a:latin typeface="Courier New" panose="02070309020205020404"/>
              <a:cs typeface="Courier New" panose="02070309020205020404"/>
            </a:endParaRPr>
          </a:p>
        </p:txBody>
      </p:sp>
      <p:sp>
        <p:nvSpPr>
          <p:cNvPr id="38" name="Right Brace 102"/>
          <p:cNvSpPr/>
          <p:nvPr/>
        </p:nvSpPr>
        <p:spPr>
          <a:xfrm>
            <a:off x="8338167" y="5729018"/>
            <a:ext cx="338977" cy="677335"/>
          </a:xfrm>
          <a:prstGeom prst="rightBrace">
            <a:avLst>
              <a:gd name="adj1" fmla="val 58548"/>
              <a:gd name="adj2" fmla="val 50000"/>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p>
            <a:pPr algn="ctr"/>
            <a:endParaRPr lang="en-US"/>
          </a:p>
        </p:txBody>
      </p:sp>
      <p:sp>
        <p:nvSpPr>
          <p:cNvPr id="39" name="TextBox 103"/>
          <p:cNvSpPr txBox="1"/>
          <p:nvPr/>
        </p:nvSpPr>
        <p:spPr>
          <a:xfrm rot="5400000">
            <a:off x="9698198" y="5670693"/>
            <a:ext cx="400110" cy="968099"/>
          </a:xfrm>
          <a:prstGeom prst="rect">
            <a:avLst/>
          </a:prstGeom>
          <a:noFill/>
        </p:spPr>
        <p:txBody>
          <a:bodyPr vert="vert270" wrap="none" rtlCol="0">
            <a:spAutoFit/>
          </a:bodyPr>
          <a:p>
            <a:r>
              <a:rPr lang="en-US" sz="1400" dirty="0" smtClean="0">
                <a:solidFill>
                  <a:srgbClr val="008000"/>
                </a:solidFill>
              </a:rPr>
              <a:t>Termination</a:t>
            </a:r>
            <a:endParaRPr lang="en-US" sz="1400" dirty="0">
              <a:solidFill>
                <a:srgbClr val="008000"/>
              </a:solidFill>
            </a:endParaRPr>
          </a:p>
        </p:txBody>
      </p:sp>
      <p:sp>
        <p:nvSpPr>
          <p:cNvPr id="40" name="TextBox 109"/>
          <p:cNvSpPr txBox="1"/>
          <p:nvPr/>
        </p:nvSpPr>
        <p:spPr>
          <a:xfrm>
            <a:off x="2109048" y="2019350"/>
            <a:ext cx="922699" cy="461665"/>
          </a:xfrm>
          <a:prstGeom prst="rect">
            <a:avLst/>
          </a:prstGeom>
          <a:noFill/>
        </p:spPr>
        <p:txBody>
          <a:bodyPr wrap="none" rtlCol="0">
            <a:spAutoFit/>
          </a:bodyPr>
          <a:p>
            <a:r>
              <a:rPr lang="en-US" sz="2400" b="1" dirty="0" smtClean="0"/>
              <a:t>Client</a:t>
            </a:r>
            <a:endParaRPr lang="en-US" sz="2400" b="1" dirty="0"/>
          </a:p>
        </p:txBody>
      </p:sp>
      <p:sp>
        <p:nvSpPr>
          <p:cNvPr id="41" name="TextBox 110"/>
          <p:cNvSpPr txBox="1"/>
          <p:nvPr/>
        </p:nvSpPr>
        <p:spPr>
          <a:xfrm>
            <a:off x="7045325" y="2019350"/>
            <a:ext cx="1004301" cy="461665"/>
          </a:xfrm>
          <a:prstGeom prst="rect">
            <a:avLst/>
          </a:prstGeom>
          <a:noFill/>
        </p:spPr>
        <p:txBody>
          <a:bodyPr wrap="none" rtlCol="0">
            <a:spAutoFit/>
          </a:bodyPr>
          <a:p>
            <a:r>
              <a:rPr lang="en-US" sz="2400" b="1" dirty="0" smtClean="0"/>
              <a:t>Server</a:t>
            </a:r>
            <a:endParaRPr lang="en-US" sz="2400" b="1" dirty="0"/>
          </a:p>
        </p:txBody>
      </p:sp>
      <p:sp>
        <p:nvSpPr>
          <p:cNvPr id="42" name="笑脸 41"/>
          <p:cNvSpPr/>
          <p:nvPr/>
        </p:nvSpPr>
        <p:spPr>
          <a:xfrm>
            <a:off x="1541780" y="2988945"/>
            <a:ext cx="415290" cy="391160"/>
          </a:xfrm>
          <a:prstGeom prst="smileyFac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8" name="日期占位符 7"/>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35" name="灯片编号占位符 34"/>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43" name="页脚占位符 42"/>
          <p:cNvSpPr>
            <a:spLocks noGrp="1"/>
          </p:cNvSpPr>
          <p:nvPr>
            <p:ph type="ftr" sz="quarter" idx="11"/>
          </p:nvPr>
        </p:nvSpPr>
        <p:spPr/>
        <p:txBody>
          <a:bodyPr/>
          <a:p>
            <a:r>
              <a:rPr kumimoji="1" lang="zh-SG" altLang="en-US"/>
              <a:t>Principle of Computer Networks Experiment - Lesson 2</a:t>
            </a:r>
            <a:endParaRPr kumimoji="1" lang="zh-SG" alt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Initialization: server + client, </a:t>
            </a:r>
            <a:r>
              <a:rPr lang="en-US" sz="3555" dirty="0" smtClean="0">
                <a:solidFill>
                  <a:srgbClr val="FF0000"/>
                </a:solidFill>
                <a:latin typeface="Courier"/>
                <a:cs typeface="Courier"/>
              </a:rPr>
              <a:t>socket()</a:t>
            </a:r>
            <a:endParaRPr lang="en-US" dirty="0"/>
          </a:p>
        </p:txBody>
      </p:sp>
      <p:sp>
        <p:nvSpPr>
          <p:cNvPr id="3" name="Content Placeholder 2"/>
          <p:cNvSpPr>
            <a:spLocks noGrp="1"/>
          </p:cNvSpPr>
          <p:nvPr>
            <p:ph idx="1"/>
          </p:nvPr>
        </p:nvSpPr>
        <p:spPr>
          <a:xfrm>
            <a:off x="727710" y="1691005"/>
            <a:ext cx="10626090" cy="4486275"/>
          </a:xfrm>
        </p:spPr>
        <p:txBody>
          <a:bodyPr>
            <a:noAutofit/>
          </a:bodyPr>
          <a:lstStyle/>
          <a:p>
            <a:pPr>
              <a:buNone/>
            </a:pPr>
            <a:r>
              <a:rPr lang="en-US" sz="2400" b="1" dirty="0" err="1" smtClean="0">
                <a:cs typeface="+mn-lt"/>
              </a:rPr>
              <a:t>sockid＝socket(af，type，protocol)</a:t>
            </a:r>
            <a:endParaRPr lang="en-US" sz="2400" b="1" dirty="0" err="1" smtClean="0">
              <a:cs typeface="+mn-lt"/>
            </a:endParaRPr>
          </a:p>
          <a:p>
            <a:pPr>
              <a:buNone/>
            </a:pPr>
            <a:r>
              <a:rPr lang="en-US" sz="2000" dirty="0" err="1" smtClean="0">
                <a:solidFill>
                  <a:srgbClr val="FF0000"/>
                </a:solidFill>
                <a:cs typeface="+mn-lt"/>
              </a:rPr>
              <a:t>af</a:t>
            </a:r>
            <a:r>
              <a:rPr lang="en-US" sz="2000" dirty="0" err="1" smtClean="0">
                <a:cs typeface="+mn-lt"/>
              </a:rPr>
              <a:t>: address family;  </a:t>
            </a:r>
            <a:r>
              <a:rPr lang="en-US" sz="2000" dirty="0" err="1" smtClean="0">
                <a:solidFill>
                  <a:srgbClr val="FF0000"/>
                </a:solidFill>
                <a:cs typeface="+mn-lt"/>
              </a:rPr>
              <a:t>type</a:t>
            </a:r>
            <a:r>
              <a:rPr lang="en-US" sz="2000" dirty="0" err="1" smtClean="0">
                <a:cs typeface="+mn-lt"/>
              </a:rPr>
              <a:t>: transmission layer protocol type; </a:t>
            </a:r>
            <a:endParaRPr lang="en-US" sz="2000" dirty="0" err="1" smtClean="0">
              <a:cs typeface="+mn-lt"/>
            </a:endParaRPr>
          </a:p>
          <a:p>
            <a:pPr>
              <a:buNone/>
            </a:pPr>
            <a:r>
              <a:rPr lang="en-US" sz="2000" dirty="0" err="1" smtClean="0">
                <a:solidFill>
                  <a:srgbClr val="FF0000"/>
                </a:solidFill>
                <a:cs typeface="+mn-lt"/>
              </a:rPr>
              <a:t>protocol</a:t>
            </a:r>
            <a:r>
              <a:rPr lang="en-US" sz="2000" dirty="0" err="1" smtClean="0">
                <a:cs typeface="+mn-lt"/>
              </a:rPr>
              <a:t>:  network communication protocol</a:t>
            </a:r>
            <a:endParaRPr lang="en-US" sz="2000" dirty="0" err="1" smtClean="0">
              <a:cs typeface="+mn-lt"/>
            </a:endParaRPr>
          </a:p>
          <a:p>
            <a:pPr>
              <a:buNone/>
            </a:pPr>
            <a:r>
              <a:rPr lang="en-US" sz="2000" dirty="0" err="1" smtClean="0">
                <a:cs typeface="+mn-lt"/>
              </a:rPr>
              <a:t>int</a:t>
            </a:r>
            <a:r>
              <a:rPr lang="en-US" sz="2000" dirty="0" smtClean="0">
                <a:cs typeface="+mn-lt"/>
              </a:rPr>
              <a:t> sock = </a:t>
            </a:r>
            <a:r>
              <a:rPr lang="en-US" sz="2000" b="1" dirty="0" err="1" smtClean="0">
                <a:solidFill>
                  <a:srgbClr val="FF0000"/>
                </a:solidFill>
                <a:cs typeface="+mn-lt"/>
              </a:rPr>
              <a:t>socket</a:t>
            </a:r>
            <a:r>
              <a:rPr lang="en-US" sz="2000" dirty="0" err="1" smtClean="0">
                <a:cs typeface="+mn-lt"/>
              </a:rPr>
              <a:t>(</a:t>
            </a:r>
            <a:r>
              <a:rPr lang="en-US" sz="2000" b="1" dirty="0" err="1" smtClean="0">
                <a:solidFill>
                  <a:srgbClr val="008000"/>
                </a:solidFill>
                <a:cs typeface="+mn-lt"/>
              </a:rPr>
              <a:t>AF_INET</a:t>
            </a:r>
            <a:r>
              <a:rPr lang="en-US" sz="2000" dirty="0" smtClean="0">
                <a:cs typeface="+mn-lt"/>
              </a:rPr>
              <a:t>, </a:t>
            </a:r>
            <a:r>
              <a:rPr lang="en-US" sz="2000" b="1" dirty="0" smtClean="0">
                <a:solidFill>
                  <a:srgbClr val="008000"/>
                </a:solidFill>
                <a:cs typeface="+mn-lt"/>
              </a:rPr>
              <a:t>SOCK_STREAM</a:t>
            </a:r>
            <a:r>
              <a:rPr lang="en-US" sz="2000" dirty="0" smtClean="0">
                <a:cs typeface="+mn-lt"/>
              </a:rPr>
              <a:t>, IPPROTO_IP);</a:t>
            </a:r>
            <a:endParaRPr lang="en-US" sz="2000" dirty="0" smtClean="0">
              <a:cs typeface="+mn-lt"/>
            </a:endParaRPr>
          </a:p>
          <a:p>
            <a:pPr>
              <a:buNone/>
            </a:pPr>
            <a:r>
              <a:rPr lang="en-US" sz="2000" dirty="0" smtClean="0">
                <a:cs typeface="+mn-lt"/>
              </a:rPr>
              <a:t>if (sock &lt; 0) {</a:t>
            </a:r>
            <a:endParaRPr lang="en-US" sz="2000" dirty="0" smtClean="0">
              <a:cs typeface="+mn-lt"/>
            </a:endParaRPr>
          </a:p>
          <a:p>
            <a:pPr>
              <a:buNone/>
            </a:pPr>
            <a:r>
              <a:rPr lang="en-US" sz="2000" dirty="0" smtClean="0">
                <a:cs typeface="+mn-lt"/>
              </a:rPr>
              <a:t>	</a:t>
            </a:r>
            <a:r>
              <a:rPr lang="en-US" sz="2000" b="1" dirty="0" err="1" smtClean="0">
                <a:solidFill>
                  <a:srgbClr val="FF0000"/>
                </a:solidFill>
                <a:cs typeface="+mn-lt"/>
              </a:rPr>
              <a:t>perror</a:t>
            </a:r>
            <a:r>
              <a:rPr lang="en-US" sz="2000" dirty="0" err="1" smtClean="0">
                <a:cs typeface="+mn-lt"/>
              </a:rPr>
              <a:t>(“socket</a:t>
            </a:r>
            <a:r>
              <a:rPr lang="en-US" sz="2000" dirty="0" smtClean="0">
                <a:cs typeface="+mn-lt"/>
              </a:rPr>
              <a:t>() failed”);</a:t>
            </a:r>
            <a:endParaRPr lang="en-US" sz="2000" dirty="0" smtClean="0">
              <a:cs typeface="+mn-lt"/>
            </a:endParaRPr>
          </a:p>
          <a:p>
            <a:pPr>
              <a:buNone/>
            </a:pPr>
            <a:r>
              <a:rPr lang="en-US" sz="2000" dirty="0" smtClean="0">
                <a:cs typeface="+mn-lt"/>
              </a:rPr>
              <a:t>	abort();</a:t>
            </a:r>
            <a:endParaRPr lang="en-US" sz="2000" dirty="0" smtClean="0">
              <a:cs typeface="+mn-lt"/>
            </a:endParaRPr>
          </a:p>
          <a:p>
            <a:pPr>
              <a:buNone/>
            </a:pPr>
            <a:r>
              <a:rPr lang="en-US" sz="2000" dirty="0" smtClean="0">
                <a:cs typeface="+mn-lt"/>
              </a:rPr>
              <a:t>}</a:t>
            </a:r>
            <a:endParaRPr lang="en-US" sz="2000" dirty="0" smtClean="0">
              <a:cs typeface="+mn-lt"/>
            </a:endParaRPr>
          </a:p>
          <a:p>
            <a:r>
              <a:rPr lang="en-US" sz="1400" dirty="0" smtClean="0">
                <a:solidFill>
                  <a:srgbClr val="FF0000"/>
                </a:solidFill>
                <a:cs typeface="+mn-lt"/>
              </a:rPr>
              <a:t>socket(): returns a socket descriptor</a:t>
            </a:r>
            <a:endParaRPr lang="en-US" sz="1400" dirty="0" smtClean="0">
              <a:solidFill>
                <a:srgbClr val="FF0000"/>
              </a:solidFill>
              <a:cs typeface="+mn-lt"/>
            </a:endParaRPr>
          </a:p>
          <a:p>
            <a:r>
              <a:rPr lang="en-US" sz="1400" dirty="0" smtClean="0">
                <a:solidFill>
                  <a:srgbClr val="008000"/>
                </a:solidFill>
                <a:cs typeface="+mn-lt"/>
              </a:rPr>
              <a:t>AF_INET: IPv4 address family. </a:t>
            </a:r>
            <a:r>
              <a:rPr lang="en-US" sz="1400" dirty="0" smtClean="0">
                <a:solidFill>
                  <a:srgbClr val="000000"/>
                </a:solidFill>
                <a:cs typeface="+mn-lt"/>
              </a:rPr>
              <a:t>(also OK with PF_INET)</a:t>
            </a:r>
            <a:r>
              <a:rPr lang="en-US" sz="1400" dirty="0" smtClean="0">
                <a:cs typeface="+mn-lt"/>
              </a:rPr>
              <a:t> </a:t>
            </a:r>
            <a:endParaRPr lang="en-US" sz="1400" dirty="0" smtClean="0">
              <a:cs typeface="+mn-lt"/>
            </a:endParaRPr>
          </a:p>
          <a:p>
            <a:pPr lvl="1"/>
            <a:r>
              <a:rPr lang="en-US" sz="1400" dirty="0" smtClean="0">
                <a:cs typeface="+mn-lt"/>
              </a:rPr>
              <a:t>C.f. IPv6 =&gt; AF_INET6</a:t>
            </a:r>
            <a:endParaRPr lang="en-US" sz="1400" dirty="0" smtClean="0">
              <a:cs typeface="+mn-lt"/>
            </a:endParaRPr>
          </a:p>
          <a:p>
            <a:r>
              <a:rPr lang="en-US" sz="1400" dirty="0" smtClean="0">
                <a:solidFill>
                  <a:srgbClr val="008000"/>
                </a:solidFill>
                <a:cs typeface="+mn-lt"/>
              </a:rPr>
              <a:t>SOCK_STREAM: streaming socket type (for connected data streaming)</a:t>
            </a:r>
            <a:endParaRPr lang="en-US" sz="1400" dirty="0" smtClean="0">
              <a:solidFill>
                <a:srgbClr val="008000"/>
              </a:solidFill>
              <a:cs typeface="+mn-lt"/>
            </a:endParaRPr>
          </a:p>
          <a:p>
            <a:pPr lvl="1"/>
            <a:r>
              <a:rPr lang="en-US" sz="1400" dirty="0" smtClean="0">
                <a:cs typeface="+mn-lt"/>
              </a:rPr>
              <a:t>C.f. SOCK_DGRAM (for unconnected datagram)</a:t>
            </a:r>
            <a:endParaRPr lang="en-US" sz="1400" dirty="0" smtClean="0">
              <a:cs typeface="+mn-lt"/>
            </a:endParaRPr>
          </a:p>
          <a:p>
            <a:r>
              <a:rPr lang="en-US" sz="1400" dirty="0" err="1" smtClean="0">
                <a:solidFill>
                  <a:srgbClr val="FF0000"/>
                </a:solidFill>
                <a:cs typeface="+mn-lt"/>
              </a:rPr>
              <a:t>perror</a:t>
            </a:r>
            <a:r>
              <a:rPr lang="en-US" sz="1400" dirty="0" smtClean="0">
                <a:solidFill>
                  <a:srgbClr val="FF0000"/>
                </a:solidFill>
                <a:cs typeface="+mn-lt"/>
              </a:rPr>
              <a:t>()</a:t>
            </a:r>
            <a:r>
              <a:rPr lang="en-US" sz="1400" dirty="0" smtClean="0">
                <a:cs typeface="+mn-lt"/>
              </a:rPr>
              <a:t>: prints out an error message</a:t>
            </a:r>
            <a:endParaRPr lang="en-US" sz="1400" dirty="0" smtClean="0">
              <a:cs typeface="+mn-lt"/>
            </a:endParaRPr>
          </a:p>
        </p:txBody>
      </p:sp>
      <p:sp>
        <p:nvSpPr>
          <p:cNvPr id="4" name="日期占位符 3"/>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5" name="灯片编号占位符 4"/>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6" name="页脚占位符 5"/>
          <p:cNvSpPr>
            <a:spLocks noGrp="1"/>
          </p:cNvSpPr>
          <p:nvPr>
            <p:ph type="ftr" sz="quarter" idx="11"/>
          </p:nvPr>
        </p:nvSpPr>
        <p:spPr/>
        <p:txBody>
          <a:bodyPr/>
          <a:p>
            <a:r>
              <a:rPr kumimoji="1" lang="zh-SG" altLang="en-US"/>
              <a:t>Principle of Computer Networks Experiment - Lesson 2</a:t>
            </a:r>
            <a:endParaRPr kumimoji="1" lang="zh-SG" alt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1" name="Rectangle 3"/>
          <p:cNvSpPr>
            <a:spLocks noGrp="1"/>
          </p:cNvSpPr>
          <p:nvPr>
            <p:ph idx="1"/>
          </p:nvPr>
        </p:nvSpPr>
        <p:spPr>
          <a:xfrm>
            <a:off x="593090" y="1581785"/>
            <a:ext cx="10074910" cy="5276215"/>
          </a:xfrm>
          <a:noFill/>
          <a:ln>
            <a:noFill/>
            <a:miter/>
          </a:ln>
          <a:extLst>
            <a:ext uri="{909E8E84-426E-40DD-AFC4-6F175D3DCCD1}">
              <a14:hiddenFill xmlns:a14="http://schemas.microsoft.com/office/drawing/2010/main">
                <a:solidFill>
                  <a:schemeClr val="bg1">
                    <a:alpha val="100000"/>
                  </a:schemeClr>
                </a:solidFill>
              </a14:hiddenFill>
            </a:ext>
          </a:extLst>
        </p:spPr>
        <p:txBody>
          <a:bodyPr vert="horz" wrap="square" lIns="91440" tIns="45720" rIns="91440" bIns="45720" anchor="t" anchorCtr="0">
            <a:normAutofit/>
          </a:bodyPr>
          <a:p>
            <a:pPr eaLnBrk="1" hangingPunct="1">
              <a:lnSpc>
                <a:spcPct val="110000"/>
              </a:lnSpc>
            </a:pPr>
            <a:r>
              <a:rPr lang="en-US" altLang="zh-CN" b="1" dirty="0">
                <a:solidFill>
                  <a:schemeClr val="tx1"/>
                </a:solidFill>
                <a:ea typeface="黑体" pitchFamily="2" charset="-122"/>
                <a:cs typeface="+mn-lt"/>
              </a:rPr>
              <a:t>bind()  - for the server side</a:t>
            </a:r>
            <a:endParaRPr lang="zh-CN" altLang="en-US" b="1" dirty="0">
              <a:solidFill>
                <a:schemeClr val="tx1"/>
              </a:solidFill>
              <a:ea typeface="黑体" pitchFamily="2" charset="-122"/>
              <a:cs typeface="+mn-lt"/>
            </a:endParaRPr>
          </a:p>
          <a:p>
            <a:pPr lvl="1" eaLnBrk="1" hangingPunct="1">
              <a:lnSpc>
                <a:spcPct val="110000"/>
              </a:lnSpc>
            </a:pPr>
            <a:r>
              <a:rPr dirty="0">
                <a:ea typeface="黑体" pitchFamily="2" charset="-122"/>
                <a:cs typeface="+mn-lt"/>
              </a:rPr>
              <a:t>Bind the server process ID (IP address+port number) to the created socket</a:t>
            </a:r>
            <a:endParaRPr dirty="0">
              <a:ea typeface="黑体" pitchFamily="2" charset="-122"/>
              <a:cs typeface="+mn-lt"/>
            </a:endParaRPr>
          </a:p>
          <a:p>
            <a:pPr lvl="2" eaLnBrk="1" hangingPunct="1">
              <a:lnSpc>
                <a:spcPct val="110000"/>
              </a:lnSpc>
            </a:pPr>
            <a:r>
              <a:rPr lang="en-US" altLang="zh-CN" dirty="0">
                <a:solidFill>
                  <a:schemeClr val="tx1"/>
                </a:solidFill>
                <a:ea typeface="黑体" pitchFamily="2" charset="-122"/>
                <a:cs typeface="+mn-lt"/>
              </a:rPr>
              <a:t>Only one process can bind a particular port number at a time.</a:t>
            </a:r>
            <a:endParaRPr lang="en-US" altLang="zh-CN" dirty="0">
              <a:solidFill>
                <a:schemeClr val="tx1"/>
              </a:solidFill>
              <a:ea typeface="黑体" pitchFamily="2" charset="-122"/>
              <a:cs typeface="+mn-lt"/>
            </a:endParaRPr>
          </a:p>
          <a:p>
            <a:pPr lvl="1" eaLnBrk="1" hangingPunct="1">
              <a:lnSpc>
                <a:spcPct val="110000"/>
              </a:lnSpc>
            </a:pPr>
            <a:r>
              <a:rPr lang="en-US" altLang="zh-CN" b="1" dirty="0">
                <a:solidFill>
                  <a:srgbClr val="FF0000"/>
                </a:solidFill>
                <a:ea typeface="黑体" pitchFamily="2" charset="-122"/>
                <a:cs typeface="+mn-lt"/>
              </a:rPr>
              <a:t>bind(sockid</a:t>
            </a:r>
            <a:r>
              <a:rPr lang="zh-CN" altLang="en-US" b="1" dirty="0">
                <a:solidFill>
                  <a:srgbClr val="FF0000"/>
                </a:solidFill>
                <a:ea typeface="黑体" pitchFamily="2" charset="-122"/>
                <a:cs typeface="+mn-lt"/>
              </a:rPr>
              <a:t>，</a:t>
            </a:r>
            <a:r>
              <a:rPr lang="en-US" altLang="zh-CN" b="1" dirty="0">
                <a:solidFill>
                  <a:srgbClr val="FF0000"/>
                </a:solidFill>
                <a:ea typeface="黑体" pitchFamily="2" charset="-122"/>
                <a:cs typeface="+mn-lt"/>
              </a:rPr>
              <a:t>Servaddr</a:t>
            </a:r>
            <a:r>
              <a:rPr lang="zh-CN" altLang="en-US" b="1" dirty="0">
                <a:solidFill>
                  <a:srgbClr val="FF0000"/>
                </a:solidFill>
                <a:ea typeface="黑体" pitchFamily="2" charset="-122"/>
                <a:cs typeface="+mn-lt"/>
              </a:rPr>
              <a:t>，</a:t>
            </a:r>
            <a:r>
              <a:rPr lang="en-US" altLang="zh-CN" b="1" dirty="0">
                <a:solidFill>
                  <a:srgbClr val="FF0000"/>
                </a:solidFill>
                <a:ea typeface="黑体" pitchFamily="2" charset="-122"/>
                <a:cs typeface="+mn-lt"/>
              </a:rPr>
              <a:t>addrlen)</a:t>
            </a:r>
            <a:endParaRPr lang="zh-CN" altLang="en-US" b="1" dirty="0">
              <a:solidFill>
                <a:srgbClr val="FF0000"/>
              </a:solidFill>
              <a:ea typeface="黑体" pitchFamily="2" charset="-122"/>
              <a:cs typeface="+mn-lt"/>
            </a:endParaRPr>
          </a:p>
          <a:p>
            <a:pPr lvl="2" eaLnBrk="1" hangingPunct="1">
              <a:lnSpc>
                <a:spcPct val="110000"/>
              </a:lnSpc>
            </a:pPr>
            <a:r>
              <a:rPr lang="en-US" altLang="zh-CN" sz="1800" dirty="0">
                <a:ea typeface="黑体" pitchFamily="2" charset="-122"/>
                <a:cs typeface="+mn-lt"/>
              </a:rPr>
              <a:t>sockid: socket ID</a:t>
            </a:r>
            <a:r>
              <a:rPr lang="zh-CN" altLang="en-US" sz="1800" dirty="0">
                <a:ea typeface="黑体" pitchFamily="2" charset="-122"/>
                <a:cs typeface="+mn-lt"/>
              </a:rPr>
              <a:t>。</a:t>
            </a:r>
            <a:endParaRPr lang="zh-CN" altLang="en-US" sz="1800" dirty="0">
              <a:ea typeface="黑体" pitchFamily="2" charset="-122"/>
              <a:cs typeface="+mn-lt"/>
            </a:endParaRPr>
          </a:p>
          <a:p>
            <a:pPr lvl="2" eaLnBrk="1" hangingPunct="1">
              <a:lnSpc>
                <a:spcPct val="110000"/>
              </a:lnSpc>
            </a:pPr>
            <a:r>
              <a:rPr lang="en-US" altLang="zh-CN" sz="1800" dirty="0">
                <a:ea typeface="黑体" pitchFamily="2" charset="-122"/>
                <a:cs typeface="+mn-lt"/>
              </a:rPr>
              <a:t>Servaddr:  address of the structure socketaddr_in</a:t>
            </a:r>
            <a:endParaRPr lang="en-US" altLang="zh-CN" sz="1800" dirty="0">
              <a:ea typeface="黑体" pitchFamily="2" charset="-122"/>
              <a:cs typeface="+mn-lt"/>
            </a:endParaRPr>
          </a:p>
          <a:p>
            <a:pPr lvl="2" eaLnBrk="1" hangingPunct="1">
              <a:lnSpc>
                <a:spcPct val="110000"/>
              </a:lnSpc>
            </a:pPr>
            <a:r>
              <a:rPr lang="en-US" altLang="zh-CN" sz="1800" dirty="0">
                <a:ea typeface="黑体" pitchFamily="2" charset="-122"/>
                <a:cs typeface="+mn-lt"/>
              </a:rPr>
              <a:t>addrlen: length of the socket address</a:t>
            </a:r>
            <a:endParaRPr lang="zh-CN" altLang="en-US" sz="1800" dirty="0">
              <a:ea typeface="黑体" pitchFamily="2" charset="-122"/>
              <a:cs typeface="+mn-lt"/>
            </a:endParaRPr>
          </a:p>
          <a:p>
            <a:pPr marL="457200" lvl="1" indent="0" eaLnBrk="1" hangingPunct="1">
              <a:lnSpc>
                <a:spcPct val="110000"/>
              </a:lnSpc>
              <a:buNone/>
            </a:pPr>
            <a:endParaRPr lang="zh-CN" altLang="en-US" sz="1800" dirty="0">
              <a:ea typeface="黑体" pitchFamily="2" charset="-122"/>
              <a:cs typeface="+mn-lt"/>
            </a:endParaRPr>
          </a:p>
        </p:txBody>
      </p:sp>
      <p:sp>
        <p:nvSpPr>
          <p:cNvPr id="7" name="Title 1"/>
          <p:cNvSpPr>
            <a:spLocks noGrp="1"/>
          </p:cNvSpPr>
          <p:nvPr>
            <p:ph type="title"/>
          </p:nvPr>
        </p:nvSpPr>
        <p:spPr/>
        <p:txBody>
          <a:bodyPr/>
          <a:lstStyle/>
          <a:p>
            <a:r>
              <a:rPr lang="en-US" dirty="0" smtClean="0"/>
              <a:t>Initialization: server, </a:t>
            </a:r>
            <a:r>
              <a:rPr lang="en-US" sz="3200" dirty="0" smtClean="0">
                <a:solidFill>
                  <a:srgbClr val="FF0000"/>
                </a:solidFill>
                <a:latin typeface="Courier"/>
                <a:cs typeface="Courier"/>
              </a:rPr>
              <a:t>bind()</a:t>
            </a:r>
            <a:endParaRPr lang="en-US" sz="3200" dirty="0"/>
          </a:p>
        </p:txBody>
      </p:sp>
      <p:sp>
        <p:nvSpPr>
          <p:cNvPr id="2" name="日期占位符 1"/>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3" name="灯片编号占位符 2"/>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4" name="页脚占位符 3"/>
          <p:cNvSpPr>
            <a:spLocks noGrp="1"/>
          </p:cNvSpPr>
          <p:nvPr>
            <p:ph type="ftr" sz="quarter" idx="11"/>
          </p:nvPr>
        </p:nvSpPr>
        <p:spPr/>
        <p:txBody>
          <a:bodyPr/>
          <a:p>
            <a:r>
              <a:rPr kumimoji="1" lang="zh-SG" altLang="en-US"/>
              <a:t>Principle of Computer Networks Experiment - Lesson 2</a:t>
            </a:r>
            <a:endParaRPr kumimoji="1" lang="zh-SG"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cs typeface="+mj-lt"/>
              </a:rPr>
              <a:t>Initialization: server, </a:t>
            </a:r>
            <a:r>
              <a:rPr lang="en-US" dirty="0" smtClean="0">
                <a:solidFill>
                  <a:srgbClr val="FF0000"/>
                </a:solidFill>
                <a:cs typeface="+mj-lt"/>
              </a:rPr>
              <a:t>bind()</a:t>
            </a:r>
            <a:endParaRPr lang="en-US" dirty="0" smtClean="0">
              <a:solidFill>
                <a:srgbClr val="FF0000"/>
              </a:solidFill>
              <a:cs typeface="+mj-lt"/>
            </a:endParaRPr>
          </a:p>
        </p:txBody>
      </p:sp>
      <p:sp>
        <p:nvSpPr>
          <p:cNvPr id="3" name="Content Placeholder 2"/>
          <p:cNvSpPr>
            <a:spLocks noGrp="1"/>
          </p:cNvSpPr>
          <p:nvPr>
            <p:ph idx="1"/>
          </p:nvPr>
        </p:nvSpPr>
        <p:spPr>
          <a:xfrm>
            <a:off x="1319530" y="1481455"/>
            <a:ext cx="8229600" cy="5257800"/>
          </a:xfrm>
        </p:spPr>
        <p:txBody>
          <a:bodyPr>
            <a:normAutofit fontScale="25000"/>
          </a:bodyPr>
          <a:lstStyle/>
          <a:p>
            <a:pPr marL="0" indent="0">
              <a:buNone/>
            </a:pPr>
            <a:endParaRPr lang="en-US" sz="3200" dirty="0" smtClean="0"/>
          </a:p>
          <a:p>
            <a:pPr fontAlgn="auto">
              <a:lnSpc>
                <a:spcPct val="100000"/>
              </a:lnSpc>
              <a:spcBef>
                <a:spcPts val="0"/>
              </a:spcBef>
              <a:buNone/>
            </a:pPr>
            <a:r>
              <a:rPr lang="en-US" sz="8000" b="1" dirty="0" err="1" smtClean="0">
                <a:solidFill>
                  <a:srgbClr val="008000"/>
                </a:solidFill>
                <a:cs typeface="+mn-lt"/>
              </a:rPr>
              <a:t>struct</a:t>
            </a:r>
            <a:r>
              <a:rPr lang="en-US" sz="8000" b="1" dirty="0" smtClean="0">
                <a:solidFill>
                  <a:srgbClr val="008000"/>
                </a:solidFill>
                <a:cs typeface="+mn-lt"/>
              </a:rPr>
              <a:t> </a:t>
            </a:r>
            <a:r>
              <a:rPr lang="en-US" sz="8000" b="1" dirty="0" err="1" smtClean="0">
                <a:solidFill>
                  <a:srgbClr val="008000"/>
                </a:solidFill>
                <a:cs typeface="+mn-lt"/>
              </a:rPr>
              <a:t>sockaddr_in</a:t>
            </a:r>
            <a:r>
              <a:rPr lang="en-US" sz="8000" dirty="0" smtClean="0">
                <a:cs typeface="+mn-lt"/>
              </a:rPr>
              <a:t> sin;</a:t>
            </a:r>
            <a:endParaRPr lang="en-US" sz="8000" dirty="0" smtClean="0">
              <a:cs typeface="+mn-lt"/>
            </a:endParaRPr>
          </a:p>
          <a:p>
            <a:pPr fontAlgn="auto">
              <a:lnSpc>
                <a:spcPct val="100000"/>
              </a:lnSpc>
              <a:spcBef>
                <a:spcPts val="0"/>
              </a:spcBef>
              <a:buNone/>
            </a:pPr>
            <a:r>
              <a:rPr lang="en-US" sz="8000" dirty="0" err="1" smtClean="0">
                <a:cs typeface="+mn-lt"/>
              </a:rPr>
              <a:t>memset(&amp;sin</a:t>
            </a:r>
            <a:r>
              <a:rPr lang="en-US" sz="8000" dirty="0" smtClean="0">
                <a:cs typeface="+mn-lt"/>
              </a:rPr>
              <a:t>, 0, </a:t>
            </a:r>
            <a:r>
              <a:rPr lang="en-US" sz="8000" dirty="0" err="1" smtClean="0">
                <a:cs typeface="+mn-lt"/>
              </a:rPr>
              <a:t>sizeof(sin</a:t>
            </a:r>
            <a:r>
              <a:rPr lang="en-US" sz="8000" dirty="0" smtClean="0">
                <a:cs typeface="+mn-lt"/>
              </a:rPr>
              <a:t>));</a:t>
            </a:r>
            <a:endParaRPr lang="en-US" sz="8000" dirty="0" smtClean="0">
              <a:cs typeface="+mn-lt"/>
            </a:endParaRPr>
          </a:p>
          <a:p>
            <a:pPr fontAlgn="auto">
              <a:lnSpc>
                <a:spcPct val="100000"/>
              </a:lnSpc>
              <a:spcBef>
                <a:spcPts val="0"/>
              </a:spcBef>
              <a:buNone/>
            </a:pPr>
            <a:r>
              <a:rPr lang="en-US" sz="8000" dirty="0" err="1" smtClean="0">
                <a:cs typeface="+mn-lt"/>
              </a:rPr>
              <a:t>sin.sin_family</a:t>
            </a:r>
            <a:r>
              <a:rPr lang="en-US" sz="8000" dirty="0" smtClean="0">
                <a:cs typeface="+mn-lt"/>
              </a:rPr>
              <a:t> = AF_INET;</a:t>
            </a:r>
            <a:endParaRPr lang="en-US" sz="8000" dirty="0" smtClean="0">
              <a:cs typeface="+mn-lt"/>
            </a:endParaRPr>
          </a:p>
          <a:p>
            <a:pPr fontAlgn="auto">
              <a:lnSpc>
                <a:spcPct val="100000"/>
              </a:lnSpc>
              <a:spcBef>
                <a:spcPts val="0"/>
              </a:spcBef>
              <a:buNone/>
            </a:pPr>
            <a:r>
              <a:rPr lang="en-US" sz="8000" dirty="0" err="1" smtClean="0">
                <a:cs typeface="+mn-lt"/>
              </a:rPr>
              <a:t>sin.sin_addr.s_addr</a:t>
            </a:r>
            <a:r>
              <a:rPr lang="en-US" sz="8000" dirty="0" smtClean="0">
                <a:cs typeface="+mn-lt"/>
              </a:rPr>
              <a:t> = </a:t>
            </a:r>
            <a:r>
              <a:rPr lang="en-US" sz="8000" b="1" dirty="0" smtClean="0">
                <a:solidFill>
                  <a:srgbClr val="008000"/>
                </a:solidFill>
                <a:cs typeface="+mn-lt"/>
              </a:rPr>
              <a:t>INADDR_ANY</a:t>
            </a:r>
            <a:r>
              <a:rPr lang="en-US" sz="8000" dirty="0" smtClean="0">
                <a:cs typeface="+mn-lt"/>
              </a:rPr>
              <a:t>;</a:t>
            </a:r>
            <a:endParaRPr lang="en-US" sz="8000" dirty="0" smtClean="0">
              <a:cs typeface="+mn-lt"/>
            </a:endParaRPr>
          </a:p>
          <a:p>
            <a:pPr fontAlgn="auto">
              <a:lnSpc>
                <a:spcPct val="100000"/>
              </a:lnSpc>
              <a:spcBef>
                <a:spcPts val="0"/>
              </a:spcBef>
              <a:buNone/>
            </a:pPr>
            <a:r>
              <a:rPr lang="en-US" sz="8000" dirty="0" err="1" smtClean="0">
                <a:cs typeface="+mn-lt"/>
              </a:rPr>
              <a:t>sin.sin_port</a:t>
            </a:r>
            <a:r>
              <a:rPr lang="en-US" sz="8000" dirty="0" smtClean="0">
                <a:cs typeface="+mn-lt"/>
              </a:rPr>
              <a:t> = </a:t>
            </a:r>
            <a:r>
              <a:rPr lang="en-US" sz="8000" b="1" dirty="0" err="1" smtClean="0">
                <a:solidFill>
                  <a:srgbClr val="FF0000"/>
                </a:solidFill>
                <a:cs typeface="+mn-lt"/>
              </a:rPr>
              <a:t>htons</a:t>
            </a:r>
            <a:r>
              <a:rPr lang="en-US" sz="8000" dirty="0" err="1" smtClean="0">
                <a:cs typeface="+mn-lt"/>
              </a:rPr>
              <a:t>(server_port</a:t>
            </a:r>
            <a:r>
              <a:rPr lang="en-US" sz="8000" dirty="0" smtClean="0">
                <a:cs typeface="+mn-lt"/>
              </a:rPr>
              <a:t>);</a:t>
            </a:r>
            <a:endParaRPr lang="en-US" sz="8000" dirty="0" smtClean="0">
              <a:cs typeface="+mn-lt"/>
            </a:endParaRPr>
          </a:p>
          <a:p>
            <a:pPr>
              <a:buNone/>
            </a:pPr>
            <a:endParaRPr lang="en-US" sz="8000" dirty="0" smtClean="0">
              <a:cs typeface="+mn-lt"/>
            </a:endParaRPr>
          </a:p>
          <a:p>
            <a:pPr fontAlgn="auto">
              <a:lnSpc>
                <a:spcPct val="100000"/>
              </a:lnSpc>
              <a:spcBef>
                <a:spcPts val="400"/>
              </a:spcBef>
              <a:buNone/>
            </a:pPr>
            <a:endParaRPr lang="en-US" sz="8000" dirty="0" smtClean="0">
              <a:cs typeface="+mn-lt"/>
            </a:endParaRPr>
          </a:p>
          <a:p>
            <a:pPr fontAlgn="auto">
              <a:lnSpc>
                <a:spcPct val="100000"/>
              </a:lnSpc>
              <a:spcBef>
                <a:spcPts val="400"/>
              </a:spcBef>
              <a:buNone/>
            </a:pPr>
            <a:r>
              <a:rPr lang="en-US" sz="8000" dirty="0" smtClean="0">
                <a:cs typeface="+mn-lt"/>
              </a:rPr>
              <a:t>if (</a:t>
            </a:r>
            <a:r>
              <a:rPr lang="en-US" sz="8000" b="1" dirty="0" err="1" smtClean="0">
                <a:solidFill>
                  <a:srgbClr val="FF0000"/>
                </a:solidFill>
                <a:cs typeface="+mn-lt"/>
              </a:rPr>
              <a:t>bind</a:t>
            </a:r>
            <a:r>
              <a:rPr lang="en-US" sz="8000" dirty="0" err="1" smtClean="0">
                <a:cs typeface="+mn-lt"/>
              </a:rPr>
              <a:t>(sock</a:t>
            </a:r>
            <a:r>
              <a:rPr lang="en-US" sz="8000" dirty="0" smtClean="0">
                <a:cs typeface="+mn-lt"/>
              </a:rPr>
              <a:t>, (</a:t>
            </a:r>
            <a:r>
              <a:rPr lang="en-US" sz="8000" dirty="0" err="1" smtClean="0">
                <a:cs typeface="+mn-lt"/>
              </a:rPr>
              <a:t>struct</a:t>
            </a:r>
            <a:r>
              <a:rPr lang="en-US" sz="8000" dirty="0" smtClean="0">
                <a:cs typeface="+mn-lt"/>
              </a:rPr>
              <a:t> </a:t>
            </a:r>
            <a:r>
              <a:rPr lang="en-US" sz="8000" dirty="0" err="1" smtClean="0">
                <a:cs typeface="+mn-lt"/>
              </a:rPr>
              <a:t>sockaddr</a:t>
            </a:r>
            <a:r>
              <a:rPr lang="en-US" sz="8000" dirty="0" smtClean="0">
                <a:cs typeface="+mn-lt"/>
              </a:rPr>
              <a:t>*) &amp;sin, </a:t>
            </a:r>
            <a:r>
              <a:rPr lang="en-US" sz="8000" dirty="0" err="1" smtClean="0">
                <a:cs typeface="+mn-lt"/>
              </a:rPr>
              <a:t>sizeof(sin</a:t>
            </a:r>
            <a:r>
              <a:rPr lang="en-US" sz="8000" dirty="0" smtClean="0">
                <a:cs typeface="+mn-lt"/>
              </a:rPr>
              <a:t>)) &lt; 0) {</a:t>
            </a:r>
            <a:endParaRPr lang="en-US" sz="8000" dirty="0" smtClean="0">
              <a:cs typeface="+mn-lt"/>
            </a:endParaRPr>
          </a:p>
          <a:p>
            <a:pPr fontAlgn="auto">
              <a:lnSpc>
                <a:spcPct val="100000"/>
              </a:lnSpc>
              <a:spcBef>
                <a:spcPts val="400"/>
              </a:spcBef>
              <a:buNone/>
            </a:pPr>
            <a:r>
              <a:rPr lang="en-US" sz="8000" dirty="0" smtClean="0">
                <a:cs typeface="+mn-lt"/>
              </a:rPr>
              <a:t>	</a:t>
            </a:r>
            <a:r>
              <a:rPr lang="en-US" sz="8000" dirty="0" err="1" smtClean="0">
                <a:cs typeface="+mn-lt"/>
              </a:rPr>
              <a:t>perror(“bind</a:t>
            </a:r>
            <a:r>
              <a:rPr lang="en-US" sz="8000" dirty="0" smtClean="0">
                <a:cs typeface="+mn-lt"/>
              </a:rPr>
              <a:t> failed”);</a:t>
            </a:r>
            <a:endParaRPr lang="en-US" sz="8000" dirty="0" smtClean="0">
              <a:cs typeface="+mn-lt"/>
            </a:endParaRPr>
          </a:p>
          <a:p>
            <a:pPr fontAlgn="auto">
              <a:lnSpc>
                <a:spcPct val="100000"/>
              </a:lnSpc>
              <a:spcBef>
                <a:spcPts val="400"/>
              </a:spcBef>
              <a:buNone/>
            </a:pPr>
            <a:r>
              <a:rPr lang="en-US" sz="8000" dirty="0" smtClean="0">
                <a:cs typeface="+mn-lt"/>
              </a:rPr>
              <a:t>	abort();</a:t>
            </a:r>
            <a:endParaRPr lang="en-US" sz="8000" dirty="0" smtClean="0">
              <a:cs typeface="+mn-lt"/>
            </a:endParaRPr>
          </a:p>
          <a:p>
            <a:pPr fontAlgn="auto">
              <a:lnSpc>
                <a:spcPct val="100000"/>
              </a:lnSpc>
              <a:spcBef>
                <a:spcPts val="400"/>
              </a:spcBef>
              <a:buNone/>
            </a:pPr>
            <a:r>
              <a:rPr lang="en-US" sz="8000" dirty="0" smtClean="0">
                <a:cs typeface="+mn-lt"/>
              </a:rPr>
              <a:t>}</a:t>
            </a:r>
            <a:endParaRPr lang="en-US" sz="8000" dirty="0" smtClean="0">
              <a:cs typeface="+mn-lt"/>
            </a:endParaRPr>
          </a:p>
          <a:p>
            <a:pPr fontAlgn="auto">
              <a:lnSpc>
                <a:spcPct val="100000"/>
              </a:lnSpc>
              <a:spcBef>
                <a:spcPts val="400"/>
              </a:spcBef>
            </a:pPr>
            <a:r>
              <a:rPr lang="en-US" sz="7200" b="1" dirty="0" err="1" smtClean="0">
                <a:solidFill>
                  <a:srgbClr val="008000"/>
                </a:solidFill>
                <a:cs typeface="+mn-lt"/>
              </a:rPr>
              <a:t>struct</a:t>
            </a:r>
            <a:r>
              <a:rPr lang="en-US" sz="7200" b="1" dirty="0" smtClean="0">
                <a:solidFill>
                  <a:srgbClr val="008000"/>
                </a:solidFill>
                <a:cs typeface="+mn-lt"/>
              </a:rPr>
              <a:t> </a:t>
            </a:r>
            <a:r>
              <a:rPr lang="en-US" sz="7200" b="1" dirty="0" err="1" smtClean="0">
                <a:solidFill>
                  <a:srgbClr val="008000"/>
                </a:solidFill>
                <a:cs typeface="+mn-lt"/>
              </a:rPr>
              <a:t>sockaddr_in</a:t>
            </a:r>
            <a:r>
              <a:rPr lang="en-US" sz="7200" dirty="0" smtClean="0">
                <a:cs typeface="+mn-lt"/>
              </a:rPr>
              <a:t>: Ipv4 socket address structure. (c.f., </a:t>
            </a:r>
            <a:r>
              <a:rPr lang="en-US" sz="7200" dirty="0" err="1" smtClean="0">
                <a:cs typeface="+mn-lt"/>
              </a:rPr>
              <a:t>struct</a:t>
            </a:r>
            <a:r>
              <a:rPr lang="en-US" sz="7200" dirty="0" smtClean="0">
                <a:cs typeface="+mn-lt"/>
              </a:rPr>
              <a:t> sockaddr_in6)</a:t>
            </a:r>
            <a:endParaRPr lang="en-US" sz="7200" dirty="0" smtClean="0">
              <a:cs typeface="+mn-lt"/>
            </a:endParaRPr>
          </a:p>
          <a:p>
            <a:pPr fontAlgn="auto">
              <a:lnSpc>
                <a:spcPct val="100000"/>
              </a:lnSpc>
              <a:spcBef>
                <a:spcPts val="400"/>
              </a:spcBef>
            </a:pPr>
            <a:r>
              <a:rPr lang="en-US" sz="7200" b="1" dirty="0" smtClean="0">
                <a:solidFill>
                  <a:srgbClr val="008000"/>
                </a:solidFill>
                <a:cs typeface="+mn-lt"/>
              </a:rPr>
              <a:t>INADDR_ANY</a:t>
            </a:r>
            <a:r>
              <a:rPr lang="en-US" sz="7200" dirty="0" smtClean="0">
                <a:cs typeface="+mn-lt"/>
              </a:rPr>
              <a:t>: If server has multiple IP addresses, binds any address.</a:t>
            </a:r>
            <a:endParaRPr lang="en-US" sz="7200" dirty="0" smtClean="0">
              <a:cs typeface="+mn-lt"/>
            </a:endParaRPr>
          </a:p>
          <a:p>
            <a:pPr fontAlgn="auto">
              <a:lnSpc>
                <a:spcPct val="100000"/>
              </a:lnSpc>
              <a:spcBef>
                <a:spcPts val="400"/>
              </a:spcBef>
            </a:pPr>
            <a:r>
              <a:rPr lang="en-US" sz="7200" b="1" dirty="0" err="1" smtClean="0">
                <a:solidFill>
                  <a:srgbClr val="FF0000"/>
                </a:solidFill>
                <a:cs typeface="+mn-lt"/>
              </a:rPr>
              <a:t>htons</a:t>
            </a:r>
            <a:r>
              <a:rPr lang="en-US" sz="7200" b="1" dirty="0" smtClean="0">
                <a:solidFill>
                  <a:srgbClr val="FF0000"/>
                </a:solidFill>
                <a:cs typeface="+mn-lt"/>
              </a:rPr>
              <a:t>()</a:t>
            </a:r>
            <a:r>
              <a:rPr lang="en-US" sz="7200" dirty="0" smtClean="0">
                <a:cs typeface="+mn-lt"/>
              </a:rPr>
              <a:t>: converts host byte order into network byte order.  </a:t>
            </a:r>
            <a:endParaRPr lang="en-US" sz="7200" dirty="0" smtClean="0">
              <a:cs typeface="+mn-lt"/>
            </a:endParaRPr>
          </a:p>
          <a:p>
            <a:pPr>
              <a:buNone/>
            </a:pPr>
            <a:endParaRPr lang="en-US" sz="7200" dirty="0" smtClean="0">
              <a:cs typeface="+mn-lt"/>
            </a:endParaRPr>
          </a:p>
        </p:txBody>
      </p:sp>
      <p:sp>
        <p:nvSpPr>
          <p:cNvPr id="5" name="文本框 4"/>
          <p:cNvSpPr txBox="1"/>
          <p:nvPr/>
        </p:nvSpPr>
        <p:spPr>
          <a:xfrm>
            <a:off x="1386840" y="3307715"/>
            <a:ext cx="4643120" cy="429895"/>
          </a:xfrm>
          <a:prstGeom prst="rect">
            <a:avLst/>
          </a:prstGeom>
          <a:solidFill>
            <a:schemeClr val="accent1"/>
          </a:solidFill>
        </p:spPr>
        <p:txBody>
          <a:bodyPr wrap="none" rtlCol="0" anchor="t">
            <a:spAutoFit/>
          </a:bodyPr>
          <a:p>
            <a:pPr lvl="1" eaLnBrk="1" hangingPunct="1">
              <a:lnSpc>
                <a:spcPct val="110000"/>
              </a:lnSpc>
            </a:pPr>
            <a:r>
              <a:rPr lang="en-US" altLang="zh-CN" sz="2000" b="1" dirty="0">
                <a:solidFill>
                  <a:srgbClr val="FF0000"/>
                </a:solidFill>
                <a:ea typeface="黑体" pitchFamily="2" charset="-122"/>
                <a:cs typeface="+mn-lt"/>
                <a:sym typeface="+mn-ea"/>
              </a:rPr>
              <a:t>bind(sockid</a:t>
            </a:r>
            <a:r>
              <a:rPr lang="zh-CN" altLang="en-US" sz="2000" b="1" dirty="0">
                <a:solidFill>
                  <a:srgbClr val="FF0000"/>
                </a:solidFill>
                <a:ea typeface="黑体" pitchFamily="2" charset="-122"/>
                <a:cs typeface="+mn-lt"/>
                <a:sym typeface="+mn-ea"/>
              </a:rPr>
              <a:t>，</a:t>
            </a:r>
            <a:r>
              <a:rPr lang="en-US" altLang="zh-CN" sz="2000" b="1" dirty="0">
                <a:solidFill>
                  <a:srgbClr val="FF0000"/>
                </a:solidFill>
                <a:ea typeface="黑体" pitchFamily="2" charset="-122"/>
                <a:cs typeface="+mn-lt"/>
                <a:sym typeface="+mn-ea"/>
              </a:rPr>
              <a:t>Servaddr</a:t>
            </a:r>
            <a:r>
              <a:rPr lang="zh-CN" altLang="en-US" sz="2000" b="1" dirty="0">
                <a:solidFill>
                  <a:srgbClr val="FF0000"/>
                </a:solidFill>
                <a:ea typeface="黑体" pitchFamily="2" charset="-122"/>
                <a:cs typeface="+mn-lt"/>
                <a:sym typeface="+mn-ea"/>
              </a:rPr>
              <a:t>，</a:t>
            </a:r>
            <a:r>
              <a:rPr lang="en-US" altLang="zh-CN" sz="2000" b="1" dirty="0">
                <a:solidFill>
                  <a:srgbClr val="FF0000"/>
                </a:solidFill>
                <a:ea typeface="黑体" pitchFamily="2" charset="-122"/>
                <a:cs typeface="+mn-lt"/>
                <a:sym typeface="+mn-ea"/>
              </a:rPr>
              <a:t>addrlen)</a:t>
            </a:r>
            <a:endParaRPr lang="en-US" altLang="zh-CN" sz="2000" b="1" dirty="0">
              <a:solidFill>
                <a:srgbClr val="FF0000"/>
              </a:solidFill>
              <a:ea typeface="黑体" pitchFamily="2" charset="-122"/>
              <a:cs typeface="+mn-lt"/>
              <a:sym typeface="+mn-ea"/>
            </a:endParaRPr>
          </a:p>
        </p:txBody>
      </p:sp>
      <p:sp>
        <p:nvSpPr>
          <p:cNvPr id="4" name="日期占位符 3"/>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6" name="灯片编号占位符 5"/>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7" name="页脚占位符 6"/>
          <p:cNvSpPr>
            <a:spLocks noGrp="1"/>
          </p:cNvSpPr>
          <p:nvPr>
            <p:ph type="ftr" sz="quarter" idx="11"/>
          </p:nvPr>
        </p:nvSpPr>
        <p:spPr/>
        <p:txBody>
          <a:bodyPr/>
          <a:p>
            <a:r>
              <a:rPr kumimoji="1" lang="zh-SG" altLang="en-US"/>
              <a:t>Principle of Computer Networks Experiment - Lesson 2</a:t>
            </a:r>
            <a:endParaRPr kumimoji="1" lang="zh-SG" alt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a:bodyPr>
          <a:lstStyle/>
          <a:p>
            <a:r>
              <a:rPr lang="en-US" sz="4400" dirty="0"/>
              <a:t>Principles of reliable </a:t>
            </a:r>
            <a:r>
              <a:rPr lang="en-US" dirty="0"/>
              <a:t>d</a:t>
            </a:r>
            <a:r>
              <a:rPr lang="en-US" sz="4400" dirty="0"/>
              <a:t>ata </a:t>
            </a:r>
            <a:r>
              <a:rPr lang="en-US" dirty="0"/>
              <a:t>t</a:t>
            </a:r>
            <a:r>
              <a:rPr lang="en-US" sz="4400" dirty="0"/>
              <a:t>ransfer </a:t>
            </a:r>
            <a:endParaRPr lang="en-US" sz="4400" dirty="0"/>
          </a:p>
        </p:txBody>
      </p:sp>
      <p:grpSp>
        <p:nvGrpSpPr>
          <p:cNvPr id="9" name="Group 8"/>
          <p:cNvGrpSpPr/>
          <p:nvPr/>
        </p:nvGrpSpPr>
        <p:grpSpPr>
          <a:xfrm>
            <a:off x="6239510" y="1901190"/>
            <a:ext cx="5723890" cy="4179982"/>
            <a:chOff x="6226081" y="2364366"/>
            <a:chExt cx="5598584" cy="4179915"/>
          </a:xfrm>
        </p:grpSpPr>
        <p:grpSp>
          <p:nvGrpSpPr>
            <p:cNvPr id="98" name="Group 97"/>
            <p:cNvGrpSpPr/>
            <p:nvPr/>
          </p:nvGrpSpPr>
          <p:grpSpPr>
            <a:xfrm>
              <a:off x="6944646" y="2545250"/>
              <a:ext cx="1245036" cy="593992"/>
              <a:chOff x="9852456" y="608434"/>
              <a:chExt cx="1245036" cy="593992"/>
            </a:xfrm>
          </p:grpSpPr>
          <p:sp>
            <p:nvSpPr>
              <p:cNvPr id="157" name="Oval 19"/>
              <p:cNvSpPr>
                <a:spLocks noChangeArrowheads="1"/>
              </p:cNvSpPr>
              <p:nvPr/>
            </p:nvSpPr>
            <p:spPr bwMode="auto">
              <a:xfrm>
                <a:off x="9852456" y="608434"/>
                <a:ext cx="1245036" cy="593992"/>
              </a:xfrm>
              <a:prstGeom prst="ellipse">
                <a:avLst/>
              </a:prstGeom>
              <a:solidFill>
                <a:srgbClr val="CCFFFF"/>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MS PGothic" charset="0"/>
                  <a:cs typeface="+mn-cs"/>
                </a:endParaRPr>
              </a:p>
            </p:txBody>
          </p:sp>
          <p:sp>
            <p:nvSpPr>
              <p:cNvPr id="158" name="TextBox 157"/>
              <p:cNvSpPr txBox="1"/>
              <p:nvPr/>
            </p:nvSpPr>
            <p:spPr>
              <a:xfrm>
                <a:off x="9935581" y="645213"/>
                <a:ext cx="1106491" cy="533391"/>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sending process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9" name="Group 98"/>
            <p:cNvGrpSpPr/>
            <p:nvPr/>
          </p:nvGrpSpPr>
          <p:grpSpPr>
            <a:xfrm>
              <a:off x="7541116" y="2997281"/>
              <a:ext cx="577241" cy="337180"/>
              <a:chOff x="9950444" y="999755"/>
              <a:chExt cx="577241" cy="337180"/>
            </a:xfrm>
          </p:grpSpPr>
          <p:sp>
            <p:nvSpPr>
              <p:cNvPr id="155" name="Rectangle 154"/>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TextBox 155"/>
              <p:cNvSpPr txBox="1"/>
              <p:nvPr/>
            </p:nvSpPr>
            <p:spPr>
              <a:xfrm>
                <a:off x="9950444" y="999755"/>
                <a:ext cx="577241" cy="3371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0" name="Group 194"/>
            <p:cNvGrpSpPr/>
            <p:nvPr/>
          </p:nvGrpSpPr>
          <p:grpSpPr bwMode="auto">
            <a:xfrm>
              <a:off x="6677899" y="2425781"/>
              <a:ext cx="545509" cy="512284"/>
              <a:chOff x="-44" y="1473"/>
              <a:chExt cx="981" cy="1105"/>
            </a:xfrm>
          </p:grpSpPr>
          <p:pic>
            <p:nvPicPr>
              <p:cNvPr id="153" name="Picture 19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Freeform 196"/>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grpSp>
        <p:grpSp>
          <p:nvGrpSpPr>
            <p:cNvPr id="101" name="Group 100"/>
            <p:cNvGrpSpPr/>
            <p:nvPr/>
          </p:nvGrpSpPr>
          <p:grpSpPr>
            <a:xfrm>
              <a:off x="10189724" y="2496350"/>
              <a:ext cx="1245036" cy="593992"/>
              <a:chOff x="9852456" y="608434"/>
              <a:chExt cx="1245036" cy="593992"/>
            </a:xfrm>
          </p:grpSpPr>
          <p:sp>
            <p:nvSpPr>
              <p:cNvPr id="151" name="Oval 19"/>
              <p:cNvSpPr>
                <a:spLocks noChangeArrowheads="1"/>
              </p:cNvSpPr>
              <p:nvPr/>
            </p:nvSpPr>
            <p:spPr bwMode="auto">
              <a:xfrm>
                <a:off x="9852456" y="608434"/>
                <a:ext cx="1245036" cy="593992"/>
              </a:xfrm>
              <a:prstGeom prst="ellipse">
                <a:avLst/>
              </a:prstGeom>
              <a:solidFill>
                <a:srgbClr val="CCFFFF"/>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MS PGothic" charset="0"/>
                  <a:cs typeface="+mn-cs"/>
                </a:endParaRPr>
              </a:p>
            </p:txBody>
          </p:sp>
          <p:sp>
            <p:nvSpPr>
              <p:cNvPr id="152" name="TextBox 151"/>
              <p:cNvSpPr txBox="1"/>
              <p:nvPr/>
            </p:nvSpPr>
            <p:spPr>
              <a:xfrm>
                <a:off x="9935581" y="645213"/>
                <a:ext cx="1106491" cy="533391"/>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receiving process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02" name="Group 101"/>
            <p:cNvGrpSpPr/>
            <p:nvPr/>
          </p:nvGrpSpPr>
          <p:grpSpPr>
            <a:xfrm>
              <a:off x="10248853" y="2969571"/>
              <a:ext cx="577241" cy="337180"/>
              <a:chOff x="9678159" y="981583"/>
              <a:chExt cx="577241" cy="337180"/>
            </a:xfrm>
          </p:grpSpPr>
          <p:sp>
            <p:nvSpPr>
              <p:cNvPr id="149" name="Rectangle 148"/>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TextBox 149"/>
              <p:cNvSpPr txBox="1"/>
              <p:nvPr/>
            </p:nvSpPr>
            <p:spPr>
              <a:xfrm>
                <a:off x="9678159" y="981583"/>
                <a:ext cx="577241" cy="3371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3" name="Group 161"/>
            <p:cNvGrpSpPr/>
            <p:nvPr/>
          </p:nvGrpSpPr>
          <p:grpSpPr bwMode="auto">
            <a:xfrm>
              <a:off x="11287371" y="2364366"/>
              <a:ext cx="230514" cy="466725"/>
              <a:chOff x="4140" y="429"/>
              <a:chExt cx="1425" cy="2396"/>
            </a:xfrm>
          </p:grpSpPr>
          <p:sp>
            <p:nvSpPr>
              <p:cNvPr id="117" name="Freeform 162"/>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18" name="Rectangle 163"/>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19" name="Freeform 164"/>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20" name="Freeform 165"/>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21" name="Rectangle 166"/>
              <p:cNvSpPr>
                <a:spLocks noChangeArrowheads="1"/>
              </p:cNvSpPr>
              <p:nvPr/>
            </p:nvSpPr>
            <p:spPr bwMode="auto">
              <a:xfrm>
                <a:off x="4209" y="693"/>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nvGrpSpPr>
              <p:cNvPr id="122" name="Group 167"/>
              <p:cNvGrpSpPr/>
              <p:nvPr/>
            </p:nvGrpSpPr>
            <p:grpSpPr bwMode="auto">
              <a:xfrm>
                <a:off x="4749" y="668"/>
                <a:ext cx="581" cy="145"/>
                <a:chOff x="614" y="2568"/>
                <a:chExt cx="725" cy="139"/>
              </a:xfrm>
            </p:grpSpPr>
            <p:sp>
              <p:nvSpPr>
                <p:cNvPr id="147" name="AutoShape 168"/>
                <p:cNvSpPr>
                  <a:spLocks noChangeArrowheads="1"/>
                </p:cNvSpPr>
                <p:nvPr/>
              </p:nvSpPr>
              <p:spPr bwMode="auto">
                <a:xfrm>
                  <a:off x="617" y="2567"/>
                  <a:ext cx="724"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48" name="AutoShape 169"/>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sp>
            <p:nvSpPr>
              <p:cNvPr id="123" name="Rectangle 170"/>
              <p:cNvSpPr>
                <a:spLocks noChangeArrowheads="1"/>
              </p:cNvSpPr>
              <p:nvPr/>
            </p:nvSpPr>
            <p:spPr bwMode="auto">
              <a:xfrm>
                <a:off x="4222" y="1017"/>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nvGrpSpPr>
              <p:cNvPr id="124" name="Group 171"/>
              <p:cNvGrpSpPr/>
              <p:nvPr/>
            </p:nvGrpSpPr>
            <p:grpSpPr bwMode="auto">
              <a:xfrm>
                <a:off x="4747" y="994"/>
                <a:ext cx="581" cy="134"/>
                <a:chOff x="614" y="2568"/>
                <a:chExt cx="725" cy="139"/>
              </a:xfrm>
            </p:grpSpPr>
            <p:sp>
              <p:nvSpPr>
                <p:cNvPr id="145" name="AutoShape 172"/>
                <p:cNvSpPr>
                  <a:spLocks noChangeArrowheads="1"/>
                </p:cNvSpPr>
                <p:nvPr/>
              </p:nvSpPr>
              <p:spPr bwMode="auto">
                <a:xfrm>
                  <a:off x="612" y="2570"/>
                  <a:ext cx="724" cy="162"/>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46" name="AutoShape 173"/>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sp>
            <p:nvSpPr>
              <p:cNvPr id="125" name="Rectangle 174"/>
              <p:cNvSpPr>
                <a:spLocks noChangeArrowheads="1"/>
              </p:cNvSpPr>
              <p:nvPr/>
            </p:nvSpPr>
            <p:spPr bwMode="auto">
              <a:xfrm>
                <a:off x="4216" y="1357"/>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26" name="Rectangle 175"/>
              <p:cNvSpPr>
                <a:spLocks noChangeArrowheads="1"/>
              </p:cNvSpPr>
              <p:nvPr/>
            </p:nvSpPr>
            <p:spPr bwMode="auto">
              <a:xfrm>
                <a:off x="4228" y="1654"/>
                <a:ext cx="593"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nvGrpSpPr>
              <p:cNvPr id="127" name="Group 176"/>
              <p:cNvGrpSpPr/>
              <p:nvPr/>
            </p:nvGrpSpPr>
            <p:grpSpPr bwMode="auto">
              <a:xfrm>
                <a:off x="4735" y="1627"/>
                <a:ext cx="582" cy="151"/>
                <a:chOff x="614" y="2568"/>
                <a:chExt cx="725" cy="139"/>
              </a:xfrm>
            </p:grpSpPr>
            <p:sp>
              <p:nvSpPr>
                <p:cNvPr id="143" name="AutoShape 177"/>
                <p:cNvSpPr>
                  <a:spLocks noChangeArrowheads="1"/>
                </p:cNvSpPr>
                <p:nvPr/>
              </p:nvSpPr>
              <p:spPr bwMode="auto">
                <a:xfrm>
                  <a:off x="611" y="2568"/>
                  <a:ext cx="730" cy="139"/>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44" name="AutoShape 178"/>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sp>
            <p:nvSpPr>
              <p:cNvPr id="128" name="Freeform 179"/>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grpSp>
            <p:nvGrpSpPr>
              <p:cNvPr id="129" name="Group 180"/>
              <p:cNvGrpSpPr/>
              <p:nvPr/>
            </p:nvGrpSpPr>
            <p:grpSpPr bwMode="auto">
              <a:xfrm>
                <a:off x="4739" y="1327"/>
                <a:ext cx="582" cy="139"/>
                <a:chOff x="614" y="2568"/>
                <a:chExt cx="725" cy="139"/>
              </a:xfrm>
            </p:grpSpPr>
            <p:sp>
              <p:nvSpPr>
                <p:cNvPr id="141" name="AutoShape 181"/>
                <p:cNvSpPr>
                  <a:spLocks noChangeArrowheads="1"/>
                </p:cNvSpPr>
                <p:nvPr/>
              </p:nvSpPr>
              <p:spPr bwMode="auto">
                <a:xfrm>
                  <a:off x="614" y="2566"/>
                  <a:ext cx="723"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42" name="AutoShape 182"/>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sp>
            <p:nvSpPr>
              <p:cNvPr id="130" name="Rectangle 183"/>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31" name="Freeform 184"/>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32" name="Freeform 185"/>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33" name="Oval 186"/>
              <p:cNvSpPr>
                <a:spLocks noChangeArrowheads="1"/>
              </p:cNvSpPr>
              <p:nvPr/>
            </p:nvSpPr>
            <p:spPr bwMode="auto">
              <a:xfrm>
                <a:off x="5515" y="2609"/>
                <a:ext cx="50" cy="97"/>
              </a:xfrm>
              <a:prstGeom prst="ellipse">
                <a:avLst/>
              </a:prstGeom>
              <a:solidFill>
                <a:srgbClr val="3333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34" name="Freeform 187"/>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35" name="AutoShape 188"/>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36" name="AutoShape 189"/>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37" name="Oval 190"/>
              <p:cNvSpPr>
                <a:spLocks noChangeArrowheads="1"/>
              </p:cNvSpPr>
              <p:nvPr/>
            </p:nvSpPr>
            <p:spPr bwMode="auto">
              <a:xfrm>
                <a:off x="4310" y="2382"/>
                <a:ext cx="158" cy="146"/>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38" name="Oval 191"/>
              <p:cNvSpPr>
                <a:spLocks noChangeArrowheads="1"/>
              </p:cNvSpPr>
              <p:nvPr/>
            </p:nvSpPr>
            <p:spPr bwMode="auto">
              <a:xfrm>
                <a:off x="4487" y="2382"/>
                <a:ext cx="158" cy="146"/>
              </a:xfrm>
              <a:prstGeom prst="ellipse">
                <a:avLst/>
              </a:prstGeom>
              <a:solidFill>
                <a:srgbClr val="FF0000"/>
              </a:soli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0000"/>
                  </a:solidFill>
                  <a:effectLst/>
                  <a:uLnTx/>
                  <a:uFillTx/>
                  <a:latin typeface="Arial" panose="020B0604020202020204" pitchFamily="34" charset="0"/>
                  <a:ea typeface="MS PGothic" charset="0"/>
                  <a:cs typeface="Arial" panose="020B0604020202020204" pitchFamily="34" charset="0"/>
                </a:endParaRPr>
              </a:p>
            </p:txBody>
          </p:sp>
          <p:sp>
            <p:nvSpPr>
              <p:cNvPr id="139" name="Oval 192"/>
              <p:cNvSpPr>
                <a:spLocks noChangeArrowheads="1"/>
              </p:cNvSpPr>
              <p:nvPr/>
            </p:nvSpPr>
            <p:spPr bwMode="auto">
              <a:xfrm>
                <a:off x="4663" y="2382"/>
                <a:ext cx="158" cy="140"/>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40" name="Rectangle 193"/>
              <p:cNvSpPr>
                <a:spLocks noChangeArrowheads="1"/>
              </p:cNvSpPr>
              <p:nvPr/>
            </p:nvSpPr>
            <p:spPr bwMode="auto">
              <a:xfrm>
                <a:off x="5061" y="1837"/>
                <a:ext cx="88" cy="761"/>
              </a:xfrm>
              <a:prstGeom prst="rect">
                <a:avLst/>
              </a:prstGeom>
              <a:solidFill>
                <a:srgbClr val="292929"/>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cxnSp>
          <p:nvCxnSpPr>
            <p:cNvPr id="105" name="Straight Connector 104"/>
            <p:cNvCxnSpPr/>
            <p:nvPr/>
          </p:nvCxnSpPr>
          <p:spPr>
            <a:xfrm>
              <a:off x="6584655" y="33189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10078299" y="3308336"/>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08" name="TextBox 107"/>
            <p:cNvSpPr txBox="1"/>
            <p:nvPr/>
          </p:nvSpPr>
          <p:spPr>
            <a:xfrm>
              <a:off x="6226081" y="3037455"/>
              <a:ext cx="1174498" cy="3067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application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9" name="TextBox 108"/>
            <p:cNvSpPr txBox="1"/>
            <p:nvPr/>
          </p:nvSpPr>
          <p:spPr>
            <a:xfrm>
              <a:off x="6321731" y="3265416"/>
              <a:ext cx="986926" cy="3067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0" name="TextBox 109"/>
            <p:cNvSpPr txBox="1"/>
            <p:nvPr/>
          </p:nvSpPr>
          <p:spPr>
            <a:xfrm flipH="1">
              <a:off x="7109034" y="5998385"/>
              <a:ext cx="4657176" cy="46036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reliable service </a:t>
              </a:r>
              <a:r>
                <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rPr>
                <a:t>implementation</a:t>
              </a:r>
              <a:endPar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endParaRPr>
            </a:p>
          </p:txBody>
        </p:sp>
        <p:grpSp>
          <p:nvGrpSpPr>
            <p:cNvPr id="233" name="Group 232"/>
            <p:cNvGrpSpPr/>
            <p:nvPr/>
          </p:nvGrpSpPr>
          <p:grpSpPr>
            <a:xfrm>
              <a:off x="6573835" y="5301907"/>
              <a:ext cx="5250830" cy="1242374"/>
              <a:chOff x="6737055" y="3471301"/>
              <a:chExt cx="5250830" cy="1242374"/>
            </a:xfrm>
          </p:grpSpPr>
          <p:grpSp>
            <p:nvGrpSpPr>
              <p:cNvPr id="223" name="Group 222"/>
              <p:cNvGrpSpPr/>
              <p:nvPr/>
            </p:nvGrpSpPr>
            <p:grpSpPr>
              <a:xfrm>
                <a:off x="8324240" y="3583550"/>
                <a:ext cx="2158588" cy="1130125"/>
                <a:chOff x="7504363" y="3155701"/>
                <a:chExt cx="2158588" cy="1130125"/>
              </a:xfrm>
            </p:grpSpPr>
            <p:grpSp>
              <p:nvGrpSpPr>
                <p:cNvPr id="224" name="Group 223"/>
                <p:cNvGrpSpPr/>
                <p:nvPr/>
              </p:nvGrpSpPr>
              <p:grpSpPr>
                <a:xfrm>
                  <a:off x="7504363" y="3183676"/>
                  <a:ext cx="2003932" cy="306163"/>
                  <a:chOff x="1616358" y="2551230"/>
                  <a:chExt cx="2141698" cy="218510"/>
                </a:xfrm>
              </p:grpSpPr>
              <p:sp>
                <p:nvSpPr>
                  <p:cNvPr id="226" name="Rectangle 225"/>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Oval 226"/>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8" name="Oval 227"/>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25" name="TextBox 224"/>
                <p:cNvSpPr txBox="1"/>
                <p:nvPr/>
              </p:nvSpPr>
              <p:spPr>
                <a:xfrm>
                  <a:off x="7560532" y="3155701"/>
                  <a:ext cx="2102419" cy="11301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unreliable channel</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cxnSp>
            <p:nvCxnSpPr>
              <p:cNvPr id="230" name="Straight Connector 229"/>
              <p:cNvCxnSpPr/>
              <p:nvPr/>
            </p:nvCxnSpPr>
            <p:spPr>
              <a:xfrm>
                <a:off x="6737055"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a:off x="10299974"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34" name="TextBox 233"/>
            <p:cNvSpPr txBox="1"/>
            <p:nvPr/>
          </p:nvSpPr>
          <p:spPr>
            <a:xfrm>
              <a:off x="6413653" y="5280239"/>
              <a:ext cx="895003" cy="3067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network</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5" name="TextBox 234"/>
            <p:cNvSpPr txBox="1"/>
            <p:nvPr/>
          </p:nvSpPr>
          <p:spPr>
            <a:xfrm>
              <a:off x="6358996" y="5023703"/>
              <a:ext cx="1041583" cy="3067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37" name="Straight Arrow Connector 236"/>
            <p:cNvCxnSpPr/>
            <p:nvPr/>
          </p:nvCxnSpPr>
          <p:spPr>
            <a:xfrm>
              <a:off x="7532988" y="3216212"/>
              <a:ext cx="0" cy="4035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p:cNvCxnSpPr/>
            <p:nvPr/>
          </p:nvCxnSpPr>
          <p:spPr>
            <a:xfrm flipV="1">
              <a:off x="10867079" y="3152635"/>
              <a:ext cx="0" cy="43940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243" name="TextBox 242"/>
            <p:cNvSpPr txBox="1"/>
            <p:nvPr/>
          </p:nvSpPr>
          <p:spPr>
            <a:xfrm>
              <a:off x="6584496" y="3824138"/>
              <a:ext cx="1896984" cy="83755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sender-side of</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9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reliable data transfer protocol</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4" name="TextBox 243"/>
            <p:cNvSpPr txBox="1"/>
            <p:nvPr/>
          </p:nvSpPr>
          <p:spPr>
            <a:xfrm>
              <a:off x="9914975" y="3826493"/>
              <a:ext cx="1896984" cy="83755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receiver-side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9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of reliable data transfer protocol</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50" name="Group 249"/>
            <p:cNvGrpSpPr/>
            <p:nvPr/>
          </p:nvGrpSpPr>
          <p:grpSpPr>
            <a:xfrm>
              <a:off x="7535360" y="5023850"/>
              <a:ext cx="632009" cy="632009"/>
              <a:chOff x="7408198" y="4955748"/>
              <a:chExt cx="632009" cy="632009"/>
            </a:xfrm>
          </p:grpSpPr>
          <p:cxnSp>
            <p:nvCxnSpPr>
              <p:cNvPr id="247" name="Straight Connector 246"/>
              <p:cNvCxnSpPr/>
              <p:nvPr/>
            </p:nvCxnSpPr>
            <p:spPr>
              <a:xfrm>
                <a:off x="7417790" y="4955748"/>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p:nvGrpSpPr>
          <p:grpSpPr>
            <a:xfrm rot="16200000">
              <a:off x="10248530" y="5019009"/>
              <a:ext cx="632009" cy="632009"/>
              <a:chOff x="7408198" y="4948974"/>
              <a:chExt cx="632009" cy="632009"/>
            </a:xfrm>
          </p:grpSpPr>
          <p:cxnSp>
            <p:nvCxnSpPr>
              <p:cNvPr id="252" name="Straight Connector 251"/>
              <p:cNvCxnSpPr/>
              <p:nvPr/>
            </p:nvCxnSpPr>
            <p:spPr>
              <a:xfrm>
                <a:off x="7427960" y="4948974"/>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grpSp>
        <p:nvGrpSpPr>
          <p:cNvPr id="16" name="Group 15"/>
          <p:cNvGrpSpPr/>
          <p:nvPr/>
        </p:nvGrpSpPr>
        <p:grpSpPr>
          <a:xfrm>
            <a:off x="993775" y="3597275"/>
            <a:ext cx="8848090" cy="1938020"/>
            <a:chOff x="995688" y="4013928"/>
            <a:chExt cx="9016751" cy="1938020"/>
          </a:xfrm>
        </p:grpSpPr>
        <p:sp>
          <p:nvSpPr>
            <p:cNvPr id="254" name="TextBox 253"/>
            <p:cNvSpPr txBox="1"/>
            <p:nvPr/>
          </p:nvSpPr>
          <p:spPr>
            <a:xfrm>
              <a:off x="995688" y="4013928"/>
              <a:ext cx="4815357" cy="1938020"/>
            </a:xfrm>
            <a:prstGeom prst="rect">
              <a:avLst/>
            </a:prstGeom>
            <a:noFill/>
            <a:extLst>
              <a:ext uri="{909E8E84-426E-40DD-AFC4-6F175D3DCCD1}">
                <a14:hiddenFill xmlns:a14="http://schemas.microsoft.com/office/drawing/2010/main">
                  <a:solidFill>
                    <a:schemeClr val="accent1">
                      <a:lumMod val="20000"/>
                      <a:lumOff val="80000"/>
                    </a:schemeClr>
                  </a:solidFill>
                </a14:hiddenFill>
              </a:ext>
            </a:extLst>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Complexity of reliable data transfer protocol  will </a:t>
              </a:r>
              <a:r>
                <a:rPr kumimoji="0" lang="en-US" sz="2400" b="0" i="0" u="none" strike="noStrike" kern="1200" cap="none" spc="0" normalizeH="0" baseline="0" noProof="0" dirty="0">
                  <a:ln>
                    <a:noFill/>
                  </a:ln>
                  <a:solidFill>
                    <a:srgbClr val="FF0000"/>
                  </a:solidFill>
                  <a:effectLst/>
                  <a:uLnTx/>
                  <a:uFillTx/>
                  <a:latin typeface="Calibri" panose="020F0502020204030204"/>
                  <a:ea typeface="+mn-ea"/>
                  <a:cs typeface="+mn-cs"/>
                </a:rPr>
                <a:t>depend (strongly) on characteristics of unreliable channel</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(lose, corrupt, reorder data?)</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0" name="Straight Connector 9"/>
            <p:cNvCxnSpPr>
              <a:stCxn id="231" idx="2"/>
            </p:cNvCxnSpPr>
            <p:nvPr/>
          </p:nvCxnSpPr>
          <p:spPr>
            <a:xfrm flipH="1">
              <a:off x="5799143" y="4213953"/>
              <a:ext cx="896239" cy="95440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flipH="1">
              <a:off x="5800941" y="4291381"/>
              <a:ext cx="4211498" cy="8863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31" name="Oval 230"/>
          <p:cNvSpPr/>
          <p:nvPr/>
        </p:nvSpPr>
        <p:spPr>
          <a:xfrm>
            <a:off x="6586778" y="3177152"/>
            <a:ext cx="1952787"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6" name="Oval 235"/>
          <p:cNvSpPr/>
          <p:nvPr/>
        </p:nvSpPr>
        <p:spPr>
          <a:xfrm>
            <a:off x="9885335" y="3174569"/>
            <a:ext cx="1952787"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4" name="灯片编号占位符 3"/>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5" name="页脚占位符 4"/>
          <p:cNvSpPr>
            <a:spLocks noGrp="1"/>
          </p:cNvSpPr>
          <p:nvPr>
            <p:ph type="ftr" sz="quarter" idx="11"/>
          </p:nvPr>
        </p:nvSpPr>
        <p:spPr/>
        <p:txBody>
          <a:bodyPr/>
          <a:p>
            <a:r>
              <a:rPr kumimoji="1" lang="zh-SG" altLang="en-US"/>
              <a:t>Principle of Computer Networks Experiment - Lesson 2</a:t>
            </a:r>
            <a:endParaRPr kumimoji="1" lang="zh-SG" altLang="en-US"/>
          </a:p>
        </p:txBody>
      </p:sp>
      <mc:AlternateContent xmlns:mc="http://schemas.openxmlformats.org/markup-compatibility/2006" xmlns:p14="http://schemas.microsoft.com/office/powerpoint/2010/main">
        <mc:Choice Requires="p14">
          <p:contentPart r:id="rId2" p14:bwMode="auto">
            <p14:nvContentPartPr>
              <p14:cNvPr id="6" name="墨迹 5"/>
              <p14:cNvContentPartPr/>
              <p14:nvPr/>
            </p14:nvContentPartPr>
            <p14:xfrm>
              <a:off x="3810000" y="5099685"/>
              <a:ext cx="386080" cy="5715"/>
            </p14:xfrm>
          </p:contentPart>
        </mc:Choice>
        <mc:Fallback xmlns="">
          <p:pic>
            <p:nvPicPr>
              <p:cNvPr id="6" name="墨迹 5"/>
            </p:nvPicPr>
            <p:blipFill>
              <a:blip r:embed="rId3"/>
            </p:blipFill>
            <p:spPr>
              <a:xfrm>
                <a:off x="3810000" y="5099685"/>
                <a:ext cx="386080" cy="571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7" name="墨迹 6"/>
              <p14:cNvContentPartPr/>
              <p14:nvPr/>
            </p14:nvContentPartPr>
            <p14:xfrm>
              <a:off x="4604385" y="5045075"/>
              <a:ext cx="1007110" cy="48895"/>
            </p14:xfrm>
          </p:contentPart>
        </mc:Choice>
        <mc:Fallback xmlns="">
          <p:pic>
            <p:nvPicPr>
              <p:cNvPr id="7" name="墨迹 6"/>
            </p:nvPicPr>
            <p:blipFill>
              <a:blip r:embed="rId5"/>
            </p:blipFill>
            <p:spPr>
              <a:xfrm>
                <a:off x="4604385" y="5045075"/>
                <a:ext cx="1007110" cy="4889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8" name="墨迹 7"/>
              <p14:cNvContentPartPr/>
              <p14:nvPr/>
            </p14:nvContentPartPr>
            <p14:xfrm>
              <a:off x="1143000" y="5453380"/>
              <a:ext cx="1676400" cy="10795"/>
            </p14:xfrm>
          </p:contentPart>
        </mc:Choice>
        <mc:Fallback xmlns="">
          <p:pic>
            <p:nvPicPr>
              <p:cNvPr id="8" name="墨迹 7"/>
            </p:nvPicPr>
            <p:blipFill>
              <a:blip r:embed="rId7"/>
            </p:blipFill>
            <p:spPr>
              <a:xfrm>
                <a:off x="1143000" y="5453380"/>
                <a:ext cx="1676400" cy="10795"/>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1" name="墨迹 10"/>
              <p14:cNvContentPartPr/>
              <p14:nvPr/>
            </p14:nvContentPartPr>
            <p14:xfrm>
              <a:off x="7576185" y="4152900"/>
              <a:ext cx="838200" cy="10795"/>
            </p14:xfrm>
          </p:contentPart>
        </mc:Choice>
        <mc:Fallback xmlns="">
          <p:pic>
            <p:nvPicPr>
              <p:cNvPr id="11" name="墨迹 10"/>
            </p:nvPicPr>
            <p:blipFill>
              <a:blip r:embed="rId9"/>
            </p:blipFill>
            <p:spPr>
              <a:xfrm>
                <a:off x="7576185" y="4152900"/>
                <a:ext cx="838200" cy="10795"/>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9" name="Rectangle 3"/>
          <p:cNvSpPr>
            <a:spLocks noGrp="1"/>
          </p:cNvSpPr>
          <p:nvPr>
            <p:ph idx="1"/>
          </p:nvPr>
        </p:nvSpPr>
        <p:spPr>
          <a:xfrm>
            <a:off x="838200" y="1691005"/>
            <a:ext cx="9232265" cy="4523105"/>
          </a:xfrm>
        </p:spPr>
        <p:txBody>
          <a:bodyPr vert="horz" wrap="square" lIns="91440" tIns="45720" rIns="91440" bIns="45720" anchor="t" anchorCtr="0">
            <a:normAutofit/>
          </a:bodyPr>
          <a:p>
            <a:pPr fontAlgn="auto">
              <a:lnSpc>
                <a:spcPct val="100000"/>
              </a:lnSpc>
              <a:spcBef>
                <a:spcPts val="400"/>
              </a:spcBef>
            </a:pPr>
            <a:r>
              <a:rPr sz="2200" dirty="0">
                <a:ea typeface="黑体" pitchFamily="2" charset="-122"/>
                <a:cs typeface="+mn-lt"/>
              </a:rPr>
              <a:t>The </a:t>
            </a:r>
            <a:r>
              <a:rPr sz="2200" dirty="0">
                <a:solidFill>
                  <a:srgbClr val="FF0000"/>
                </a:solidFill>
                <a:ea typeface="黑体" pitchFamily="2" charset="-122"/>
                <a:cs typeface="+mn-lt"/>
              </a:rPr>
              <a:t>server process</a:t>
            </a:r>
            <a:r>
              <a:rPr sz="2200" dirty="0">
                <a:ea typeface="黑体" pitchFamily="2" charset="-122"/>
                <a:cs typeface="+mn-lt"/>
              </a:rPr>
              <a:t> using </a:t>
            </a:r>
            <a:r>
              <a:rPr sz="2200" b="1" dirty="0">
                <a:ea typeface="黑体" pitchFamily="2" charset="-122"/>
                <a:cs typeface="+mn-lt"/>
              </a:rPr>
              <a:t>TCP </a:t>
            </a:r>
            <a:r>
              <a:rPr sz="2200" dirty="0">
                <a:ea typeface="黑体" pitchFamily="2" charset="-122"/>
                <a:cs typeface="+mn-lt"/>
              </a:rPr>
              <a:t>protocol generally waits for the connection request of the client process on a well-known port.</a:t>
            </a:r>
            <a:endParaRPr sz="2200" dirty="0">
              <a:ea typeface="黑体" pitchFamily="2" charset="-122"/>
              <a:cs typeface="+mn-lt"/>
            </a:endParaRPr>
          </a:p>
          <a:p>
            <a:pPr fontAlgn="auto">
              <a:lnSpc>
                <a:spcPct val="100000"/>
              </a:lnSpc>
              <a:spcBef>
                <a:spcPts val="400"/>
              </a:spcBef>
            </a:pPr>
            <a:r>
              <a:rPr sz="2200" dirty="0">
                <a:ea typeface="黑体" pitchFamily="2" charset="-122"/>
                <a:cs typeface="+mn-lt"/>
              </a:rPr>
              <a:t>The server process is usually </a:t>
            </a:r>
            <a:r>
              <a:rPr sz="2200" dirty="0">
                <a:solidFill>
                  <a:srgbClr val="FF0000"/>
                </a:solidFill>
                <a:ea typeface="黑体" pitchFamily="2" charset="-122"/>
                <a:cs typeface="+mn-lt"/>
              </a:rPr>
              <a:t>listening()</a:t>
            </a:r>
            <a:r>
              <a:rPr sz="2200" dirty="0">
                <a:ea typeface="黑体" pitchFamily="2" charset="-122"/>
                <a:cs typeface="+mn-lt"/>
              </a:rPr>
              <a:t>. Once a connection request comes, the server process wakes up and processes the connection request of the client process.</a:t>
            </a:r>
            <a:endParaRPr sz="2200" dirty="0">
              <a:ea typeface="黑体" pitchFamily="2" charset="-122"/>
              <a:cs typeface="+mn-lt"/>
            </a:endParaRPr>
          </a:p>
          <a:p>
            <a:pPr fontAlgn="auto">
              <a:lnSpc>
                <a:spcPct val="100000"/>
              </a:lnSpc>
              <a:spcBef>
                <a:spcPts val="400"/>
              </a:spcBef>
            </a:pPr>
            <a:endParaRPr sz="2000" dirty="0">
              <a:ea typeface="黑体" pitchFamily="2" charset="-122"/>
              <a:cs typeface="+mn-lt"/>
            </a:endParaRPr>
          </a:p>
        </p:txBody>
      </p:sp>
      <p:sp>
        <p:nvSpPr>
          <p:cNvPr id="4" name="Title 1"/>
          <p:cNvSpPr>
            <a:spLocks noGrp="1"/>
          </p:cNvSpPr>
          <p:nvPr>
            <p:ph type="title"/>
          </p:nvPr>
        </p:nvSpPr>
        <p:spPr>
          <a:xfrm>
            <a:off x="838200" y="365125"/>
            <a:ext cx="10515600" cy="1325563"/>
          </a:xfrm>
        </p:spPr>
        <p:txBody>
          <a:bodyPr/>
          <a:lstStyle/>
          <a:p>
            <a:r>
              <a:rPr lang="en-US" dirty="0" smtClean="0"/>
              <a:t>Initialization: server, </a:t>
            </a:r>
            <a:r>
              <a:rPr lang="en-US" dirty="0" smtClean="0">
                <a:solidFill>
                  <a:srgbClr val="FF0000"/>
                </a:solidFill>
                <a:latin typeface="Courier"/>
                <a:cs typeface="Courier"/>
              </a:rPr>
              <a:t>listen</a:t>
            </a:r>
            <a:endParaRPr lang="en-US" dirty="0"/>
          </a:p>
        </p:txBody>
      </p:sp>
      <p:sp>
        <p:nvSpPr>
          <p:cNvPr id="2" name="日期占位符 1"/>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3" name="灯片编号占位符 2"/>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5" name="页脚占位符 4"/>
          <p:cNvSpPr>
            <a:spLocks noGrp="1"/>
          </p:cNvSpPr>
          <p:nvPr>
            <p:ph type="ftr" sz="quarter" idx="11"/>
          </p:nvPr>
        </p:nvSpPr>
        <p:spPr/>
        <p:txBody>
          <a:bodyPr/>
          <a:p>
            <a:r>
              <a:rPr kumimoji="1" lang="zh-SG" altLang="en-US"/>
              <a:t>Principle of Computer Networks Experiment - Lesson 2</a:t>
            </a:r>
            <a:endParaRPr kumimoji="1" lang="zh-SG"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smtClean="0"/>
              <a:t>Initialization: server, </a:t>
            </a:r>
            <a:r>
              <a:rPr lang="en-US" dirty="0" smtClean="0">
                <a:solidFill>
                  <a:srgbClr val="FF0000"/>
                </a:solidFill>
                <a:latin typeface="Courier"/>
                <a:cs typeface="Courier"/>
              </a:rPr>
              <a:t>listen()</a:t>
            </a:r>
            <a:endParaRPr lang="en-US" dirty="0"/>
          </a:p>
        </p:txBody>
      </p:sp>
      <p:sp>
        <p:nvSpPr>
          <p:cNvPr id="3" name="Content Placeholder 2"/>
          <p:cNvSpPr>
            <a:spLocks noGrp="1"/>
          </p:cNvSpPr>
          <p:nvPr>
            <p:ph idx="1"/>
          </p:nvPr>
        </p:nvSpPr>
        <p:spPr/>
        <p:txBody>
          <a:bodyPr>
            <a:normAutofit/>
          </a:bodyPr>
          <a:lstStyle/>
          <a:p>
            <a:r>
              <a:rPr lang="en-US" dirty="0" smtClean="0"/>
              <a:t>Socket is active, by default</a:t>
            </a:r>
            <a:endParaRPr lang="en-US" dirty="0" smtClean="0"/>
          </a:p>
          <a:p>
            <a:r>
              <a:rPr lang="en-US" dirty="0" smtClean="0"/>
              <a:t>We need to make it passive to get connections.</a:t>
            </a:r>
            <a:endParaRPr lang="en-US" dirty="0" smtClean="0"/>
          </a:p>
          <a:p>
            <a:pPr>
              <a:buNone/>
            </a:pPr>
            <a:r>
              <a:rPr lang="en-US" sz="2200" dirty="0" smtClean="0">
                <a:latin typeface="Courier"/>
                <a:cs typeface="Courier"/>
              </a:rPr>
              <a:t>if (</a:t>
            </a:r>
            <a:r>
              <a:rPr lang="en-US" sz="2200" b="1" dirty="0" err="1" smtClean="0">
                <a:solidFill>
                  <a:srgbClr val="FF0000"/>
                </a:solidFill>
                <a:latin typeface="Courier"/>
                <a:cs typeface="Courier"/>
              </a:rPr>
              <a:t>listen</a:t>
            </a:r>
            <a:r>
              <a:rPr lang="en-US" sz="2200" dirty="0" err="1" smtClean="0">
                <a:latin typeface="Courier"/>
                <a:cs typeface="Courier"/>
              </a:rPr>
              <a:t>(sock</a:t>
            </a:r>
            <a:r>
              <a:rPr lang="en-US" sz="2200" dirty="0" smtClean="0">
                <a:latin typeface="Courier"/>
                <a:cs typeface="Courier"/>
              </a:rPr>
              <a:t>, </a:t>
            </a:r>
            <a:r>
              <a:rPr lang="en-US" sz="2200" b="1" dirty="0" err="1" smtClean="0">
                <a:solidFill>
                  <a:srgbClr val="008000"/>
                </a:solidFill>
                <a:latin typeface="Courier"/>
                <a:cs typeface="Courier"/>
              </a:rPr>
              <a:t>back_log</a:t>
            </a:r>
            <a:r>
              <a:rPr lang="en-US" sz="2200" dirty="0" smtClean="0">
                <a:latin typeface="Courier"/>
                <a:cs typeface="Courier"/>
              </a:rPr>
              <a:t>) &lt; 0) {</a:t>
            </a:r>
            <a:endParaRPr lang="en-US" sz="2200" dirty="0" smtClean="0">
              <a:latin typeface="Courier"/>
              <a:cs typeface="Courier"/>
            </a:endParaRPr>
          </a:p>
          <a:p>
            <a:pPr>
              <a:buNone/>
            </a:pPr>
            <a:r>
              <a:rPr lang="en-US" sz="2200" dirty="0" smtClean="0">
                <a:latin typeface="Courier"/>
                <a:cs typeface="Courier"/>
              </a:rPr>
              <a:t>	</a:t>
            </a:r>
            <a:r>
              <a:rPr lang="en-US" sz="2200" dirty="0" err="1" smtClean="0">
                <a:latin typeface="Courier"/>
                <a:cs typeface="Courier"/>
              </a:rPr>
              <a:t>perror(“listen</a:t>
            </a:r>
            <a:r>
              <a:rPr lang="en-US" sz="2200" dirty="0" smtClean="0">
                <a:latin typeface="Courier"/>
                <a:cs typeface="Courier"/>
              </a:rPr>
              <a:t> failed”);</a:t>
            </a:r>
            <a:endParaRPr lang="en-US" sz="2200" dirty="0" smtClean="0">
              <a:latin typeface="Courier"/>
              <a:cs typeface="Courier"/>
            </a:endParaRPr>
          </a:p>
          <a:p>
            <a:pPr>
              <a:buNone/>
            </a:pPr>
            <a:r>
              <a:rPr lang="en-US" sz="2200" dirty="0" smtClean="0">
                <a:latin typeface="Courier"/>
                <a:cs typeface="Courier"/>
              </a:rPr>
              <a:t>	abort();</a:t>
            </a:r>
            <a:endParaRPr lang="en-US" sz="2200" dirty="0" smtClean="0">
              <a:latin typeface="Courier"/>
              <a:cs typeface="Courier"/>
            </a:endParaRPr>
          </a:p>
          <a:p>
            <a:pPr>
              <a:buNone/>
            </a:pPr>
            <a:r>
              <a:rPr lang="en-US" sz="2200" dirty="0" smtClean="0">
                <a:latin typeface="Courier"/>
                <a:cs typeface="Courier"/>
              </a:rPr>
              <a:t>}</a:t>
            </a:r>
            <a:endParaRPr lang="en-US" sz="2200" dirty="0" smtClean="0">
              <a:latin typeface="Courier"/>
              <a:cs typeface="Courier"/>
            </a:endParaRPr>
          </a:p>
          <a:p>
            <a:r>
              <a:rPr lang="en-US" sz="2200" b="1" dirty="0" smtClean="0">
                <a:solidFill>
                  <a:srgbClr val="FF0000"/>
                </a:solidFill>
                <a:latin typeface="Courier"/>
                <a:cs typeface="Courier"/>
              </a:rPr>
              <a:t>listen()</a:t>
            </a:r>
            <a:r>
              <a:rPr lang="en-US" sz="2200" dirty="0" smtClean="0"/>
              <a:t>: converts an active socket to passive</a:t>
            </a:r>
            <a:endParaRPr lang="en-US" sz="2200" dirty="0" smtClean="0"/>
          </a:p>
          <a:p>
            <a:r>
              <a:rPr lang="en-US" sz="2200" b="1" dirty="0" err="1" smtClean="0">
                <a:solidFill>
                  <a:srgbClr val="008000"/>
                </a:solidFill>
                <a:latin typeface="Courier"/>
                <a:cs typeface="Courier"/>
              </a:rPr>
              <a:t>back_log</a:t>
            </a:r>
            <a:r>
              <a:rPr lang="en-US" sz="2200" dirty="0" smtClean="0"/>
              <a:t>: connection-waiting queue size. (e.g., 32)</a:t>
            </a:r>
            <a:endParaRPr lang="en-US" sz="2200" dirty="0" smtClean="0"/>
          </a:p>
          <a:p>
            <a:pPr lvl="1"/>
            <a:r>
              <a:rPr lang="en-US" sz="2000" dirty="0" smtClean="0"/>
              <a:t>Busy server may need a large value (e.g., 1024, …)</a:t>
            </a:r>
            <a:endParaRPr lang="en-US" sz="2000" dirty="0" smtClean="0"/>
          </a:p>
        </p:txBody>
      </p:sp>
      <p:sp>
        <p:nvSpPr>
          <p:cNvPr id="4" name="Rounded Rectangle 3"/>
          <p:cNvSpPr/>
          <p:nvPr/>
        </p:nvSpPr>
        <p:spPr>
          <a:xfrm>
            <a:off x="758190" y="2783840"/>
            <a:ext cx="4939030" cy="1741170"/>
          </a:xfrm>
          <a:prstGeom prst="roundRect">
            <a:avLst/>
          </a:prstGeom>
          <a:solidFill>
            <a:schemeClr val="bg1">
              <a:lumMod val="65000"/>
              <a:alpha val="3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日期占位符 4"/>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6" name="灯片编号占位符 5"/>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7" name="页脚占位符 6"/>
          <p:cNvSpPr>
            <a:spLocks noGrp="1"/>
          </p:cNvSpPr>
          <p:nvPr>
            <p:ph type="ftr" sz="quarter" idx="11"/>
          </p:nvPr>
        </p:nvSpPr>
        <p:spPr/>
        <p:txBody>
          <a:bodyPr/>
          <a:p>
            <a:r>
              <a:rPr kumimoji="1" lang="zh-SG" altLang="en-US"/>
              <a:t>Principle of Computer Networks Experiment - Lesson 2</a:t>
            </a:r>
            <a:endParaRPr kumimoji="1" lang="zh-SG" alt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 #1 – TCP client-server</a:t>
            </a:r>
            <a:endParaRPr lang="en-US" dirty="0"/>
          </a:p>
        </p:txBody>
      </p:sp>
      <p:sp>
        <p:nvSpPr>
          <p:cNvPr id="3" name="Content Placeholder 2"/>
          <p:cNvSpPr>
            <a:spLocks noGrp="1"/>
          </p:cNvSpPr>
          <p:nvPr>
            <p:ph idx="1"/>
          </p:nvPr>
        </p:nvSpPr>
        <p:spPr>
          <a:xfrm>
            <a:off x="1981200" y="1356468"/>
            <a:ext cx="8229600" cy="721611"/>
          </a:xfrm>
        </p:spPr>
        <p:txBody>
          <a:bodyPr/>
          <a:lstStyle/>
          <a:p>
            <a:r>
              <a:rPr lang="en-US" dirty="0" smtClean="0"/>
              <a:t>Sequence of actions </a:t>
            </a:r>
            <a:r>
              <a:rPr lang="en-US" dirty="0" smtClean="0">
                <a:sym typeface="+mn-ea"/>
              </a:rPr>
              <a:t>- </a:t>
            </a:r>
            <a:r>
              <a:rPr lang="en-US" b="1" dirty="0" smtClean="0">
                <a:solidFill>
                  <a:srgbClr val="FF0000"/>
                </a:solidFill>
                <a:sym typeface="+mn-ea"/>
              </a:rPr>
              <a:t>Connection Est.</a:t>
            </a:r>
            <a:endParaRPr lang="en-US" b="1" dirty="0" smtClean="0">
              <a:solidFill>
                <a:srgbClr val="FF0000"/>
              </a:solidFill>
            </a:endParaRPr>
          </a:p>
          <a:p>
            <a:endParaRPr lang="en-US" dirty="0"/>
          </a:p>
        </p:txBody>
      </p:sp>
      <p:sp>
        <p:nvSpPr>
          <p:cNvPr id="4" name="Rectangle 108"/>
          <p:cNvSpPr/>
          <p:nvPr/>
        </p:nvSpPr>
        <p:spPr>
          <a:xfrm>
            <a:off x="1300550" y="5709527"/>
            <a:ext cx="7992240" cy="927167"/>
          </a:xfrm>
          <a:prstGeom prst="rect">
            <a:avLst/>
          </a:prstGeom>
          <a:solidFill>
            <a:schemeClr val="bg2">
              <a:lumMod val="50000"/>
              <a:alpha val="23000"/>
            </a:schemeClr>
          </a:solidFill>
        </p:spPr>
        <p:style>
          <a:lnRef idx="1">
            <a:schemeClr val="accent1"/>
          </a:lnRef>
          <a:fillRef idx="3">
            <a:schemeClr val="accent1"/>
          </a:fillRef>
          <a:effectRef idx="2">
            <a:schemeClr val="accent1"/>
          </a:effectRef>
          <a:fontRef idx="minor">
            <a:schemeClr val="lt1"/>
          </a:fontRef>
        </p:style>
        <p:txBody>
          <a:bodyPr rtlCol="0" anchor="ctr"/>
          <a:p>
            <a:pPr algn="ctr"/>
            <a:endParaRPr lang="en-US"/>
          </a:p>
        </p:txBody>
      </p:sp>
      <p:sp>
        <p:nvSpPr>
          <p:cNvPr id="5" name="Rectangle 107"/>
          <p:cNvSpPr/>
          <p:nvPr/>
        </p:nvSpPr>
        <p:spPr>
          <a:xfrm>
            <a:off x="1287721" y="4522958"/>
            <a:ext cx="7992240" cy="1206060"/>
          </a:xfrm>
          <a:prstGeom prst="rect">
            <a:avLst/>
          </a:prstGeom>
          <a:solidFill>
            <a:srgbClr val="000090">
              <a:alpha val="23000"/>
            </a:srgbClr>
          </a:solidFill>
        </p:spPr>
        <p:style>
          <a:lnRef idx="1">
            <a:schemeClr val="accent1"/>
          </a:lnRef>
          <a:fillRef idx="3">
            <a:schemeClr val="accent1"/>
          </a:fillRef>
          <a:effectRef idx="2">
            <a:schemeClr val="accent1"/>
          </a:effectRef>
          <a:fontRef idx="minor">
            <a:schemeClr val="lt1"/>
          </a:fontRef>
        </p:style>
        <p:txBody>
          <a:bodyPr rtlCol="0" anchor="ctr"/>
          <a:p>
            <a:pPr algn="ctr"/>
            <a:endParaRPr lang="en-US"/>
          </a:p>
        </p:txBody>
      </p:sp>
      <p:sp>
        <p:nvSpPr>
          <p:cNvPr id="6" name="Rectangle 106"/>
          <p:cNvSpPr/>
          <p:nvPr/>
        </p:nvSpPr>
        <p:spPr>
          <a:xfrm>
            <a:off x="1287721" y="3727512"/>
            <a:ext cx="7992240" cy="795446"/>
          </a:xfrm>
          <a:prstGeom prst="rect">
            <a:avLst/>
          </a:prstGeom>
          <a:solidFill>
            <a:srgbClr val="800000">
              <a:alpha val="23000"/>
            </a:srgbClr>
          </a:solidFill>
        </p:spPr>
        <p:style>
          <a:lnRef idx="1">
            <a:schemeClr val="accent1"/>
          </a:lnRef>
          <a:fillRef idx="3">
            <a:schemeClr val="accent1"/>
          </a:fillRef>
          <a:effectRef idx="2">
            <a:schemeClr val="accent1"/>
          </a:effectRef>
          <a:fontRef idx="minor">
            <a:schemeClr val="lt1"/>
          </a:fontRef>
        </p:style>
        <p:txBody>
          <a:bodyPr rtlCol="0" anchor="ctr"/>
          <a:p>
            <a:pPr algn="ctr"/>
            <a:endParaRPr lang="en-US"/>
          </a:p>
        </p:txBody>
      </p:sp>
      <p:sp>
        <p:nvSpPr>
          <p:cNvPr id="7" name="Rectangle 105"/>
          <p:cNvSpPr/>
          <p:nvPr/>
        </p:nvSpPr>
        <p:spPr>
          <a:xfrm>
            <a:off x="1300550" y="2619516"/>
            <a:ext cx="7992240" cy="1109584"/>
          </a:xfrm>
          <a:prstGeom prst="rect">
            <a:avLst/>
          </a:prstGeom>
          <a:solidFill>
            <a:srgbClr val="008000">
              <a:alpha val="23000"/>
            </a:srgbClr>
          </a:solidFill>
        </p:spPr>
        <p:style>
          <a:lnRef idx="1">
            <a:schemeClr val="accent1"/>
          </a:lnRef>
          <a:fillRef idx="3">
            <a:schemeClr val="accent1"/>
          </a:fillRef>
          <a:effectRef idx="2">
            <a:schemeClr val="accent1"/>
          </a:effectRef>
          <a:fontRef idx="minor">
            <a:schemeClr val="lt1"/>
          </a:fontRef>
        </p:style>
        <p:txBody>
          <a:bodyPr rtlCol="0" anchor="ctr"/>
          <a:p>
            <a:pPr algn="ctr"/>
            <a:endParaRPr lang="en-US" dirty="0"/>
          </a:p>
        </p:txBody>
      </p:sp>
      <p:cxnSp>
        <p:nvCxnSpPr>
          <p:cNvPr id="9" name="Straight Arrow Connector 68"/>
          <p:cNvCxnSpPr/>
          <p:nvPr/>
        </p:nvCxnSpPr>
        <p:spPr>
          <a:xfrm rot="16200000" flipH="1">
            <a:off x="-327093" y="4557491"/>
            <a:ext cx="4152957" cy="3"/>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0" name="TextBox 69"/>
          <p:cNvSpPr txBox="1"/>
          <p:nvPr/>
        </p:nvSpPr>
        <p:spPr>
          <a:xfrm>
            <a:off x="1287721" y="5876292"/>
            <a:ext cx="461665" cy="557041"/>
          </a:xfrm>
          <a:prstGeom prst="rect">
            <a:avLst/>
          </a:prstGeom>
          <a:noFill/>
        </p:spPr>
        <p:txBody>
          <a:bodyPr vert="vert270" wrap="none" rtlCol="0">
            <a:spAutoFit/>
          </a:bodyPr>
          <a:p>
            <a:r>
              <a:rPr lang="en-US" dirty="0" smtClean="0"/>
              <a:t>Time</a:t>
            </a:r>
            <a:endParaRPr lang="en-US" dirty="0"/>
          </a:p>
        </p:txBody>
      </p:sp>
      <p:sp>
        <p:nvSpPr>
          <p:cNvPr id="11" name="TextBox 70"/>
          <p:cNvSpPr txBox="1"/>
          <p:nvPr/>
        </p:nvSpPr>
        <p:spPr>
          <a:xfrm>
            <a:off x="2082944" y="2699196"/>
            <a:ext cx="1292842" cy="369332"/>
          </a:xfrm>
          <a:prstGeom prst="rect">
            <a:avLst/>
          </a:prstGeom>
          <a:noFill/>
        </p:spPr>
        <p:txBody>
          <a:bodyPr wrap="none" rtlCol="0">
            <a:spAutoFit/>
          </a:bodyPr>
          <a:p>
            <a:r>
              <a:rPr lang="en-US" b="1" dirty="0" smtClean="0">
                <a:solidFill>
                  <a:srgbClr val="008000"/>
                </a:solidFill>
                <a:latin typeface="Courier New" panose="02070309020205020404"/>
                <a:cs typeface="Courier New" panose="02070309020205020404"/>
              </a:rPr>
              <a:t>socket()</a:t>
            </a:r>
            <a:endParaRPr lang="en-US" b="1" dirty="0">
              <a:solidFill>
                <a:srgbClr val="008000"/>
              </a:solidFill>
              <a:latin typeface="Courier New" panose="02070309020205020404"/>
              <a:cs typeface="Courier New" panose="02070309020205020404"/>
            </a:endParaRPr>
          </a:p>
        </p:txBody>
      </p:sp>
      <p:sp>
        <p:nvSpPr>
          <p:cNvPr id="12" name="TextBox 71"/>
          <p:cNvSpPr txBox="1"/>
          <p:nvPr/>
        </p:nvSpPr>
        <p:spPr>
          <a:xfrm>
            <a:off x="7045325" y="2619516"/>
            <a:ext cx="1292842" cy="369332"/>
          </a:xfrm>
          <a:prstGeom prst="rect">
            <a:avLst/>
          </a:prstGeom>
          <a:noFill/>
        </p:spPr>
        <p:txBody>
          <a:bodyPr wrap="none" rtlCol="0">
            <a:spAutoFit/>
          </a:bodyPr>
          <a:p>
            <a:r>
              <a:rPr lang="en-US" b="1" dirty="0" smtClean="0">
                <a:solidFill>
                  <a:srgbClr val="008000"/>
                </a:solidFill>
                <a:latin typeface="Courier New" panose="02070309020205020404"/>
                <a:cs typeface="Courier New" panose="02070309020205020404"/>
              </a:rPr>
              <a:t>socket()</a:t>
            </a:r>
            <a:endParaRPr lang="en-US" b="1" dirty="0">
              <a:solidFill>
                <a:srgbClr val="008000"/>
              </a:solidFill>
              <a:latin typeface="Courier New" panose="02070309020205020404"/>
              <a:cs typeface="Courier New" panose="02070309020205020404"/>
            </a:endParaRPr>
          </a:p>
        </p:txBody>
      </p:sp>
      <p:sp>
        <p:nvSpPr>
          <p:cNvPr id="13" name="TextBox 73"/>
          <p:cNvSpPr txBox="1"/>
          <p:nvPr/>
        </p:nvSpPr>
        <p:spPr>
          <a:xfrm>
            <a:off x="7045325" y="2988848"/>
            <a:ext cx="1015798" cy="369332"/>
          </a:xfrm>
          <a:prstGeom prst="rect">
            <a:avLst/>
          </a:prstGeom>
          <a:noFill/>
        </p:spPr>
        <p:txBody>
          <a:bodyPr wrap="none" rtlCol="0">
            <a:spAutoFit/>
          </a:bodyPr>
          <a:p>
            <a:r>
              <a:rPr lang="en-US" b="1" dirty="0" smtClean="0">
                <a:solidFill>
                  <a:srgbClr val="008000"/>
                </a:solidFill>
                <a:latin typeface="Courier New" panose="02070309020205020404"/>
                <a:cs typeface="Courier New" panose="02070309020205020404"/>
              </a:rPr>
              <a:t>bind()</a:t>
            </a:r>
            <a:endParaRPr lang="en-US" b="1" dirty="0">
              <a:solidFill>
                <a:srgbClr val="008000"/>
              </a:solidFill>
              <a:latin typeface="Courier New" panose="02070309020205020404"/>
              <a:cs typeface="Courier New" panose="02070309020205020404"/>
            </a:endParaRPr>
          </a:p>
        </p:txBody>
      </p:sp>
      <p:sp>
        <p:nvSpPr>
          <p:cNvPr id="14" name="TextBox 74"/>
          <p:cNvSpPr txBox="1"/>
          <p:nvPr/>
        </p:nvSpPr>
        <p:spPr>
          <a:xfrm>
            <a:off x="7045325" y="3358180"/>
            <a:ext cx="1292842" cy="369332"/>
          </a:xfrm>
          <a:prstGeom prst="rect">
            <a:avLst/>
          </a:prstGeom>
          <a:noFill/>
        </p:spPr>
        <p:txBody>
          <a:bodyPr wrap="none" rtlCol="0">
            <a:spAutoFit/>
          </a:bodyPr>
          <a:p>
            <a:r>
              <a:rPr lang="en-US" b="1" dirty="0" smtClean="0">
                <a:solidFill>
                  <a:srgbClr val="008000"/>
                </a:solidFill>
                <a:latin typeface="Courier New" panose="02070309020205020404"/>
                <a:cs typeface="Courier New" panose="02070309020205020404"/>
              </a:rPr>
              <a:t>listen()</a:t>
            </a:r>
            <a:endParaRPr lang="en-US" b="1" dirty="0">
              <a:solidFill>
                <a:srgbClr val="008000"/>
              </a:solidFill>
              <a:latin typeface="Courier New" panose="02070309020205020404"/>
              <a:cs typeface="Courier New" panose="02070309020205020404"/>
            </a:endParaRPr>
          </a:p>
        </p:txBody>
      </p:sp>
      <p:sp>
        <p:nvSpPr>
          <p:cNvPr id="15" name="Right Brace 75"/>
          <p:cNvSpPr/>
          <p:nvPr/>
        </p:nvSpPr>
        <p:spPr>
          <a:xfrm>
            <a:off x="8338167" y="2619516"/>
            <a:ext cx="338977" cy="1107996"/>
          </a:xfrm>
          <a:prstGeom prst="rightBrace">
            <a:avLst>
              <a:gd name="adj1" fmla="val 106723"/>
              <a:gd name="adj2" fmla="val 50000"/>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p>
            <a:pPr algn="ctr"/>
            <a:endParaRPr lang="en-US"/>
          </a:p>
        </p:txBody>
      </p:sp>
      <p:cxnSp>
        <p:nvCxnSpPr>
          <p:cNvPr id="16" name="Straight Connector 77"/>
          <p:cNvCxnSpPr/>
          <p:nvPr/>
        </p:nvCxnSpPr>
        <p:spPr>
          <a:xfrm>
            <a:off x="1300550" y="3727512"/>
            <a:ext cx="7658836"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7" name="TextBox 78"/>
          <p:cNvSpPr txBox="1"/>
          <p:nvPr/>
        </p:nvSpPr>
        <p:spPr>
          <a:xfrm rot="5400000">
            <a:off x="9669014" y="2666176"/>
            <a:ext cx="400110" cy="982826"/>
          </a:xfrm>
          <a:prstGeom prst="rect">
            <a:avLst/>
          </a:prstGeom>
          <a:noFill/>
        </p:spPr>
        <p:txBody>
          <a:bodyPr vert="vert270" wrap="none" rtlCol="0">
            <a:spAutoFit/>
          </a:bodyPr>
          <a:p>
            <a:r>
              <a:rPr lang="en-US" sz="1400" dirty="0" smtClean="0">
                <a:solidFill>
                  <a:srgbClr val="008000"/>
                </a:solidFill>
              </a:rPr>
              <a:t>Initialization</a:t>
            </a:r>
            <a:endParaRPr lang="en-US" sz="1400" dirty="0">
              <a:solidFill>
                <a:srgbClr val="008000"/>
              </a:solidFill>
            </a:endParaRPr>
          </a:p>
        </p:txBody>
      </p:sp>
      <p:sp>
        <p:nvSpPr>
          <p:cNvPr id="18" name="TextBox 79"/>
          <p:cNvSpPr txBox="1"/>
          <p:nvPr/>
        </p:nvSpPr>
        <p:spPr>
          <a:xfrm>
            <a:off x="7045325" y="3969093"/>
            <a:ext cx="1292842" cy="369332"/>
          </a:xfrm>
          <a:prstGeom prst="rect">
            <a:avLst/>
          </a:prstGeom>
          <a:noFill/>
        </p:spPr>
        <p:txBody>
          <a:bodyPr wrap="none" rtlCol="0">
            <a:spAutoFit/>
          </a:bodyPr>
          <a:p>
            <a:r>
              <a:rPr lang="en-US" b="1" dirty="0" smtClean="0">
                <a:solidFill>
                  <a:srgbClr val="800000"/>
                </a:solidFill>
                <a:latin typeface="Courier New" panose="02070309020205020404"/>
                <a:cs typeface="Courier New" panose="02070309020205020404"/>
              </a:rPr>
              <a:t>accept()</a:t>
            </a:r>
            <a:endParaRPr lang="en-US" b="1" dirty="0">
              <a:solidFill>
                <a:srgbClr val="800000"/>
              </a:solidFill>
              <a:latin typeface="Courier New" panose="02070309020205020404"/>
              <a:cs typeface="Courier New" panose="02070309020205020404"/>
            </a:endParaRPr>
          </a:p>
        </p:txBody>
      </p:sp>
      <p:cxnSp>
        <p:nvCxnSpPr>
          <p:cNvPr id="19" name="Straight Connector 80"/>
          <p:cNvCxnSpPr/>
          <p:nvPr/>
        </p:nvCxnSpPr>
        <p:spPr>
          <a:xfrm>
            <a:off x="1300550" y="4522958"/>
            <a:ext cx="7658836"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0" name="Right Brace 81"/>
          <p:cNvSpPr/>
          <p:nvPr/>
        </p:nvSpPr>
        <p:spPr>
          <a:xfrm>
            <a:off x="8338167" y="3729100"/>
            <a:ext cx="338977" cy="793858"/>
          </a:xfrm>
          <a:prstGeom prst="rightBrace">
            <a:avLst>
              <a:gd name="adj1" fmla="val 58548"/>
              <a:gd name="adj2" fmla="val 50000"/>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p>
            <a:pPr algn="ctr"/>
            <a:endParaRPr lang="en-US"/>
          </a:p>
        </p:txBody>
      </p:sp>
      <p:sp>
        <p:nvSpPr>
          <p:cNvPr id="21" name="TextBox 82"/>
          <p:cNvSpPr txBox="1"/>
          <p:nvPr/>
        </p:nvSpPr>
        <p:spPr>
          <a:xfrm rot="5400000">
            <a:off x="9561157" y="3565741"/>
            <a:ext cx="615553" cy="1118969"/>
          </a:xfrm>
          <a:prstGeom prst="rect">
            <a:avLst/>
          </a:prstGeom>
          <a:noFill/>
        </p:spPr>
        <p:txBody>
          <a:bodyPr vert="vert270" wrap="none" rtlCol="0">
            <a:spAutoFit/>
          </a:bodyPr>
          <a:p>
            <a:r>
              <a:rPr lang="en-US" sz="1400" dirty="0" smtClean="0">
                <a:solidFill>
                  <a:srgbClr val="800000"/>
                </a:solidFill>
              </a:rPr>
              <a:t>Connection</a:t>
            </a:r>
            <a:endParaRPr lang="en-US" sz="1400" dirty="0" smtClean="0">
              <a:solidFill>
                <a:srgbClr val="800000"/>
              </a:solidFill>
            </a:endParaRPr>
          </a:p>
          <a:p>
            <a:r>
              <a:rPr lang="en-US" sz="1400" dirty="0" smtClean="0">
                <a:solidFill>
                  <a:srgbClr val="800000"/>
                </a:solidFill>
              </a:rPr>
              <a:t>Establishment</a:t>
            </a:r>
            <a:endParaRPr lang="en-US" sz="1400" dirty="0">
              <a:solidFill>
                <a:srgbClr val="800000"/>
              </a:solidFill>
            </a:endParaRPr>
          </a:p>
        </p:txBody>
      </p:sp>
      <p:sp>
        <p:nvSpPr>
          <p:cNvPr id="22" name="TextBox 84"/>
          <p:cNvSpPr txBox="1"/>
          <p:nvPr/>
        </p:nvSpPr>
        <p:spPr>
          <a:xfrm>
            <a:off x="2082944" y="3969093"/>
            <a:ext cx="1431364" cy="369332"/>
          </a:xfrm>
          <a:prstGeom prst="rect">
            <a:avLst/>
          </a:prstGeom>
          <a:noFill/>
        </p:spPr>
        <p:txBody>
          <a:bodyPr wrap="none" rtlCol="0">
            <a:spAutoFit/>
          </a:bodyPr>
          <a:p>
            <a:r>
              <a:rPr lang="en-US" b="1" dirty="0" smtClean="0">
                <a:solidFill>
                  <a:srgbClr val="800000"/>
                </a:solidFill>
                <a:latin typeface="Courier New" panose="02070309020205020404"/>
                <a:cs typeface="Courier New" panose="02070309020205020404"/>
              </a:rPr>
              <a:t>connect()</a:t>
            </a:r>
            <a:endParaRPr lang="en-US" b="1" dirty="0">
              <a:solidFill>
                <a:srgbClr val="800000"/>
              </a:solidFill>
              <a:latin typeface="Courier New" panose="02070309020205020404"/>
              <a:cs typeface="Courier New" panose="02070309020205020404"/>
            </a:endParaRPr>
          </a:p>
        </p:txBody>
      </p:sp>
      <p:sp>
        <p:nvSpPr>
          <p:cNvPr id="23" name="TextBox 85"/>
          <p:cNvSpPr txBox="1"/>
          <p:nvPr/>
        </p:nvSpPr>
        <p:spPr>
          <a:xfrm>
            <a:off x="2082944" y="4598356"/>
            <a:ext cx="2539540" cy="369332"/>
          </a:xfrm>
          <a:prstGeom prst="rect">
            <a:avLst/>
          </a:prstGeom>
          <a:noFill/>
        </p:spPr>
        <p:txBody>
          <a:bodyPr wrap="none" rtlCol="0">
            <a:spAutoFit/>
          </a:bodyPr>
          <a:p>
            <a:r>
              <a:rPr lang="en-US" b="1" dirty="0" smtClean="0">
                <a:solidFill>
                  <a:srgbClr val="000090"/>
                </a:solidFill>
                <a:latin typeface="Courier New" panose="02070309020205020404"/>
                <a:cs typeface="Courier New" panose="02070309020205020404"/>
              </a:rPr>
              <a:t>send() or write()</a:t>
            </a:r>
            <a:endParaRPr lang="en-US" b="1" dirty="0">
              <a:solidFill>
                <a:srgbClr val="000090"/>
              </a:solidFill>
              <a:latin typeface="Courier New" panose="02070309020205020404"/>
              <a:cs typeface="Courier New" panose="02070309020205020404"/>
            </a:endParaRPr>
          </a:p>
        </p:txBody>
      </p:sp>
      <p:sp>
        <p:nvSpPr>
          <p:cNvPr id="24" name="TextBox 86"/>
          <p:cNvSpPr txBox="1"/>
          <p:nvPr/>
        </p:nvSpPr>
        <p:spPr>
          <a:xfrm>
            <a:off x="5775555" y="5359687"/>
            <a:ext cx="2539540" cy="369332"/>
          </a:xfrm>
          <a:prstGeom prst="rect">
            <a:avLst/>
          </a:prstGeom>
          <a:noFill/>
        </p:spPr>
        <p:txBody>
          <a:bodyPr wrap="none" rtlCol="0">
            <a:spAutoFit/>
          </a:bodyPr>
          <a:p>
            <a:r>
              <a:rPr lang="en-US" b="1" dirty="0" smtClean="0">
                <a:solidFill>
                  <a:srgbClr val="000090"/>
                </a:solidFill>
                <a:latin typeface="Courier New" panose="02070309020205020404"/>
                <a:cs typeface="Courier New" panose="02070309020205020404"/>
              </a:rPr>
              <a:t>send() or write()</a:t>
            </a:r>
            <a:endParaRPr lang="en-US" b="1" dirty="0">
              <a:solidFill>
                <a:srgbClr val="000090"/>
              </a:solidFill>
              <a:latin typeface="Courier New" panose="02070309020205020404"/>
              <a:cs typeface="Courier New" panose="02070309020205020404"/>
            </a:endParaRPr>
          </a:p>
        </p:txBody>
      </p:sp>
      <p:sp>
        <p:nvSpPr>
          <p:cNvPr id="25" name="TextBox 87"/>
          <p:cNvSpPr txBox="1"/>
          <p:nvPr/>
        </p:nvSpPr>
        <p:spPr>
          <a:xfrm>
            <a:off x="2082944" y="5358098"/>
            <a:ext cx="2401018" cy="369332"/>
          </a:xfrm>
          <a:prstGeom prst="rect">
            <a:avLst/>
          </a:prstGeom>
          <a:noFill/>
        </p:spPr>
        <p:txBody>
          <a:bodyPr wrap="none" rtlCol="0">
            <a:spAutoFit/>
          </a:bodyPr>
          <a:p>
            <a:r>
              <a:rPr lang="en-US" b="1" dirty="0" err="1" smtClean="0">
                <a:solidFill>
                  <a:srgbClr val="000090"/>
                </a:solidFill>
                <a:latin typeface="Courier New" panose="02070309020205020404"/>
                <a:cs typeface="Courier New" panose="02070309020205020404"/>
              </a:rPr>
              <a:t>recv</a:t>
            </a:r>
            <a:r>
              <a:rPr lang="en-US" b="1" dirty="0" smtClean="0">
                <a:solidFill>
                  <a:srgbClr val="000090"/>
                </a:solidFill>
                <a:latin typeface="Courier New" panose="02070309020205020404"/>
                <a:cs typeface="Courier New" panose="02070309020205020404"/>
              </a:rPr>
              <a:t>() or read()</a:t>
            </a:r>
            <a:endParaRPr lang="en-US" b="1" dirty="0">
              <a:solidFill>
                <a:srgbClr val="000090"/>
              </a:solidFill>
              <a:latin typeface="Courier New" panose="02070309020205020404"/>
              <a:cs typeface="Courier New" panose="02070309020205020404"/>
            </a:endParaRPr>
          </a:p>
        </p:txBody>
      </p:sp>
      <p:sp>
        <p:nvSpPr>
          <p:cNvPr id="26" name="TextBox 88"/>
          <p:cNvSpPr txBox="1"/>
          <p:nvPr/>
        </p:nvSpPr>
        <p:spPr>
          <a:xfrm>
            <a:off x="5920060" y="4598356"/>
            <a:ext cx="2401018" cy="369332"/>
          </a:xfrm>
          <a:prstGeom prst="rect">
            <a:avLst/>
          </a:prstGeom>
          <a:noFill/>
        </p:spPr>
        <p:txBody>
          <a:bodyPr wrap="none" rtlCol="0">
            <a:spAutoFit/>
          </a:bodyPr>
          <a:p>
            <a:r>
              <a:rPr lang="en-US" b="1" dirty="0" err="1" smtClean="0">
                <a:solidFill>
                  <a:srgbClr val="000090"/>
                </a:solidFill>
                <a:latin typeface="Courier New" panose="02070309020205020404"/>
                <a:cs typeface="Courier New" panose="02070309020205020404"/>
              </a:rPr>
              <a:t>recv</a:t>
            </a:r>
            <a:r>
              <a:rPr lang="en-US" b="1" dirty="0" smtClean="0">
                <a:solidFill>
                  <a:srgbClr val="000090"/>
                </a:solidFill>
                <a:latin typeface="Courier New" panose="02070309020205020404"/>
                <a:cs typeface="Courier New" panose="02070309020205020404"/>
              </a:rPr>
              <a:t>() or read()</a:t>
            </a:r>
            <a:endParaRPr lang="en-US" b="1" dirty="0">
              <a:solidFill>
                <a:srgbClr val="000090"/>
              </a:solidFill>
              <a:latin typeface="Courier New" panose="02070309020205020404"/>
              <a:cs typeface="Courier New" panose="02070309020205020404"/>
            </a:endParaRPr>
          </a:p>
        </p:txBody>
      </p:sp>
      <p:sp>
        <p:nvSpPr>
          <p:cNvPr id="27" name="Right Brace 89"/>
          <p:cNvSpPr/>
          <p:nvPr/>
        </p:nvSpPr>
        <p:spPr>
          <a:xfrm>
            <a:off x="8321078" y="4524546"/>
            <a:ext cx="338977" cy="1202884"/>
          </a:xfrm>
          <a:prstGeom prst="rightBrace">
            <a:avLst>
              <a:gd name="adj1" fmla="val 106723"/>
              <a:gd name="adj2" fmla="val 50000"/>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p>
            <a:pPr algn="ctr"/>
            <a:endParaRPr lang="en-US"/>
          </a:p>
        </p:txBody>
      </p:sp>
      <p:cxnSp>
        <p:nvCxnSpPr>
          <p:cNvPr id="28" name="Straight Connector 90"/>
          <p:cNvCxnSpPr/>
          <p:nvPr/>
        </p:nvCxnSpPr>
        <p:spPr>
          <a:xfrm>
            <a:off x="1300550" y="5727430"/>
            <a:ext cx="7658836"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9" name="TextBox 91"/>
          <p:cNvSpPr txBox="1"/>
          <p:nvPr/>
        </p:nvSpPr>
        <p:spPr>
          <a:xfrm>
            <a:off x="7045325" y="4988766"/>
            <a:ext cx="344039" cy="369332"/>
          </a:xfrm>
          <a:prstGeom prst="rect">
            <a:avLst/>
          </a:prstGeom>
          <a:noFill/>
        </p:spPr>
        <p:txBody>
          <a:bodyPr wrap="none" rtlCol="0">
            <a:spAutoFit/>
          </a:bodyPr>
          <a:p>
            <a:r>
              <a:rPr lang="en-US" dirty="0" smtClean="0"/>
              <a:t>…</a:t>
            </a:r>
            <a:endParaRPr lang="en-US" dirty="0"/>
          </a:p>
        </p:txBody>
      </p:sp>
      <p:sp>
        <p:nvSpPr>
          <p:cNvPr id="30" name="TextBox 92"/>
          <p:cNvSpPr txBox="1"/>
          <p:nvPr/>
        </p:nvSpPr>
        <p:spPr>
          <a:xfrm>
            <a:off x="3031747" y="4967688"/>
            <a:ext cx="344039" cy="369332"/>
          </a:xfrm>
          <a:prstGeom prst="rect">
            <a:avLst/>
          </a:prstGeom>
          <a:noFill/>
        </p:spPr>
        <p:txBody>
          <a:bodyPr wrap="none" rtlCol="0">
            <a:spAutoFit/>
          </a:bodyPr>
          <a:p>
            <a:r>
              <a:rPr lang="en-US" dirty="0" smtClean="0"/>
              <a:t>…</a:t>
            </a:r>
            <a:endParaRPr lang="en-US" dirty="0"/>
          </a:p>
        </p:txBody>
      </p:sp>
      <p:cxnSp>
        <p:nvCxnSpPr>
          <p:cNvPr id="31" name="Straight Arrow Connector 94"/>
          <p:cNvCxnSpPr>
            <a:stCxn id="22" idx="3"/>
            <a:endCxn id="18" idx="1"/>
          </p:cNvCxnSpPr>
          <p:nvPr/>
        </p:nvCxnSpPr>
        <p:spPr>
          <a:xfrm>
            <a:off x="3514308" y="4153759"/>
            <a:ext cx="3531017" cy="1588"/>
          </a:xfrm>
          <a:prstGeom prst="straightConnector1">
            <a:avLst/>
          </a:prstGeom>
          <a:ln w="31750">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96"/>
          <p:cNvCxnSpPr>
            <a:stCxn id="23" idx="3"/>
            <a:endCxn id="26" idx="1"/>
          </p:cNvCxnSpPr>
          <p:nvPr/>
        </p:nvCxnSpPr>
        <p:spPr>
          <a:xfrm>
            <a:off x="4622484" y="4783022"/>
            <a:ext cx="1297576" cy="1588"/>
          </a:xfrm>
          <a:prstGeom prst="straightConnector1">
            <a:avLst/>
          </a:prstGeom>
          <a:ln w="31750">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98"/>
          <p:cNvCxnSpPr>
            <a:stCxn id="24" idx="1"/>
            <a:endCxn id="25" idx="3"/>
          </p:cNvCxnSpPr>
          <p:nvPr/>
        </p:nvCxnSpPr>
        <p:spPr>
          <a:xfrm rot="10800000">
            <a:off x="4483963" y="5542765"/>
            <a:ext cx="1291593" cy="1589"/>
          </a:xfrm>
          <a:prstGeom prst="straightConnector1">
            <a:avLst/>
          </a:prstGeom>
          <a:ln w="31750">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34" name="TextBox 99"/>
          <p:cNvSpPr txBox="1"/>
          <p:nvPr/>
        </p:nvSpPr>
        <p:spPr>
          <a:xfrm rot="5400000">
            <a:off x="9698833" y="4593408"/>
            <a:ext cx="400110" cy="1041824"/>
          </a:xfrm>
          <a:prstGeom prst="rect">
            <a:avLst/>
          </a:prstGeom>
          <a:noFill/>
        </p:spPr>
        <p:txBody>
          <a:bodyPr vert="vert270" wrap="none" rtlCol="0">
            <a:spAutoFit/>
          </a:bodyPr>
          <a:p>
            <a:r>
              <a:rPr lang="en-US" sz="1400" dirty="0" smtClean="0">
                <a:solidFill>
                  <a:srgbClr val="000090"/>
                </a:solidFill>
              </a:rPr>
              <a:t>Data transfer</a:t>
            </a:r>
            <a:endParaRPr lang="en-US" sz="1400" dirty="0">
              <a:solidFill>
                <a:srgbClr val="000090"/>
              </a:solidFill>
            </a:endParaRPr>
          </a:p>
        </p:txBody>
      </p:sp>
      <p:sp>
        <p:nvSpPr>
          <p:cNvPr id="36" name="TextBox 100"/>
          <p:cNvSpPr txBox="1"/>
          <p:nvPr/>
        </p:nvSpPr>
        <p:spPr>
          <a:xfrm>
            <a:off x="2082944" y="5897237"/>
            <a:ext cx="1154320" cy="369332"/>
          </a:xfrm>
          <a:prstGeom prst="rect">
            <a:avLst/>
          </a:prstGeom>
          <a:noFill/>
        </p:spPr>
        <p:txBody>
          <a:bodyPr wrap="none" rtlCol="0">
            <a:spAutoFit/>
          </a:bodyPr>
          <a:p>
            <a:r>
              <a:rPr lang="en-US" b="1" dirty="0" smtClean="0">
                <a:solidFill>
                  <a:schemeClr val="bg2">
                    <a:lumMod val="25000"/>
                  </a:schemeClr>
                </a:solidFill>
                <a:latin typeface="Courier New" panose="02070309020205020404"/>
                <a:cs typeface="Courier New" panose="02070309020205020404"/>
              </a:rPr>
              <a:t>close()</a:t>
            </a:r>
            <a:endParaRPr lang="en-US" b="1" dirty="0">
              <a:solidFill>
                <a:schemeClr val="bg2">
                  <a:lumMod val="25000"/>
                </a:schemeClr>
              </a:solidFill>
              <a:latin typeface="Courier New" panose="02070309020205020404"/>
              <a:cs typeface="Courier New" panose="02070309020205020404"/>
            </a:endParaRPr>
          </a:p>
        </p:txBody>
      </p:sp>
      <p:sp>
        <p:nvSpPr>
          <p:cNvPr id="37" name="TextBox 101"/>
          <p:cNvSpPr txBox="1"/>
          <p:nvPr/>
        </p:nvSpPr>
        <p:spPr>
          <a:xfrm>
            <a:off x="7166758" y="5897237"/>
            <a:ext cx="1154320" cy="369332"/>
          </a:xfrm>
          <a:prstGeom prst="rect">
            <a:avLst/>
          </a:prstGeom>
          <a:noFill/>
        </p:spPr>
        <p:txBody>
          <a:bodyPr wrap="none" rtlCol="0">
            <a:spAutoFit/>
          </a:bodyPr>
          <a:p>
            <a:r>
              <a:rPr lang="en-US" b="1" dirty="0" smtClean="0">
                <a:solidFill>
                  <a:srgbClr val="4A452A"/>
                </a:solidFill>
                <a:latin typeface="Courier New" panose="02070309020205020404"/>
                <a:cs typeface="Courier New" panose="02070309020205020404"/>
              </a:rPr>
              <a:t>close()</a:t>
            </a:r>
            <a:endParaRPr lang="en-US" b="1" dirty="0">
              <a:solidFill>
                <a:srgbClr val="4A452A"/>
              </a:solidFill>
              <a:latin typeface="Courier New" panose="02070309020205020404"/>
              <a:cs typeface="Courier New" panose="02070309020205020404"/>
            </a:endParaRPr>
          </a:p>
        </p:txBody>
      </p:sp>
      <p:sp>
        <p:nvSpPr>
          <p:cNvPr id="38" name="Right Brace 102"/>
          <p:cNvSpPr/>
          <p:nvPr/>
        </p:nvSpPr>
        <p:spPr>
          <a:xfrm>
            <a:off x="8338167" y="5729018"/>
            <a:ext cx="338977" cy="677335"/>
          </a:xfrm>
          <a:prstGeom prst="rightBrace">
            <a:avLst>
              <a:gd name="adj1" fmla="val 58548"/>
              <a:gd name="adj2" fmla="val 50000"/>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p>
            <a:pPr algn="ctr"/>
            <a:endParaRPr lang="en-US"/>
          </a:p>
        </p:txBody>
      </p:sp>
      <p:sp>
        <p:nvSpPr>
          <p:cNvPr id="39" name="TextBox 103"/>
          <p:cNvSpPr txBox="1"/>
          <p:nvPr/>
        </p:nvSpPr>
        <p:spPr>
          <a:xfrm rot="5400000">
            <a:off x="9698198" y="5670693"/>
            <a:ext cx="400110" cy="968099"/>
          </a:xfrm>
          <a:prstGeom prst="rect">
            <a:avLst/>
          </a:prstGeom>
          <a:noFill/>
        </p:spPr>
        <p:txBody>
          <a:bodyPr vert="vert270" wrap="none" rtlCol="0">
            <a:spAutoFit/>
          </a:bodyPr>
          <a:p>
            <a:r>
              <a:rPr lang="en-US" sz="1400" dirty="0" smtClean="0">
                <a:solidFill>
                  <a:srgbClr val="008000"/>
                </a:solidFill>
              </a:rPr>
              <a:t>Termination</a:t>
            </a:r>
            <a:endParaRPr lang="en-US" sz="1400" dirty="0">
              <a:solidFill>
                <a:srgbClr val="008000"/>
              </a:solidFill>
            </a:endParaRPr>
          </a:p>
        </p:txBody>
      </p:sp>
      <p:sp>
        <p:nvSpPr>
          <p:cNvPr id="40" name="TextBox 109"/>
          <p:cNvSpPr txBox="1"/>
          <p:nvPr/>
        </p:nvSpPr>
        <p:spPr>
          <a:xfrm>
            <a:off x="2109048" y="2019350"/>
            <a:ext cx="922699" cy="461665"/>
          </a:xfrm>
          <a:prstGeom prst="rect">
            <a:avLst/>
          </a:prstGeom>
          <a:noFill/>
        </p:spPr>
        <p:txBody>
          <a:bodyPr wrap="none" rtlCol="0">
            <a:spAutoFit/>
          </a:bodyPr>
          <a:p>
            <a:r>
              <a:rPr lang="en-US" sz="2400" b="1" dirty="0" smtClean="0"/>
              <a:t>Client</a:t>
            </a:r>
            <a:endParaRPr lang="en-US" sz="2400" b="1" dirty="0"/>
          </a:p>
        </p:txBody>
      </p:sp>
      <p:sp>
        <p:nvSpPr>
          <p:cNvPr id="41" name="TextBox 110"/>
          <p:cNvSpPr txBox="1"/>
          <p:nvPr/>
        </p:nvSpPr>
        <p:spPr>
          <a:xfrm>
            <a:off x="7045325" y="2019350"/>
            <a:ext cx="1004301" cy="461665"/>
          </a:xfrm>
          <a:prstGeom prst="rect">
            <a:avLst/>
          </a:prstGeom>
          <a:noFill/>
        </p:spPr>
        <p:txBody>
          <a:bodyPr wrap="none" rtlCol="0">
            <a:spAutoFit/>
          </a:bodyPr>
          <a:p>
            <a:r>
              <a:rPr lang="en-US" sz="2400" b="1" dirty="0" smtClean="0"/>
              <a:t>Server</a:t>
            </a:r>
            <a:endParaRPr lang="en-US" sz="2400" b="1" dirty="0"/>
          </a:p>
        </p:txBody>
      </p:sp>
      <p:sp>
        <p:nvSpPr>
          <p:cNvPr id="42" name="笑脸 41"/>
          <p:cNvSpPr/>
          <p:nvPr/>
        </p:nvSpPr>
        <p:spPr>
          <a:xfrm>
            <a:off x="1541780" y="3930015"/>
            <a:ext cx="415290" cy="391160"/>
          </a:xfrm>
          <a:prstGeom prst="smileyFac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8" name="日期占位符 7"/>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35" name="灯片编号占位符 34"/>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43" name="页脚占位符 42"/>
          <p:cNvSpPr>
            <a:spLocks noGrp="1"/>
          </p:cNvSpPr>
          <p:nvPr>
            <p:ph type="ftr" sz="quarter" idx="11"/>
          </p:nvPr>
        </p:nvSpPr>
        <p:spPr/>
        <p:txBody>
          <a:bodyPr/>
          <a:p>
            <a:r>
              <a:rPr kumimoji="1" lang="zh-SG" altLang="en-US"/>
              <a:t>Principle of Computer Networks Experiment - Lesson 2</a:t>
            </a:r>
            <a:endParaRPr kumimoji="1" lang="zh-SG" alt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95580"/>
            <a:ext cx="11430000" cy="1325880"/>
          </a:xfrm>
        </p:spPr>
        <p:txBody>
          <a:bodyPr>
            <a:noAutofit/>
          </a:bodyPr>
          <a:lstStyle/>
          <a:p>
            <a:r>
              <a:rPr lang="en-US" dirty="0" smtClean="0"/>
              <a:t>Connection Establishment: server, </a:t>
            </a:r>
            <a:r>
              <a:rPr lang="en-US" dirty="0" smtClean="0">
                <a:solidFill>
                  <a:srgbClr val="FF0000"/>
                </a:solidFill>
              </a:rPr>
              <a:t>connect</a:t>
            </a:r>
            <a:r>
              <a:rPr lang="en-US" dirty="0" smtClean="0">
                <a:solidFill>
                  <a:srgbClr val="FF0000"/>
                </a:solidFill>
              </a:rPr>
              <a:t>()</a:t>
            </a:r>
            <a:endParaRPr lang="en-US" dirty="0" smtClean="0">
              <a:solidFill>
                <a:srgbClr val="FF0000"/>
              </a:solidFill>
            </a:endParaRPr>
          </a:p>
        </p:txBody>
      </p:sp>
      <p:sp>
        <p:nvSpPr>
          <p:cNvPr id="3" name="Content Placeholder 2"/>
          <p:cNvSpPr>
            <a:spLocks noGrp="1"/>
          </p:cNvSpPr>
          <p:nvPr>
            <p:ph idx="1"/>
          </p:nvPr>
        </p:nvSpPr>
        <p:spPr>
          <a:xfrm>
            <a:off x="681990" y="1437005"/>
            <a:ext cx="8959850" cy="4932680"/>
          </a:xfrm>
        </p:spPr>
        <p:txBody>
          <a:bodyPr>
            <a:noAutofit/>
          </a:bodyPr>
          <a:lstStyle/>
          <a:p>
            <a:pPr fontAlgn="auto">
              <a:lnSpc>
                <a:spcPct val="100000"/>
              </a:lnSpc>
              <a:spcBef>
                <a:spcPts val="0"/>
              </a:spcBef>
            </a:pPr>
            <a:r>
              <a:rPr sz="2400" dirty="0">
                <a:ea typeface="黑体" pitchFamily="2" charset="-122"/>
                <a:cs typeface="+mn-lt"/>
                <a:sym typeface="+mn-ea"/>
              </a:rPr>
              <a:t>The client process using TCP protocol communication actively requests to </a:t>
            </a:r>
            <a:r>
              <a:rPr sz="2400" dirty="0">
                <a:solidFill>
                  <a:srgbClr val="FF0000"/>
                </a:solidFill>
                <a:ea typeface="黑体" pitchFamily="2" charset="-122"/>
                <a:cs typeface="+mn-lt"/>
                <a:sym typeface="+mn-ea"/>
              </a:rPr>
              <a:t>establish a connection with the server</a:t>
            </a:r>
            <a:r>
              <a:rPr sz="2400" dirty="0">
                <a:ea typeface="黑体" pitchFamily="2" charset="-122"/>
                <a:cs typeface="+mn-lt"/>
                <a:sym typeface="+mn-ea"/>
              </a:rPr>
              <a:t> by calling connect ();</a:t>
            </a:r>
            <a:endParaRPr sz="2400" dirty="0">
              <a:ea typeface="黑体" pitchFamily="2" charset="-122"/>
              <a:cs typeface="+mn-lt"/>
              <a:sym typeface="+mn-ea"/>
            </a:endParaRPr>
          </a:p>
          <a:p>
            <a:pPr fontAlgn="auto">
              <a:lnSpc>
                <a:spcPct val="100000"/>
              </a:lnSpc>
              <a:spcBef>
                <a:spcPts val="0"/>
              </a:spcBef>
            </a:pPr>
            <a:endParaRPr sz="2400" b="1" dirty="0">
              <a:solidFill>
                <a:srgbClr val="FF0000"/>
              </a:solidFill>
              <a:ea typeface="黑体" pitchFamily="2" charset="-122"/>
              <a:cs typeface="+mn-lt"/>
              <a:sym typeface="+mn-ea"/>
            </a:endParaRPr>
          </a:p>
          <a:p>
            <a:pPr fontAlgn="auto">
              <a:lnSpc>
                <a:spcPct val="100000"/>
              </a:lnSpc>
              <a:spcBef>
                <a:spcPts val="0"/>
              </a:spcBef>
            </a:pPr>
            <a:r>
              <a:rPr sz="2400" b="1" dirty="0">
                <a:solidFill>
                  <a:srgbClr val="FF0000"/>
                </a:solidFill>
                <a:ea typeface="黑体" pitchFamily="2" charset="-122"/>
                <a:cs typeface="+mn-lt"/>
                <a:sym typeface="+mn-ea"/>
              </a:rPr>
              <a:t>connect</a:t>
            </a:r>
            <a:r>
              <a:rPr lang="en-US" sz="2400" b="1" dirty="0">
                <a:solidFill>
                  <a:srgbClr val="FF0000"/>
                </a:solidFill>
                <a:ea typeface="黑体" pitchFamily="2" charset="-122"/>
                <a:cs typeface="+mn-lt"/>
                <a:sym typeface="+mn-ea"/>
              </a:rPr>
              <a:t>(</a:t>
            </a:r>
            <a:r>
              <a:rPr sz="2400" b="1" dirty="0">
                <a:solidFill>
                  <a:srgbClr val="FF0000"/>
                </a:solidFill>
                <a:ea typeface="黑体" pitchFamily="2" charset="-122"/>
                <a:cs typeface="+mn-lt"/>
                <a:sym typeface="+mn-ea"/>
              </a:rPr>
              <a:t>sockid</a:t>
            </a:r>
            <a:r>
              <a:rPr lang="en-US" sz="2400" b="1" dirty="0">
                <a:solidFill>
                  <a:srgbClr val="FF0000"/>
                </a:solidFill>
                <a:ea typeface="黑体" pitchFamily="2" charset="-122"/>
                <a:cs typeface="+mn-lt"/>
                <a:sym typeface="+mn-ea"/>
              </a:rPr>
              <a:t>, </a:t>
            </a:r>
            <a:r>
              <a:rPr sz="2400" b="1" dirty="0">
                <a:solidFill>
                  <a:srgbClr val="FF0000"/>
                </a:solidFill>
                <a:ea typeface="黑体" pitchFamily="2" charset="-122"/>
                <a:cs typeface="+mn-lt"/>
                <a:sym typeface="+mn-ea"/>
              </a:rPr>
              <a:t>Seraddr</a:t>
            </a:r>
            <a:r>
              <a:rPr lang="en-US" sz="2400" b="1" dirty="0">
                <a:solidFill>
                  <a:srgbClr val="FF0000"/>
                </a:solidFill>
                <a:ea typeface="黑体" pitchFamily="2" charset="-122"/>
                <a:cs typeface="+mn-lt"/>
                <a:sym typeface="+mn-ea"/>
              </a:rPr>
              <a:t>, </a:t>
            </a:r>
            <a:r>
              <a:rPr sz="2400" b="1" dirty="0">
                <a:solidFill>
                  <a:srgbClr val="FF0000"/>
                </a:solidFill>
                <a:ea typeface="黑体" pitchFamily="2" charset="-122"/>
                <a:cs typeface="+mn-lt"/>
                <a:sym typeface="+mn-ea"/>
              </a:rPr>
              <a:t>Serveraddrlen</a:t>
            </a:r>
            <a:r>
              <a:rPr lang="en-US" sz="2400" b="1" dirty="0">
                <a:solidFill>
                  <a:srgbClr val="FF0000"/>
                </a:solidFill>
                <a:ea typeface="黑体" pitchFamily="2" charset="-122"/>
                <a:cs typeface="+mn-lt"/>
                <a:sym typeface="+mn-ea"/>
              </a:rPr>
              <a:t>)</a:t>
            </a:r>
            <a:endParaRPr sz="2400" b="1" dirty="0">
              <a:solidFill>
                <a:srgbClr val="FF0000"/>
              </a:solidFill>
              <a:ea typeface="黑体" pitchFamily="2" charset="-122"/>
              <a:cs typeface="+mn-lt"/>
              <a:sym typeface="+mn-ea"/>
            </a:endParaRPr>
          </a:p>
          <a:p>
            <a:pPr lvl="1" fontAlgn="auto">
              <a:lnSpc>
                <a:spcPct val="100000"/>
              </a:lnSpc>
              <a:spcBef>
                <a:spcPts val="0"/>
              </a:spcBef>
            </a:pPr>
            <a:r>
              <a:rPr sz="1800" b="1" dirty="0">
                <a:ea typeface="黑体" pitchFamily="2" charset="-122"/>
                <a:cs typeface="+mn-lt"/>
                <a:sym typeface="+mn-ea"/>
              </a:rPr>
              <a:t>Sockid：</a:t>
            </a:r>
            <a:r>
              <a:rPr lang="en-US" sz="1800" dirty="0">
                <a:ea typeface="黑体" pitchFamily="2" charset="-122"/>
                <a:cs typeface="+mn-lt"/>
                <a:sym typeface="+mn-ea"/>
              </a:rPr>
              <a:t>local </a:t>
            </a:r>
            <a:r>
              <a:rPr sz="1800" dirty="0">
                <a:ea typeface="黑体" pitchFamily="2" charset="-122"/>
                <a:cs typeface="+mn-lt"/>
                <a:sym typeface="+mn-ea"/>
              </a:rPr>
              <a:t>socket</a:t>
            </a:r>
            <a:r>
              <a:rPr lang="en-US" sz="1800" dirty="0">
                <a:ea typeface="黑体" pitchFamily="2" charset="-122"/>
                <a:cs typeface="+mn-lt"/>
                <a:sym typeface="+mn-ea"/>
              </a:rPr>
              <a:t> ID</a:t>
            </a:r>
            <a:r>
              <a:rPr sz="1800" dirty="0">
                <a:ea typeface="黑体" pitchFamily="2" charset="-122"/>
                <a:cs typeface="+mn-lt"/>
                <a:sym typeface="+mn-ea"/>
              </a:rPr>
              <a:t>。</a:t>
            </a:r>
            <a:endParaRPr sz="1800" dirty="0">
              <a:ea typeface="黑体" pitchFamily="2" charset="-122"/>
              <a:cs typeface="+mn-lt"/>
              <a:sym typeface="+mn-ea"/>
            </a:endParaRPr>
          </a:p>
          <a:p>
            <a:pPr lvl="1" fontAlgn="auto">
              <a:lnSpc>
                <a:spcPct val="100000"/>
              </a:lnSpc>
              <a:spcBef>
                <a:spcPts val="0"/>
              </a:spcBef>
            </a:pPr>
            <a:r>
              <a:rPr sz="1800" b="1" dirty="0">
                <a:ea typeface="黑体" pitchFamily="2" charset="-122"/>
                <a:cs typeface="+mn-lt"/>
                <a:sym typeface="+mn-ea"/>
              </a:rPr>
              <a:t>Seraddr：</a:t>
            </a:r>
            <a:r>
              <a:rPr sz="1800" dirty="0">
                <a:ea typeface="黑体" pitchFamily="2" charset="-122"/>
                <a:cs typeface="+mn-lt"/>
                <a:sym typeface="+mn-ea"/>
              </a:rPr>
              <a:t>a pointer to the socket address structure  of the server</a:t>
            </a:r>
            <a:r>
              <a:rPr lang="en-US" sz="1800" dirty="0">
                <a:ea typeface="黑体" pitchFamily="2" charset="-122"/>
                <a:cs typeface="+mn-lt"/>
                <a:sym typeface="+mn-ea"/>
              </a:rPr>
              <a:t> </a:t>
            </a:r>
            <a:r>
              <a:rPr sz="1800" dirty="0">
                <a:ea typeface="黑体" pitchFamily="2" charset="-122"/>
                <a:cs typeface="+mn-lt"/>
                <a:sym typeface="+mn-ea"/>
              </a:rPr>
              <a:t>(including IP address, port and other information)</a:t>
            </a:r>
            <a:r>
              <a:rPr sz="1800" dirty="0">
                <a:ea typeface="黑体" pitchFamily="2" charset="-122"/>
                <a:cs typeface="+mn-lt"/>
                <a:sym typeface="+mn-ea"/>
              </a:rPr>
              <a:t>。</a:t>
            </a:r>
            <a:endParaRPr sz="1800" dirty="0">
              <a:ea typeface="黑体" pitchFamily="2" charset="-122"/>
              <a:cs typeface="+mn-lt"/>
              <a:sym typeface="+mn-ea"/>
            </a:endParaRPr>
          </a:p>
          <a:p>
            <a:pPr lvl="1" fontAlgn="auto">
              <a:lnSpc>
                <a:spcPct val="100000"/>
              </a:lnSpc>
              <a:spcBef>
                <a:spcPts val="0"/>
              </a:spcBef>
            </a:pPr>
            <a:r>
              <a:rPr sz="1800" b="1" dirty="0">
                <a:ea typeface="黑体" pitchFamily="2" charset="-122"/>
                <a:cs typeface="+mn-lt"/>
                <a:sym typeface="+mn-ea"/>
              </a:rPr>
              <a:t>Seraddr</a:t>
            </a:r>
            <a:r>
              <a:rPr lang="en-US" sz="1800" b="1" dirty="0">
                <a:ea typeface="黑体" pitchFamily="2" charset="-122"/>
                <a:cs typeface="+mn-lt"/>
                <a:sym typeface="+mn-ea"/>
              </a:rPr>
              <a:t>l</a:t>
            </a:r>
            <a:r>
              <a:rPr sz="1800" b="1" dirty="0">
                <a:ea typeface="黑体" pitchFamily="2" charset="-122"/>
                <a:cs typeface="+mn-lt"/>
                <a:sym typeface="+mn-ea"/>
              </a:rPr>
              <a:t>en：</a:t>
            </a:r>
            <a:r>
              <a:rPr lang="en-US" sz="1800" dirty="0">
                <a:ea typeface="黑体" pitchFamily="2" charset="-122"/>
                <a:cs typeface="+mn-lt"/>
                <a:sym typeface="+mn-ea"/>
              </a:rPr>
              <a:t>length of the s</a:t>
            </a:r>
            <a:r>
              <a:rPr sz="1800" dirty="0">
                <a:ea typeface="黑体" pitchFamily="2" charset="-122"/>
                <a:cs typeface="+mn-lt"/>
                <a:sym typeface="+mn-ea"/>
              </a:rPr>
              <a:t>erver socket address structure.</a:t>
            </a:r>
            <a:endParaRPr sz="1800" dirty="0">
              <a:ea typeface="黑体" pitchFamily="2" charset="-122"/>
              <a:cs typeface="+mn-lt"/>
              <a:sym typeface="+mn-ea"/>
            </a:endParaRPr>
          </a:p>
          <a:p>
            <a:pPr lvl="1" fontAlgn="auto">
              <a:lnSpc>
                <a:spcPct val="100000"/>
              </a:lnSpc>
              <a:spcBef>
                <a:spcPts val="0"/>
              </a:spcBef>
            </a:pPr>
            <a:endParaRPr sz="1800" dirty="0">
              <a:ea typeface="黑体" pitchFamily="2" charset="-122"/>
              <a:cs typeface="+mn-lt"/>
              <a:sym typeface="+mn-ea"/>
            </a:endParaRPr>
          </a:p>
        </p:txBody>
      </p:sp>
      <p:sp>
        <p:nvSpPr>
          <p:cNvPr id="4" name="日期占位符 3"/>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5" name="灯片编号占位符 4"/>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6" name="页脚占位符 5"/>
          <p:cNvSpPr>
            <a:spLocks noGrp="1"/>
          </p:cNvSpPr>
          <p:nvPr>
            <p:ph type="ftr" sz="quarter" idx="11"/>
          </p:nvPr>
        </p:nvSpPr>
        <p:spPr/>
        <p:txBody>
          <a:bodyPr/>
          <a:p>
            <a:r>
              <a:rPr kumimoji="1" lang="zh-SG" altLang="en-US"/>
              <a:t>Principle of Computer Networks Experiment - Lesson 2</a:t>
            </a:r>
            <a:endParaRPr kumimoji="1" lang="zh-SG" alt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95580"/>
            <a:ext cx="11430000" cy="1325880"/>
          </a:xfrm>
        </p:spPr>
        <p:txBody>
          <a:bodyPr>
            <a:noAutofit/>
          </a:bodyPr>
          <a:lstStyle/>
          <a:p>
            <a:r>
              <a:rPr lang="en-US" dirty="0" smtClean="0"/>
              <a:t>Connection Establishment: server, </a:t>
            </a:r>
            <a:r>
              <a:rPr lang="en-US" dirty="0" smtClean="0">
                <a:solidFill>
                  <a:srgbClr val="FF0000"/>
                </a:solidFill>
              </a:rPr>
              <a:t>connect</a:t>
            </a:r>
            <a:r>
              <a:rPr lang="en-US" dirty="0" smtClean="0">
                <a:solidFill>
                  <a:srgbClr val="FF0000"/>
                </a:solidFill>
              </a:rPr>
              <a:t>()</a:t>
            </a:r>
            <a:endParaRPr lang="en-US" dirty="0" smtClean="0">
              <a:solidFill>
                <a:srgbClr val="FF0000"/>
              </a:solidFill>
            </a:endParaRPr>
          </a:p>
        </p:txBody>
      </p:sp>
      <p:sp>
        <p:nvSpPr>
          <p:cNvPr id="3" name="Content Placeholder 2"/>
          <p:cNvSpPr>
            <a:spLocks noGrp="1"/>
          </p:cNvSpPr>
          <p:nvPr>
            <p:ph idx="1"/>
          </p:nvPr>
        </p:nvSpPr>
        <p:spPr>
          <a:xfrm>
            <a:off x="681990" y="1437005"/>
            <a:ext cx="8959850" cy="4932680"/>
          </a:xfrm>
        </p:spPr>
        <p:txBody>
          <a:bodyPr>
            <a:noAutofit/>
          </a:bodyPr>
          <a:lstStyle/>
          <a:p>
            <a:pPr fontAlgn="auto">
              <a:lnSpc>
                <a:spcPct val="100000"/>
              </a:lnSpc>
              <a:spcBef>
                <a:spcPts val="0"/>
              </a:spcBef>
            </a:pPr>
            <a:r>
              <a:rPr lang="en-US" b="1" dirty="0">
                <a:ea typeface="黑体" pitchFamily="2" charset="-122"/>
                <a:cs typeface="+mn-lt"/>
                <a:sym typeface="+mn-ea"/>
              </a:rPr>
              <a:t>connect(): used for </a:t>
            </a:r>
            <a:r>
              <a:rPr b="1" dirty="0">
                <a:ea typeface="黑体" pitchFamily="2" charset="-122"/>
                <a:cs typeface="+mn-lt"/>
                <a:sym typeface="+mn-ea"/>
              </a:rPr>
              <a:t>TCP</a:t>
            </a:r>
            <a:r>
              <a:rPr lang="en-US" b="1" dirty="0">
                <a:ea typeface="黑体" pitchFamily="2" charset="-122"/>
                <a:cs typeface="+mn-lt"/>
                <a:sym typeface="+mn-ea"/>
              </a:rPr>
              <a:t> client</a:t>
            </a:r>
            <a:br>
              <a:rPr sz="2400" dirty="0">
                <a:ea typeface="黑体" pitchFamily="2" charset="-122"/>
                <a:cs typeface="+mn-lt"/>
                <a:sym typeface="+mn-ea"/>
              </a:rPr>
            </a:br>
            <a:r>
              <a:rPr sz="2200" dirty="0">
                <a:ea typeface="黑体" pitchFamily="2" charset="-122"/>
                <a:cs typeface="+mn-lt"/>
                <a:sym typeface="+mn-ea"/>
              </a:rPr>
              <a:t>sockaddr_in Seraddr;</a:t>
            </a:r>
            <a:br>
              <a:rPr sz="2200" dirty="0">
                <a:ea typeface="黑体" pitchFamily="2" charset="-122"/>
                <a:cs typeface="+mn-lt"/>
                <a:sym typeface="+mn-ea"/>
              </a:rPr>
            </a:br>
            <a:r>
              <a:rPr sz="2200" dirty="0">
                <a:ea typeface="黑体" pitchFamily="2" charset="-122"/>
                <a:cs typeface="+mn-lt"/>
                <a:sym typeface="+mn-ea"/>
              </a:rPr>
              <a:t>Seraddr. sin_family = AF_INET;</a:t>
            </a:r>
            <a:br>
              <a:rPr sz="2200" dirty="0">
                <a:ea typeface="黑体" pitchFamily="2" charset="-122"/>
                <a:cs typeface="+mn-lt"/>
                <a:sym typeface="+mn-ea"/>
              </a:rPr>
            </a:br>
            <a:r>
              <a:rPr sz="2200" dirty="0">
                <a:ea typeface="黑体" pitchFamily="2" charset="-122"/>
                <a:cs typeface="+mn-lt"/>
                <a:sym typeface="+mn-ea"/>
              </a:rPr>
              <a:t>Seraddr. sin_port=htons(5050); </a:t>
            </a:r>
            <a:br>
              <a:rPr sz="2200" dirty="0">
                <a:ea typeface="黑体" pitchFamily="2" charset="-122"/>
                <a:cs typeface="+mn-lt"/>
                <a:sym typeface="+mn-ea"/>
              </a:rPr>
            </a:br>
            <a:r>
              <a:rPr sz="2200" dirty="0">
                <a:ea typeface="黑体" pitchFamily="2" charset="-122"/>
                <a:cs typeface="+mn-lt"/>
                <a:sym typeface="+mn-ea"/>
              </a:rPr>
              <a:t>Seraddr. sin_addr.s_addr= inet_addr(“20.22.68.5")  </a:t>
            </a:r>
            <a:br>
              <a:rPr sz="2200" dirty="0">
                <a:ea typeface="黑体" pitchFamily="2" charset="-122"/>
                <a:cs typeface="+mn-lt"/>
                <a:sym typeface="+mn-ea"/>
              </a:rPr>
            </a:br>
            <a:r>
              <a:rPr sz="2200" dirty="0">
                <a:solidFill>
                  <a:srgbClr val="FF0000"/>
                </a:solidFill>
                <a:ea typeface="黑体" pitchFamily="2" charset="-122"/>
                <a:cs typeface="+mn-lt"/>
                <a:sym typeface="+mn-ea"/>
              </a:rPr>
              <a:t>int nResult=connect(sockid,(sockaddr*)&amp;Seraddr,sizeof(sockaddr));</a:t>
            </a:r>
            <a:br>
              <a:rPr sz="2200" dirty="0">
                <a:solidFill>
                  <a:srgbClr val="FF0000"/>
                </a:solidFill>
                <a:ea typeface="黑体" pitchFamily="2" charset="-122"/>
                <a:cs typeface="+mn-lt"/>
                <a:sym typeface="+mn-ea"/>
              </a:rPr>
            </a:br>
            <a:r>
              <a:rPr sz="2200" dirty="0">
                <a:ea typeface="黑体" pitchFamily="2" charset="-122"/>
                <a:cs typeface="+mn-lt"/>
                <a:sym typeface="+mn-ea"/>
              </a:rPr>
              <a:t>if(nResult==SOCKET_ERROR)</a:t>
            </a:r>
            <a:br>
              <a:rPr sz="2200" dirty="0">
                <a:ea typeface="黑体" pitchFamily="2" charset="-122"/>
                <a:cs typeface="+mn-lt"/>
                <a:sym typeface="+mn-ea"/>
              </a:rPr>
            </a:br>
            <a:r>
              <a:rPr sz="2200" dirty="0">
                <a:ea typeface="黑体" pitchFamily="2" charset="-122"/>
                <a:cs typeface="+mn-lt"/>
                <a:sym typeface="+mn-ea"/>
              </a:rPr>
              <a:t>{</a:t>
            </a:r>
            <a:br>
              <a:rPr sz="2200" dirty="0">
                <a:ea typeface="黑体" pitchFamily="2" charset="-122"/>
                <a:cs typeface="+mn-lt"/>
                <a:sym typeface="+mn-ea"/>
              </a:rPr>
            </a:br>
            <a:r>
              <a:rPr sz="2200" dirty="0">
                <a:ea typeface="黑体" pitchFamily="2" charset="-122"/>
                <a:cs typeface="+mn-lt"/>
                <a:sym typeface="+mn-ea"/>
              </a:rPr>
              <a:t>      //</a:t>
            </a:r>
            <a:r>
              <a:rPr lang="en-US" sz="2200" dirty="0">
                <a:ea typeface="黑体" pitchFamily="2" charset="-122"/>
                <a:cs typeface="+mn-lt"/>
                <a:sym typeface="+mn-ea"/>
              </a:rPr>
              <a:t>error processing</a:t>
            </a:r>
            <a:br>
              <a:rPr sz="2200" dirty="0">
                <a:ea typeface="黑体" pitchFamily="2" charset="-122"/>
                <a:cs typeface="+mn-lt"/>
                <a:sym typeface="+mn-ea"/>
              </a:rPr>
            </a:br>
            <a:r>
              <a:rPr sz="2200" dirty="0">
                <a:ea typeface="黑体" pitchFamily="2" charset="-122"/>
                <a:cs typeface="+mn-lt"/>
                <a:sym typeface="+mn-ea"/>
              </a:rPr>
              <a:t>}</a:t>
            </a:r>
            <a:endParaRPr sz="2200" dirty="0">
              <a:ea typeface="黑体" pitchFamily="2" charset="-122"/>
              <a:cs typeface="+mn-lt"/>
              <a:sym typeface="+mn-ea"/>
            </a:endParaRPr>
          </a:p>
        </p:txBody>
      </p:sp>
      <p:sp>
        <p:nvSpPr>
          <p:cNvPr id="4" name="日期占位符 3"/>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5" name="灯片编号占位符 4"/>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6" name="页脚占位符 5"/>
          <p:cNvSpPr>
            <a:spLocks noGrp="1"/>
          </p:cNvSpPr>
          <p:nvPr>
            <p:ph type="ftr" sz="quarter" idx="11"/>
          </p:nvPr>
        </p:nvSpPr>
        <p:spPr/>
        <p:txBody>
          <a:bodyPr/>
          <a:p>
            <a:r>
              <a:rPr kumimoji="1" lang="zh-SG" altLang="en-US"/>
              <a:t>Principle of Computer Networks Experiment - Lesson 2</a:t>
            </a:r>
            <a:endParaRPr kumimoji="1" lang="zh-SG" alt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345" y="365125"/>
            <a:ext cx="11006455" cy="1325880"/>
          </a:xfrm>
        </p:spPr>
        <p:txBody>
          <a:bodyPr>
            <a:noAutofit/>
          </a:bodyPr>
          <a:lstStyle/>
          <a:p>
            <a:r>
              <a:rPr lang="en-US" dirty="0" smtClean="0"/>
              <a:t>Connection Establishment: server, </a:t>
            </a:r>
            <a:r>
              <a:rPr lang="en-US" dirty="0" smtClean="0">
                <a:solidFill>
                  <a:srgbClr val="FF0000"/>
                </a:solidFill>
              </a:rPr>
              <a:t>accept()</a:t>
            </a:r>
            <a:endParaRPr lang="en-US" dirty="0" smtClean="0">
              <a:solidFill>
                <a:srgbClr val="FF0000"/>
              </a:solidFill>
            </a:endParaRPr>
          </a:p>
        </p:txBody>
      </p:sp>
      <p:sp>
        <p:nvSpPr>
          <p:cNvPr id="3" name="Content Placeholder 2"/>
          <p:cNvSpPr>
            <a:spLocks noGrp="1"/>
          </p:cNvSpPr>
          <p:nvPr>
            <p:ph idx="1"/>
          </p:nvPr>
        </p:nvSpPr>
        <p:spPr>
          <a:xfrm>
            <a:off x="681990" y="1437005"/>
            <a:ext cx="10136505" cy="4932680"/>
          </a:xfrm>
        </p:spPr>
        <p:txBody>
          <a:bodyPr>
            <a:noAutofit/>
          </a:bodyPr>
          <a:lstStyle/>
          <a:p>
            <a:pPr fontAlgn="auto">
              <a:lnSpc>
                <a:spcPct val="100000"/>
              </a:lnSpc>
              <a:spcBef>
                <a:spcPts val="0"/>
              </a:spcBef>
            </a:pPr>
            <a:r>
              <a:rPr lang="en-US" altLang="zh-CN" sz="2000" dirty="0">
                <a:solidFill>
                  <a:srgbClr val="FF0000"/>
                </a:solidFill>
                <a:ea typeface="黑体" pitchFamily="2" charset="-122"/>
                <a:cs typeface="+mn-lt"/>
                <a:sym typeface="+mn-ea"/>
              </a:rPr>
              <a:t>accept( )</a:t>
            </a:r>
            <a:r>
              <a:rPr lang="zh-CN" altLang="en-US" sz="2000" dirty="0">
                <a:solidFill>
                  <a:srgbClr val="FF0000"/>
                </a:solidFill>
                <a:ea typeface="黑体" pitchFamily="2" charset="-122"/>
                <a:cs typeface="+mn-lt"/>
                <a:sym typeface="+mn-ea"/>
              </a:rPr>
              <a:t>：</a:t>
            </a:r>
            <a:r>
              <a:rPr lang="zh-CN" altLang="en-US" sz="2000" dirty="0">
                <a:ea typeface="黑体" pitchFamily="2" charset="-122"/>
                <a:cs typeface="+mn-lt"/>
                <a:sym typeface="+mn-ea"/>
              </a:rPr>
              <a:t>The</a:t>
            </a:r>
            <a:r>
              <a:rPr lang="zh-CN" altLang="en-US" sz="2000" dirty="0">
                <a:solidFill>
                  <a:srgbClr val="FF0000"/>
                </a:solidFill>
                <a:ea typeface="黑体" pitchFamily="2" charset="-122"/>
                <a:cs typeface="+mn-lt"/>
                <a:sym typeface="+mn-ea"/>
              </a:rPr>
              <a:t> server process</a:t>
            </a:r>
            <a:r>
              <a:rPr lang="zh-CN" altLang="en-US" sz="2000" dirty="0">
                <a:ea typeface="黑体" pitchFamily="2" charset="-122"/>
                <a:cs typeface="+mn-lt"/>
                <a:sym typeface="+mn-ea"/>
              </a:rPr>
              <a:t> handles the connection request of the client process;</a:t>
            </a:r>
            <a:endParaRPr lang="zh-CN" altLang="en-US" sz="2000" dirty="0">
              <a:ea typeface="黑体" pitchFamily="2" charset="-122"/>
              <a:cs typeface="+mn-lt"/>
              <a:sym typeface="+mn-ea"/>
            </a:endParaRPr>
          </a:p>
          <a:p>
            <a:pPr lvl="1" fontAlgn="auto">
              <a:lnSpc>
                <a:spcPct val="100000"/>
              </a:lnSpc>
              <a:spcBef>
                <a:spcPts val="0"/>
              </a:spcBef>
            </a:pPr>
            <a:r>
              <a:rPr lang="zh-CN" altLang="en-US" sz="1710" dirty="0">
                <a:ea typeface="黑体" pitchFamily="2" charset="-122"/>
                <a:cs typeface="+mn-lt"/>
                <a:sym typeface="+mn-ea"/>
              </a:rPr>
              <a:t>When there is no connection request in the waiting queue, the service process is </a:t>
            </a:r>
            <a:r>
              <a:rPr lang="zh-CN" altLang="en-US" sz="1710" dirty="0">
                <a:solidFill>
                  <a:srgbClr val="FF0000"/>
                </a:solidFill>
                <a:ea typeface="黑体" pitchFamily="2" charset="-122"/>
                <a:cs typeface="+mn-lt"/>
                <a:sym typeface="+mn-ea"/>
              </a:rPr>
              <a:t>listening</a:t>
            </a:r>
            <a:r>
              <a:rPr lang="zh-CN" altLang="en-US" sz="1710" dirty="0">
                <a:ea typeface="黑体" pitchFamily="2" charset="-122"/>
                <a:cs typeface="+mn-lt"/>
                <a:sym typeface="+mn-ea"/>
              </a:rPr>
              <a:t>. Otherwise, it responds to and processes the connection request:</a:t>
            </a:r>
            <a:endParaRPr lang="zh-CN" altLang="en-US" sz="1710" dirty="0">
              <a:ea typeface="黑体" pitchFamily="2" charset="-122"/>
              <a:cs typeface="+mn-lt"/>
              <a:sym typeface="+mn-ea"/>
            </a:endParaRPr>
          </a:p>
          <a:p>
            <a:pPr fontAlgn="auto">
              <a:lnSpc>
                <a:spcPct val="100000"/>
              </a:lnSpc>
              <a:spcBef>
                <a:spcPts val="0"/>
              </a:spcBef>
            </a:pPr>
            <a:r>
              <a:rPr lang="en-US" altLang="zh-CN" sz="2000" b="1" dirty="0">
                <a:solidFill>
                  <a:srgbClr val="FF0000"/>
                </a:solidFill>
                <a:ea typeface="黑体" pitchFamily="2" charset="-122"/>
                <a:cs typeface="+mn-lt"/>
                <a:sym typeface="+mn-ea"/>
              </a:rPr>
              <a:t>newsock = accept</a:t>
            </a:r>
            <a:r>
              <a:rPr lang="zh-CN" altLang="en-US" sz="2000" b="1" dirty="0">
                <a:solidFill>
                  <a:srgbClr val="FF0000"/>
                </a:solidFill>
                <a:ea typeface="黑体" pitchFamily="2" charset="-122"/>
                <a:cs typeface="+mn-lt"/>
                <a:sym typeface="+mn-ea"/>
              </a:rPr>
              <a:t>（</a:t>
            </a:r>
            <a:r>
              <a:rPr lang="en-US" altLang="zh-CN" sz="2000" b="1" dirty="0">
                <a:solidFill>
                  <a:srgbClr val="FF0000"/>
                </a:solidFill>
                <a:ea typeface="黑体" pitchFamily="2" charset="-122"/>
                <a:cs typeface="+mn-lt"/>
                <a:sym typeface="+mn-ea"/>
              </a:rPr>
              <a:t>sockid</a:t>
            </a:r>
            <a:r>
              <a:rPr lang="zh-CN" altLang="en-US" sz="2000" b="1" dirty="0">
                <a:solidFill>
                  <a:srgbClr val="FF0000"/>
                </a:solidFill>
                <a:ea typeface="黑体" pitchFamily="2" charset="-122"/>
                <a:cs typeface="+mn-lt"/>
                <a:sym typeface="+mn-ea"/>
              </a:rPr>
              <a:t>，</a:t>
            </a:r>
            <a:r>
              <a:rPr lang="en-US" altLang="zh-CN" sz="2000" b="1" dirty="0">
                <a:solidFill>
                  <a:srgbClr val="FF0000"/>
                </a:solidFill>
                <a:ea typeface="黑体" pitchFamily="2" charset="-122"/>
                <a:cs typeface="+mn-lt"/>
                <a:sym typeface="+mn-ea"/>
              </a:rPr>
              <a:t>clientaddr</a:t>
            </a:r>
            <a:r>
              <a:rPr lang="zh-CN" altLang="en-US" sz="2000" b="1" dirty="0">
                <a:solidFill>
                  <a:srgbClr val="FF0000"/>
                </a:solidFill>
                <a:ea typeface="黑体" pitchFamily="2" charset="-122"/>
                <a:cs typeface="+mn-lt"/>
                <a:sym typeface="+mn-ea"/>
              </a:rPr>
              <a:t>，</a:t>
            </a:r>
            <a:r>
              <a:rPr lang="en-US" altLang="zh-CN" sz="2000" b="1" dirty="0">
                <a:solidFill>
                  <a:srgbClr val="FF0000"/>
                </a:solidFill>
                <a:ea typeface="黑体" pitchFamily="2" charset="-122"/>
                <a:cs typeface="+mn-lt"/>
                <a:sym typeface="+mn-ea"/>
              </a:rPr>
              <a:t>addrlen</a:t>
            </a:r>
            <a:r>
              <a:rPr lang="zh-CN" altLang="en-US" sz="2000" b="1" dirty="0">
                <a:solidFill>
                  <a:srgbClr val="FF0000"/>
                </a:solidFill>
                <a:ea typeface="黑体" pitchFamily="2" charset="-122"/>
                <a:cs typeface="+mn-lt"/>
                <a:sym typeface="+mn-ea"/>
              </a:rPr>
              <a:t>）</a:t>
            </a:r>
            <a:endParaRPr lang="zh-CN" altLang="en-US" sz="2000" b="1" dirty="0">
              <a:solidFill>
                <a:srgbClr val="FF0000"/>
              </a:solidFill>
              <a:ea typeface="黑体" pitchFamily="2" charset="-122"/>
              <a:cs typeface="+mn-lt"/>
            </a:endParaRPr>
          </a:p>
          <a:p>
            <a:pPr lvl="1" fontAlgn="auto">
              <a:lnSpc>
                <a:spcPct val="100000"/>
              </a:lnSpc>
              <a:spcBef>
                <a:spcPts val="0"/>
              </a:spcBef>
            </a:pPr>
            <a:r>
              <a:rPr lang="en-US" altLang="zh-CN" sz="1800" b="1" dirty="0">
                <a:ea typeface="黑体" pitchFamily="2" charset="-122"/>
                <a:cs typeface="+mn-lt"/>
                <a:sym typeface="+mn-ea"/>
              </a:rPr>
              <a:t>Sockid</a:t>
            </a:r>
            <a:r>
              <a:rPr lang="zh-CN" altLang="en-US" sz="1800" b="1" dirty="0">
                <a:ea typeface="黑体" pitchFamily="2" charset="-122"/>
                <a:cs typeface="+mn-lt"/>
                <a:sym typeface="+mn-ea"/>
              </a:rPr>
              <a:t>：</a:t>
            </a:r>
            <a:r>
              <a:rPr lang="en-US" altLang="zh-CN" sz="1800" dirty="0">
                <a:ea typeface="黑体" pitchFamily="2" charset="-122"/>
                <a:cs typeface="+mn-lt"/>
                <a:sym typeface="+mn-ea"/>
              </a:rPr>
              <a:t>local socket ID</a:t>
            </a:r>
            <a:r>
              <a:rPr lang="zh-CN" altLang="en-US" sz="1800" dirty="0">
                <a:ea typeface="黑体" pitchFamily="2" charset="-122"/>
                <a:cs typeface="+mn-lt"/>
                <a:sym typeface="+mn-ea"/>
              </a:rPr>
              <a:t>。</a:t>
            </a:r>
            <a:endParaRPr lang="zh-CN" altLang="en-US" sz="1800" dirty="0">
              <a:ea typeface="黑体" pitchFamily="2" charset="-122"/>
              <a:cs typeface="+mn-lt"/>
            </a:endParaRPr>
          </a:p>
          <a:p>
            <a:pPr lvl="1" fontAlgn="auto">
              <a:lnSpc>
                <a:spcPct val="100000"/>
              </a:lnSpc>
              <a:spcBef>
                <a:spcPts val="0"/>
              </a:spcBef>
            </a:pPr>
            <a:r>
              <a:rPr lang="en-US" altLang="zh-CN" sz="1800" b="1" dirty="0">
                <a:ea typeface="黑体" pitchFamily="2" charset="-122"/>
                <a:cs typeface="+mn-lt"/>
                <a:sym typeface="+mn-ea"/>
              </a:rPr>
              <a:t>clientadd:</a:t>
            </a:r>
            <a:r>
              <a:rPr lang="en-US" altLang="zh-CN" sz="1800" dirty="0">
                <a:ea typeface="黑体" pitchFamily="2" charset="-122"/>
                <a:cs typeface="+mn-lt"/>
                <a:sym typeface="+mn-ea"/>
              </a:rPr>
              <a:t> The p</a:t>
            </a:r>
            <a:r>
              <a:rPr sz="1800" dirty="0">
                <a:ea typeface="黑体" pitchFamily="2" charset="-122"/>
                <a:cs typeface="+mn-lt"/>
                <a:sym typeface="+mn-ea"/>
              </a:rPr>
              <a:t>ointer to the client socket address structure. The initial value is null. When the accept call returns, the client process's socket address is filled into th</a:t>
            </a:r>
            <a:r>
              <a:rPr lang="en-US" sz="1800" dirty="0">
                <a:ea typeface="黑体" pitchFamily="2" charset="-122"/>
                <a:cs typeface="+mn-lt"/>
                <a:sym typeface="+mn-ea"/>
              </a:rPr>
              <a:t>is</a:t>
            </a:r>
            <a:r>
              <a:rPr sz="1800" dirty="0">
                <a:ea typeface="黑体" pitchFamily="2" charset="-122"/>
                <a:cs typeface="+mn-lt"/>
                <a:sym typeface="+mn-ea"/>
              </a:rPr>
              <a:t> address structure</a:t>
            </a:r>
            <a:endParaRPr sz="1800" dirty="0">
              <a:ea typeface="黑体" pitchFamily="2" charset="-122"/>
              <a:cs typeface="+mn-lt"/>
              <a:sym typeface="+mn-ea"/>
            </a:endParaRPr>
          </a:p>
          <a:p>
            <a:pPr lvl="1" fontAlgn="auto">
              <a:lnSpc>
                <a:spcPct val="100000"/>
              </a:lnSpc>
              <a:spcBef>
                <a:spcPts val="0"/>
              </a:spcBef>
            </a:pPr>
            <a:r>
              <a:rPr lang="en-US" altLang="zh-CN" sz="1800" b="1" dirty="0">
                <a:ea typeface="黑体" pitchFamily="2" charset="-122"/>
                <a:cs typeface="+mn-lt"/>
                <a:sym typeface="+mn-ea"/>
              </a:rPr>
              <a:t>addrlen: </a:t>
            </a:r>
            <a:r>
              <a:rPr sz="1800" dirty="0">
                <a:ea typeface="黑体" pitchFamily="2" charset="-122"/>
                <a:cs typeface="+mn-lt"/>
                <a:sym typeface="+mn-ea"/>
              </a:rPr>
              <a:t>The initial value is 0. When the accept call returns, it stores the length of the client socket address.</a:t>
            </a:r>
            <a:endParaRPr sz="1800" dirty="0">
              <a:ea typeface="黑体" pitchFamily="2" charset="-122"/>
              <a:cs typeface="+mn-lt"/>
              <a:sym typeface="+mn-ea"/>
            </a:endParaRPr>
          </a:p>
          <a:p>
            <a:pPr lvl="1" fontAlgn="auto">
              <a:lnSpc>
                <a:spcPct val="100000"/>
              </a:lnSpc>
              <a:spcBef>
                <a:spcPts val="0"/>
              </a:spcBef>
            </a:pPr>
            <a:r>
              <a:rPr lang="en-US" altLang="zh-CN" sz="1800" dirty="0">
                <a:ea typeface="黑体" pitchFamily="2" charset="-122"/>
                <a:cs typeface="+mn-lt"/>
                <a:sym typeface="+mn-ea"/>
              </a:rPr>
              <a:t>Example</a:t>
            </a:r>
            <a:r>
              <a:rPr lang="zh-CN" altLang="en-US" sz="1800" dirty="0">
                <a:ea typeface="黑体" pitchFamily="2" charset="-122"/>
                <a:cs typeface="+mn-lt"/>
                <a:sym typeface="+mn-ea"/>
              </a:rPr>
              <a:t>：</a:t>
            </a:r>
            <a:br>
              <a:rPr lang="zh-CN" altLang="en-US" sz="1800" dirty="0">
                <a:ea typeface="黑体" pitchFamily="2" charset="-122"/>
                <a:cs typeface="+mn-lt"/>
                <a:sym typeface="+mn-ea"/>
              </a:rPr>
            </a:br>
            <a:r>
              <a:rPr lang="en-US" altLang="zh-CN" sz="1800" dirty="0">
                <a:ea typeface="黑体" pitchFamily="2" charset="-122"/>
                <a:cs typeface="+mn-lt"/>
                <a:sym typeface="+mn-ea"/>
              </a:rPr>
              <a:t>	sockaddr_in clientaddr;</a:t>
            </a:r>
            <a:br>
              <a:rPr lang="en-US" altLang="zh-CN" sz="1800" dirty="0">
                <a:ea typeface="黑体" pitchFamily="2" charset="-122"/>
                <a:cs typeface="+mn-lt"/>
                <a:sym typeface="+mn-ea"/>
              </a:rPr>
            </a:br>
            <a:r>
              <a:rPr lang="en-US" altLang="zh-CN" sz="1800" dirty="0">
                <a:ea typeface="黑体" pitchFamily="2" charset="-122"/>
                <a:cs typeface="+mn-lt"/>
                <a:sym typeface="+mn-ea"/>
              </a:rPr>
              <a:t>	SOCKET </a:t>
            </a:r>
            <a:r>
              <a:rPr lang="en-US" altLang="zh-CN" sz="1800" b="1" dirty="0">
                <a:ea typeface="黑体" pitchFamily="2" charset="-122"/>
                <a:cs typeface="+mn-lt"/>
                <a:sym typeface="+mn-ea"/>
              </a:rPr>
              <a:t>newsockid = accept(sockid,(sockaddr*)&amp;clientaddr,sizeof(sockaddr))</a:t>
            </a:r>
            <a:br>
              <a:rPr lang="en-US" altLang="zh-CN" sz="1800" b="1" dirty="0">
                <a:ea typeface="黑体" pitchFamily="2" charset="-122"/>
                <a:cs typeface="+mn-lt"/>
                <a:sym typeface="+mn-ea"/>
              </a:rPr>
            </a:br>
            <a:r>
              <a:rPr lang="en-US" altLang="zh-CN" sz="1800" dirty="0">
                <a:ea typeface="黑体" pitchFamily="2" charset="-122"/>
                <a:cs typeface="+mn-lt"/>
                <a:sym typeface="+mn-ea"/>
              </a:rPr>
              <a:t>	if(newsockid==INVALID_SOCKET)</a:t>
            </a:r>
            <a:br>
              <a:rPr lang="en-US" altLang="zh-CN" sz="1800" dirty="0">
                <a:ea typeface="黑体" pitchFamily="2" charset="-122"/>
                <a:cs typeface="+mn-lt"/>
                <a:sym typeface="+mn-ea"/>
              </a:rPr>
            </a:br>
            <a:r>
              <a:rPr lang="en-US" altLang="zh-CN" sz="1800" dirty="0">
                <a:ea typeface="黑体" pitchFamily="2" charset="-122"/>
                <a:cs typeface="+mn-lt"/>
                <a:sym typeface="+mn-ea"/>
              </a:rPr>
              <a:t>	    { </a:t>
            </a:r>
            <a:endParaRPr lang="en-US" altLang="zh-CN" sz="1800" dirty="0">
              <a:ea typeface="黑体" pitchFamily="2" charset="-122"/>
              <a:cs typeface="+mn-lt"/>
              <a:sym typeface="+mn-ea"/>
            </a:endParaRPr>
          </a:p>
          <a:p>
            <a:pPr marL="457200" lvl="1" indent="0" fontAlgn="auto">
              <a:lnSpc>
                <a:spcPct val="100000"/>
              </a:lnSpc>
              <a:spcBef>
                <a:spcPts val="0"/>
              </a:spcBef>
              <a:buNone/>
            </a:pPr>
            <a:r>
              <a:rPr lang="en-US" altLang="zh-CN" sz="1800" dirty="0">
                <a:ea typeface="黑体" pitchFamily="2" charset="-122"/>
                <a:cs typeface="+mn-lt"/>
                <a:sym typeface="+mn-ea"/>
              </a:rPr>
              <a:t>		//</a:t>
            </a:r>
            <a:r>
              <a:rPr lang="en-US" sz="1800" dirty="0">
                <a:ea typeface="黑体" pitchFamily="2" charset="-122"/>
                <a:cs typeface="+mn-lt"/>
                <a:sym typeface="+mn-ea"/>
              </a:rPr>
              <a:t>error processing</a:t>
            </a:r>
            <a:r>
              <a:rPr lang="zh-CN" altLang="en-US" sz="1800" dirty="0">
                <a:ea typeface="黑体" pitchFamily="2" charset="-122"/>
                <a:cs typeface="+mn-lt"/>
                <a:sym typeface="+mn-ea"/>
              </a:rPr>
              <a:t>  </a:t>
            </a:r>
            <a:endParaRPr lang="zh-CN" altLang="en-US" sz="1800" dirty="0">
              <a:ea typeface="黑体" pitchFamily="2" charset="-122"/>
              <a:cs typeface="+mn-lt"/>
              <a:sym typeface="+mn-ea"/>
            </a:endParaRPr>
          </a:p>
          <a:p>
            <a:pPr marL="457200" lvl="1" indent="0" fontAlgn="auto">
              <a:lnSpc>
                <a:spcPct val="100000"/>
              </a:lnSpc>
              <a:spcBef>
                <a:spcPts val="0"/>
              </a:spcBef>
              <a:buNone/>
            </a:pPr>
            <a:r>
              <a:rPr lang="en-US" altLang="zh-CN" sz="1800" dirty="0">
                <a:ea typeface="黑体" pitchFamily="2" charset="-122"/>
                <a:cs typeface="+mn-lt"/>
                <a:sym typeface="+mn-ea"/>
              </a:rPr>
              <a:t>	    }</a:t>
            </a:r>
            <a:endParaRPr lang="en-US" altLang="zh-CN" sz="1800" dirty="0" smtClean="0">
              <a:ea typeface="黑体" pitchFamily="2" charset="-122"/>
              <a:cs typeface="+mn-lt"/>
              <a:sym typeface="+mn-ea"/>
            </a:endParaRPr>
          </a:p>
        </p:txBody>
      </p:sp>
      <p:sp>
        <p:nvSpPr>
          <p:cNvPr id="4" name="日期占位符 3"/>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5" name="灯片编号占位符 4"/>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6" name="页脚占位符 5"/>
          <p:cNvSpPr>
            <a:spLocks noGrp="1"/>
          </p:cNvSpPr>
          <p:nvPr>
            <p:ph type="ftr" sz="quarter" idx="11"/>
          </p:nvPr>
        </p:nvSpPr>
        <p:spPr/>
        <p:txBody>
          <a:bodyPr/>
          <a:p>
            <a:r>
              <a:rPr kumimoji="1" lang="zh-SG" altLang="en-US"/>
              <a:t>Principle of Computer Networks Experiment - Lesson 2</a:t>
            </a:r>
            <a:endParaRPr kumimoji="1" lang="zh-SG" alt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345" y="365125"/>
            <a:ext cx="11006455" cy="1325880"/>
          </a:xfrm>
        </p:spPr>
        <p:txBody>
          <a:bodyPr>
            <a:noAutofit/>
          </a:bodyPr>
          <a:lstStyle/>
          <a:p>
            <a:r>
              <a:rPr lang="en-US" dirty="0" smtClean="0"/>
              <a:t>Connection Establishment: server, </a:t>
            </a:r>
            <a:r>
              <a:rPr lang="en-US" dirty="0" smtClean="0">
                <a:solidFill>
                  <a:srgbClr val="FF0000"/>
                </a:solidFill>
              </a:rPr>
              <a:t>accept()</a:t>
            </a:r>
            <a:endParaRPr lang="en-US" dirty="0" smtClean="0">
              <a:solidFill>
                <a:srgbClr val="FF0000"/>
              </a:solidFill>
            </a:endParaRPr>
          </a:p>
        </p:txBody>
      </p:sp>
      <p:sp>
        <p:nvSpPr>
          <p:cNvPr id="3" name="Content Placeholder 2"/>
          <p:cNvSpPr>
            <a:spLocks noGrp="1"/>
          </p:cNvSpPr>
          <p:nvPr>
            <p:ph idx="1"/>
          </p:nvPr>
        </p:nvSpPr>
        <p:spPr>
          <a:xfrm>
            <a:off x="1026160" y="1487805"/>
            <a:ext cx="9890125" cy="4932680"/>
          </a:xfrm>
        </p:spPr>
        <p:txBody>
          <a:bodyPr>
            <a:normAutofit fontScale="62500" lnSpcReduction="20000"/>
          </a:bodyPr>
          <a:lstStyle/>
          <a:p>
            <a:pPr>
              <a:buNone/>
            </a:pPr>
            <a:r>
              <a:rPr lang="en-US" sz="2900" dirty="0" err="1" smtClean="0">
                <a:cs typeface="+mn-lt"/>
              </a:rPr>
              <a:t>struct</a:t>
            </a:r>
            <a:r>
              <a:rPr lang="en-US" sz="2900" dirty="0" smtClean="0">
                <a:cs typeface="+mn-lt"/>
              </a:rPr>
              <a:t> </a:t>
            </a:r>
            <a:r>
              <a:rPr lang="en-US" sz="2900" dirty="0" err="1" smtClean="0">
                <a:cs typeface="+mn-lt"/>
              </a:rPr>
              <a:t>sockaddr_in</a:t>
            </a:r>
            <a:r>
              <a:rPr lang="en-US" sz="2900" dirty="0" smtClean="0">
                <a:cs typeface="+mn-lt"/>
              </a:rPr>
              <a:t> </a:t>
            </a:r>
            <a:r>
              <a:rPr lang="en-US" sz="2900" b="1" dirty="0" err="1" smtClean="0">
                <a:solidFill>
                  <a:srgbClr val="008000"/>
                </a:solidFill>
                <a:cs typeface="+mn-lt"/>
              </a:rPr>
              <a:t>client_sin</a:t>
            </a:r>
            <a:r>
              <a:rPr lang="en-US" sz="2900" dirty="0" smtClean="0">
                <a:cs typeface="+mn-lt"/>
              </a:rPr>
              <a:t>;</a:t>
            </a:r>
            <a:endParaRPr lang="en-US" sz="2900" dirty="0" smtClean="0">
              <a:cs typeface="+mn-lt"/>
            </a:endParaRPr>
          </a:p>
          <a:p>
            <a:pPr>
              <a:buNone/>
            </a:pPr>
            <a:r>
              <a:rPr lang="en-US" sz="2900" dirty="0" err="1" smtClean="0">
                <a:cs typeface="+mn-lt"/>
              </a:rPr>
              <a:t>int</a:t>
            </a:r>
            <a:r>
              <a:rPr lang="en-US" sz="2900" dirty="0" smtClean="0">
                <a:cs typeface="+mn-lt"/>
              </a:rPr>
              <a:t> </a:t>
            </a:r>
            <a:r>
              <a:rPr lang="en-US" sz="2900" dirty="0" err="1" smtClean="0">
                <a:cs typeface="+mn-lt"/>
              </a:rPr>
              <a:t>addr_len</a:t>
            </a:r>
            <a:r>
              <a:rPr lang="en-US" sz="2900" dirty="0" smtClean="0">
                <a:cs typeface="+mn-lt"/>
              </a:rPr>
              <a:t> = </a:t>
            </a:r>
            <a:r>
              <a:rPr lang="en-US" sz="2900" dirty="0" err="1" smtClean="0">
                <a:cs typeface="+mn-lt"/>
              </a:rPr>
              <a:t>sizeof(client_sin</a:t>
            </a:r>
            <a:r>
              <a:rPr lang="en-US" sz="2900" dirty="0" smtClean="0">
                <a:cs typeface="+mn-lt"/>
              </a:rPr>
              <a:t>);</a:t>
            </a:r>
            <a:endParaRPr lang="en-US" sz="2900" dirty="0" smtClean="0">
              <a:cs typeface="+mn-lt"/>
            </a:endParaRPr>
          </a:p>
          <a:p>
            <a:pPr>
              <a:buNone/>
            </a:pPr>
            <a:r>
              <a:rPr lang="en-US" sz="2900" dirty="0" err="1" smtClean="0">
                <a:cs typeface="+mn-lt"/>
              </a:rPr>
              <a:t>int</a:t>
            </a:r>
            <a:r>
              <a:rPr lang="en-US" sz="2900" dirty="0" smtClean="0">
                <a:cs typeface="+mn-lt"/>
              </a:rPr>
              <a:t> </a:t>
            </a:r>
            <a:r>
              <a:rPr lang="en-US" sz="2900" b="1" dirty="0" err="1" smtClean="0">
                <a:solidFill>
                  <a:srgbClr val="008000"/>
                </a:solidFill>
                <a:cs typeface="+mn-lt"/>
              </a:rPr>
              <a:t>client_sock</a:t>
            </a:r>
            <a:r>
              <a:rPr lang="en-US" sz="2900" b="1" dirty="0" smtClean="0">
                <a:solidFill>
                  <a:srgbClr val="008000"/>
                </a:solidFill>
                <a:cs typeface="+mn-lt"/>
              </a:rPr>
              <a:t> </a:t>
            </a:r>
            <a:r>
              <a:rPr lang="en-US" sz="2900" dirty="0" smtClean="0">
                <a:cs typeface="+mn-lt"/>
              </a:rPr>
              <a:t>= </a:t>
            </a:r>
            <a:r>
              <a:rPr lang="en-US" sz="2900" b="1" dirty="0" err="1" smtClean="0">
                <a:solidFill>
                  <a:srgbClr val="FF0000"/>
                </a:solidFill>
                <a:cs typeface="+mn-lt"/>
              </a:rPr>
              <a:t>accept</a:t>
            </a:r>
            <a:r>
              <a:rPr lang="en-US" sz="2900" dirty="0" err="1" smtClean="0">
                <a:cs typeface="+mn-lt"/>
              </a:rPr>
              <a:t>(listening_sock</a:t>
            </a:r>
            <a:r>
              <a:rPr lang="en-US" sz="2900" dirty="0" smtClean="0">
                <a:cs typeface="+mn-lt"/>
              </a:rPr>
              <a:t>, </a:t>
            </a:r>
            <a:endParaRPr lang="en-US" sz="2900" dirty="0" smtClean="0">
              <a:cs typeface="+mn-lt"/>
            </a:endParaRPr>
          </a:p>
          <a:p>
            <a:pPr>
              <a:buNone/>
            </a:pPr>
            <a:r>
              <a:rPr lang="en-US" sz="2900" dirty="0" smtClean="0">
                <a:cs typeface="+mn-lt"/>
              </a:rPr>
              <a:t>                        (</a:t>
            </a:r>
            <a:r>
              <a:rPr lang="en-US" sz="2900" dirty="0" err="1" smtClean="0">
                <a:cs typeface="+mn-lt"/>
              </a:rPr>
              <a:t>struct</a:t>
            </a:r>
            <a:r>
              <a:rPr lang="en-US" sz="2900" dirty="0" smtClean="0">
                <a:cs typeface="+mn-lt"/>
              </a:rPr>
              <a:t> </a:t>
            </a:r>
            <a:r>
              <a:rPr lang="en-US" sz="2900" dirty="0" err="1" smtClean="0">
                <a:cs typeface="+mn-lt"/>
              </a:rPr>
              <a:t>sockaddr</a:t>
            </a:r>
            <a:r>
              <a:rPr lang="en-US" sz="2900" dirty="0" smtClean="0">
                <a:cs typeface="+mn-lt"/>
              </a:rPr>
              <a:t> *) &amp;</a:t>
            </a:r>
            <a:r>
              <a:rPr lang="en-US" sz="2900" dirty="0" err="1" smtClean="0">
                <a:cs typeface="+mn-lt"/>
              </a:rPr>
              <a:t>client_sin</a:t>
            </a:r>
            <a:r>
              <a:rPr lang="en-US" sz="2900" dirty="0" smtClean="0">
                <a:cs typeface="+mn-lt"/>
              </a:rPr>
              <a:t>,</a:t>
            </a:r>
            <a:endParaRPr lang="en-US" sz="2900" dirty="0" smtClean="0">
              <a:cs typeface="+mn-lt"/>
            </a:endParaRPr>
          </a:p>
          <a:p>
            <a:pPr>
              <a:buNone/>
            </a:pPr>
            <a:r>
              <a:rPr lang="en-US" sz="2900" dirty="0" smtClean="0">
                <a:cs typeface="+mn-lt"/>
              </a:rPr>
              <a:t>                        &amp;</a:t>
            </a:r>
            <a:r>
              <a:rPr lang="en-US" sz="2900" dirty="0" err="1" smtClean="0">
                <a:cs typeface="+mn-lt"/>
              </a:rPr>
              <a:t>addr_len</a:t>
            </a:r>
            <a:r>
              <a:rPr lang="en-US" sz="2900" dirty="0" smtClean="0">
                <a:cs typeface="+mn-lt"/>
              </a:rPr>
              <a:t>);</a:t>
            </a:r>
            <a:endParaRPr lang="en-US" sz="2900" dirty="0" smtClean="0">
              <a:cs typeface="+mn-lt"/>
            </a:endParaRPr>
          </a:p>
          <a:p>
            <a:pPr>
              <a:buNone/>
            </a:pPr>
            <a:r>
              <a:rPr lang="en-US" sz="2900" dirty="0" smtClean="0">
                <a:cs typeface="+mn-lt"/>
              </a:rPr>
              <a:t>if (</a:t>
            </a:r>
            <a:r>
              <a:rPr lang="en-US" sz="2900" dirty="0" err="1" smtClean="0">
                <a:cs typeface="+mn-lt"/>
              </a:rPr>
              <a:t>client_sock</a:t>
            </a:r>
            <a:r>
              <a:rPr lang="en-US" sz="2900" dirty="0" smtClean="0">
                <a:cs typeface="+mn-lt"/>
              </a:rPr>
              <a:t> &lt; 0) {</a:t>
            </a:r>
            <a:endParaRPr lang="en-US" sz="2900" dirty="0" smtClean="0">
              <a:cs typeface="+mn-lt"/>
            </a:endParaRPr>
          </a:p>
          <a:p>
            <a:pPr>
              <a:buNone/>
            </a:pPr>
            <a:r>
              <a:rPr lang="en-US" sz="2900" dirty="0" smtClean="0">
                <a:cs typeface="+mn-lt"/>
              </a:rPr>
              <a:t>	</a:t>
            </a:r>
            <a:r>
              <a:rPr lang="en-US" sz="2900" dirty="0" err="1" smtClean="0">
                <a:cs typeface="+mn-lt"/>
              </a:rPr>
              <a:t>perror(“accept</a:t>
            </a:r>
            <a:r>
              <a:rPr lang="en-US" sz="2900" dirty="0" smtClean="0">
                <a:cs typeface="+mn-lt"/>
              </a:rPr>
              <a:t> failed”);</a:t>
            </a:r>
            <a:endParaRPr lang="en-US" sz="2900" dirty="0" smtClean="0">
              <a:cs typeface="+mn-lt"/>
            </a:endParaRPr>
          </a:p>
          <a:p>
            <a:pPr>
              <a:buNone/>
            </a:pPr>
            <a:r>
              <a:rPr lang="en-US" sz="2900" dirty="0" smtClean="0">
                <a:cs typeface="+mn-lt"/>
              </a:rPr>
              <a:t>	abort();</a:t>
            </a:r>
            <a:endParaRPr lang="en-US" sz="2900" dirty="0" smtClean="0">
              <a:cs typeface="+mn-lt"/>
            </a:endParaRPr>
          </a:p>
          <a:p>
            <a:pPr>
              <a:buNone/>
            </a:pPr>
            <a:r>
              <a:rPr lang="en-US" sz="2900" dirty="0" smtClean="0">
                <a:cs typeface="+mn-lt"/>
              </a:rPr>
              <a:t>}</a:t>
            </a:r>
            <a:endParaRPr lang="en-US" sz="2900" dirty="0" smtClean="0">
              <a:cs typeface="+mn-lt"/>
            </a:endParaRPr>
          </a:p>
          <a:p>
            <a:pPr>
              <a:buNone/>
            </a:pPr>
            <a:endParaRPr lang="en-US" sz="3200" b="1" dirty="0" smtClean="0">
              <a:solidFill>
                <a:srgbClr val="FF0000"/>
              </a:solidFill>
              <a:cs typeface="+mn-lt"/>
            </a:endParaRPr>
          </a:p>
          <a:p>
            <a:r>
              <a:rPr lang="en-US" sz="2900" b="1" dirty="0" smtClean="0">
                <a:solidFill>
                  <a:srgbClr val="FF0000"/>
                </a:solidFill>
                <a:cs typeface="+mn-lt"/>
              </a:rPr>
              <a:t>accept</a:t>
            </a:r>
            <a:r>
              <a:rPr lang="en-US" sz="2900" b="1" dirty="0" smtClean="0">
                <a:solidFill>
                  <a:srgbClr val="FF0000"/>
                </a:solidFill>
                <a:cs typeface="+mn-lt"/>
                <a:sym typeface="Wingdings" panose="05000000000000000000"/>
              </a:rPr>
              <a:t>()</a:t>
            </a:r>
            <a:r>
              <a:rPr lang="en-US" sz="2900" dirty="0" smtClean="0">
                <a:cs typeface="+mn-lt"/>
                <a:sym typeface="Wingdings" panose="05000000000000000000"/>
              </a:rPr>
              <a:t>: returns a new socket descriptor for a client connection in the connection-waiting queue.</a:t>
            </a:r>
            <a:endParaRPr lang="en-US" sz="2900" dirty="0" smtClean="0">
              <a:cs typeface="+mn-lt"/>
              <a:sym typeface="Wingdings" panose="05000000000000000000"/>
            </a:endParaRPr>
          </a:p>
          <a:p>
            <a:pPr lvl="1"/>
            <a:r>
              <a:rPr lang="en-US" sz="2600" dirty="0" smtClean="0">
                <a:cs typeface="+mn-lt"/>
                <a:sym typeface="Wingdings" panose="05000000000000000000"/>
              </a:rPr>
              <a:t>This socket descriptor is to communicate with the client</a:t>
            </a:r>
            <a:endParaRPr lang="en-US" sz="2600" dirty="0" smtClean="0">
              <a:cs typeface="+mn-lt"/>
              <a:sym typeface="Wingdings" panose="05000000000000000000"/>
            </a:endParaRPr>
          </a:p>
          <a:p>
            <a:pPr lvl="1"/>
            <a:r>
              <a:rPr lang="en-US" sz="2600" dirty="0" smtClean="0">
                <a:solidFill>
                  <a:srgbClr val="FF0000"/>
                </a:solidFill>
                <a:cs typeface="+mn-lt"/>
                <a:sym typeface="Wingdings" panose="05000000000000000000"/>
              </a:rPr>
              <a:t>The passive socket (</a:t>
            </a:r>
            <a:r>
              <a:rPr lang="en-US" sz="2600" dirty="0" err="1" smtClean="0">
                <a:solidFill>
                  <a:srgbClr val="FF0000"/>
                </a:solidFill>
                <a:cs typeface="+mn-lt"/>
                <a:sym typeface="Wingdings" panose="05000000000000000000"/>
              </a:rPr>
              <a:t>listening_sock</a:t>
            </a:r>
            <a:r>
              <a:rPr lang="en-US" sz="2600" dirty="0" smtClean="0">
                <a:solidFill>
                  <a:srgbClr val="FF0000"/>
                </a:solidFill>
                <a:cs typeface="+mn-lt"/>
                <a:sym typeface="Wingdings" panose="05000000000000000000"/>
              </a:rPr>
              <a:t>) is not to communicate with a client</a:t>
            </a:r>
            <a:endParaRPr lang="en-US" sz="2600" dirty="0" smtClean="0">
              <a:solidFill>
                <a:srgbClr val="FF0000"/>
              </a:solidFill>
              <a:cs typeface="+mn-lt"/>
              <a:sym typeface="Wingdings" panose="05000000000000000000"/>
            </a:endParaRPr>
          </a:p>
          <a:p>
            <a:pPr lvl="1"/>
            <a:endParaRPr lang="en-US" sz="2200" dirty="0" smtClean="0">
              <a:cs typeface="+mn-lt"/>
              <a:sym typeface="Wingdings" panose="05000000000000000000"/>
            </a:endParaRPr>
          </a:p>
          <a:p>
            <a:r>
              <a:rPr lang="en-US" sz="2900" b="1" dirty="0" err="1" smtClean="0">
                <a:solidFill>
                  <a:srgbClr val="008000"/>
                </a:solidFill>
                <a:cs typeface="+mn-lt"/>
                <a:sym typeface="Wingdings" panose="05000000000000000000"/>
              </a:rPr>
              <a:t>client_sin</a:t>
            </a:r>
            <a:r>
              <a:rPr lang="en-US" sz="2900" dirty="0" smtClean="0">
                <a:cs typeface="+mn-lt"/>
                <a:sym typeface="Wingdings" panose="05000000000000000000"/>
              </a:rPr>
              <a:t>: contains client IP address and port number</a:t>
            </a:r>
            <a:endParaRPr lang="en-US" sz="2900" dirty="0" smtClean="0">
              <a:cs typeface="+mn-lt"/>
              <a:sym typeface="Wingdings" panose="05000000000000000000"/>
            </a:endParaRPr>
          </a:p>
          <a:p>
            <a:pPr lvl="1"/>
            <a:endParaRPr lang="en-US" dirty="0" smtClean="0">
              <a:sym typeface="Wingdings" panose="05000000000000000000"/>
            </a:endParaRPr>
          </a:p>
          <a:p>
            <a:pPr lvl="1">
              <a:buNone/>
            </a:pPr>
            <a:endParaRPr lang="en-US" dirty="0" smtClean="0"/>
          </a:p>
        </p:txBody>
      </p:sp>
      <p:sp>
        <p:nvSpPr>
          <p:cNvPr id="4" name="Rounded Rectangle 3"/>
          <p:cNvSpPr/>
          <p:nvPr/>
        </p:nvSpPr>
        <p:spPr>
          <a:xfrm>
            <a:off x="722630" y="1430655"/>
            <a:ext cx="7279005" cy="2995930"/>
          </a:xfrm>
          <a:prstGeom prst="roundRect">
            <a:avLst/>
          </a:prstGeom>
          <a:solidFill>
            <a:schemeClr val="bg1">
              <a:lumMod val="65000"/>
              <a:alpha val="3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日期占位符 4"/>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6" name="灯片编号占位符 5"/>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7" name="页脚占位符 6"/>
          <p:cNvSpPr>
            <a:spLocks noGrp="1"/>
          </p:cNvSpPr>
          <p:nvPr>
            <p:ph type="ftr" sz="quarter" idx="11"/>
          </p:nvPr>
        </p:nvSpPr>
        <p:spPr/>
        <p:txBody>
          <a:bodyPr/>
          <a:p>
            <a:r>
              <a:rPr kumimoji="1" lang="zh-SG" altLang="en-US"/>
              <a:t>Principle of Computer Networks Experiment - Lesson 2</a:t>
            </a:r>
            <a:endParaRPr kumimoji="1" lang="zh-SG" alt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 #1 – TCP client-server</a:t>
            </a:r>
            <a:endParaRPr lang="en-US" dirty="0"/>
          </a:p>
        </p:txBody>
      </p:sp>
      <p:sp>
        <p:nvSpPr>
          <p:cNvPr id="3" name="Content Placeholder 2"/>
          <p:cNvSpPr>
            <a:spLocks noGrp="1"/>
          </p:cNvSpPr>
          <p:nvPr>
            <p:ph idx="1"/>
          </p:nvPr>
        </p:nvSpPr>
        <p:spPr>
          <a:xfrm>
            <a:off x="1981200" y="1356468"/>
            <a:ext cx="8229600" cy="721611"/>
          </a:xfrm>
        </p:spPr>
        <p:txBody>
          <a:bodyPr/>
          <a:lstStyle/>
          <a:p>
            <a:r>
              <a:rPr lang="en-US" dirty="0" smtClean="0"/>
              <a:t>Sequence of actions - </a:t>
            </a:r>
            <a:r>
              <a:rPr lang="en-US" b="1" dirty="0" smtClean="0">
                <a:solidFill>
                  <a:srgbClr val="FF0000"/>
                </a:solidFill>
                <a:sym typeface="+mn-ea"/>
              </a:rPr>
              <a:t>Data transfer</a:t>
            </a:r>
            <a:endParaRPr lang="en-US" b="1" dirty="0" smtClean="0">
              <a:solidFill>
                <a:srgbClr val="FF0000"/>
              </a:solidFill>
            </a:endParaRPr>
          </a:p>
          <a:p>
            <a:endParaRPr lang="en-US" dirty="0"/>
          </a:p>
        </p:txBody>
      </p:sp>
      <p:sp>
        <p:nvSpPr>
          <p:cNvPr id="4" name="Rectangle 108"/>
          <p:cNvSpPr/>
          <p:nvPr/>
        </p:nvSpPr>
        <p:spPr>
          <a:xfrm>
            <a:off x="1300550" y="5709527"/>
            <a:ext cx="7992240" cy="927167"/>
          </a:xfrm>
          <a:prstGeom prst="rect">
            <a:avLst/>
          </a:prstGeom>
          <a:solidFill>
            <a:schemeClr val="bg2">
              <a:lumMod val="50000"/>
              <a:alpha val="23000"/>
            </a:schemeClr>
          </a:solidFill>
        </p:spPr>
        <p:style>
          <a:lnRef idx="1">
            <a:schemeClr val="accent1"/>
          </a:lnRef>
          <a:fillRef idx="3">
            <a:schemeClr val="accent1"/>
          </a:fillRef>
          <a:effectRef idx="2">
            <a:schemeClr val="accent1"/>
          </a:effectRef>
          <a:fontRef idx="minor">
            <a:schemeClr val="lt1"/>
          </a:fontRef>
        </p:style>
        <p:txBody>
          <a:bodyPr rtlCol="0" anchor="ctr"/>
          <a:p>
            <a:pPr algn="ctr"/>
            <a:endParaRPr lang="en-US"/>
          </a:p>
        </p:txBody>
      </p:sp>
      <p:sp>
        <p:nvSpPr>
          <p:cNvPr id="5" name="Rectangle 107"/>
          <p:cNvSpPr/>
          <p:nvPr/>
        </p:nvSpPr>
        <p:spPr>
          <a:xfrm>
            <a:off x="1287721" y="4522958"/>
            <a:ext cx="7992240" cy="1206060"/>
          </a:xfrm>
          <a:prstGeom prst="rect">
            <a:avLst/>
          </a:prstGeom>
          <a:solidFill>
            <a:srgbClr val="000090">
              <a:alpha val="23000"/>
            </a:srgbClr>
          </a:solidFill>
        </p:spPr>
        <p:style>
          <a:lnRef idx="1">
            <a:schemeClr val="accent1"/>
          </a:lnRef>
          <a:fillRef idx="3">
            <a:schemeClr val="accent1"/>
          </a:fillRef>
          <a:effectRef idx="2">
            <a:schemeClr val="accent1"/>
          </a:effectRef>
          <a:fontRef idx="minor">
            <a:schemeClr val="lt1"/>
          </a:fontRef>
        </p:style>
        <p:txBody>
          <a:bodyPr rtlCol="0" anchor="ctr"/>
          <a:p>
            <a:pPr algn="ctr"/>
            <a:endParaRPr lang="en-US"/>
          </a:p>
        </p:txBody>
      </p:sp>
      <p:sp>
        <p:nvSpPr>
          <p:cNvPr id="6" name="Rectangle 106"/>
          <p:cNvSpPr/>
          <p:nvPr/>
        </p:nvSpPr>
        <p:spPr>
          <a:xfrm>
            <a:off x="1287721" y="3727512"/>
            <a:ext cx="7992240" cy="795446"/>
          </a:xfrm>
          <a:prstGeom prst="rect">
            <a:avLst/>
          </a:prstGeom>
          <a:solidFill>
            <a:srgbClr val="800000">
              <a:alpha val="23000"/>
            </a:srgbClr>
          </a:solidFill>
        </p:spPr>
        <p:style>
          <a:lnRef idx="1">
            <a:schemeClr val="accent1"/>
          </a:lnRef>
          <a:fillRef idx="3">
            <a:schemeClr val="accent1"/>
          </a:fillRef>
          <a:effectRef idx="2">
            <a:schemeClr val="accent1"/>
          </a:effectRef>
          <a:fontRef idx="minor">
            <a:schemeClr val="lt1"/>
          </a:fontRef>
        </p:style>
        <p:txBody>
          <a:bodyPr rtlCol="0" anchor="ctr"/>
          <a:p>
            <a:pPr algn="ctr"/>
            <a:endParaRPr lang="en-US"/>
          </a:p>
        </p:txBody>
      </p:sp>
      <p:sp>
        <p:nvSpPr>
          <p:cNvPr id="7" name="Rectangle 105"/>
          <p:cNvSpPr/>
          <p:nvPr/>
        </p:nvSpPr>
        <p:spPr>
          <a:xfrm>
            <a:off x="1300550" y="2619516"/>
            <a:ext cx="7992240" cy="1109584"/>
          </a:xfrm>
          <a:prstGeom prst="rect">
            <a:avLst/>
          </a:prstGeom>
          <a:solidFill>
            <a:srgbClr val="008000">
              <a:alpha val="23000"/>
            </a:srgbClr>
          </a:solidFill>
        </p:spPr>
        <p:style>
          <a:lnRef idx="1">
            <a:schemeClr val="accent1"/>
          </a:lnRef>
          <a:fillRef idx="3">
            <a:schemeClr val="accent1"/>
          </a:fillRef>
          <a:effectRef idx="2">
            <a:schemeClr val="accent1"/>
          </a:effectRef>
          <a:fontRef idx="minor">
            <a:schemeClr val="lt1"/>
          </a:fontRef>
        </p:style>
        <p:txBody>
          <a:bodyPr rtlCol="0" anchor="ctr"/>
          <a:p>
            <a:pPr algn="ctr"/>
            <a:endParaRPr lang="en-US" dirty="0"/>
          </a:p>
        </p:txBody>
      </p:sp>
      <p:cxnSp>
        <p:nvCxnSpPr>
          <p:cNvPr id="9" name="Straight Arrow Connector 68"/>
          <p:cNvCxnSpPr/>
          <p:nvPr/>
        </p:nvCxnSpPr>
        <p:spPr>
          <a:xfrm rot="16200000" flipH="1">
            <a:off x="-327093" y="4557491"/>
            <a:ext cx="4152957" cy="3"/>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0" name="TextBox 69"/>
          <p:cNvSpPr txBox="1"/>
          <p:nvPr/>
        </p:nvSpPr>
        <p:spPr>
          <a:xfrm>
            <a:off x="1287721" y="5876292"/>
            <a:ext cx="461665" cy="557041"/>
          </a:xfrm>
          <a:prstGeom prst="rect">
            <a:avLst/>
          </a:prstGeom>
          <a:noFill/>
        </p:spPr>
        <p:txBody>
          <a:bodyPr vert="vert270" wrap="none" rtlCol="0">
            <a:spAutoFit/>
          </a:bodyPr>
          <a:p>
            <a:r>
              <a:rPr lang="en-US" dirty="0" smtClean="0"/>
              <a:t>Time</a:t>
            </a:r>
            <a:endParaRPr lang="en-US" dirty="0"/>
          </a:p>
        </p:txBody>
      </p:sp>
      <p:sp>
        <p:nvSpPr>
          <p:cNvPr id="11" name="TextBox 70"/>
          <p:cNvSpPr txBox="1"/>
          <p:nvPr/>
        </p:nvSpPr>
        <p:spPr>
          <a:xfrm>
            <a:off x="2082944" y="2699196"/>
            <a:ext cx="1292842" cy="369332"/>
          </a:xfrm>
          <a:prstGeom prst="rect">
            <a:avLst/>
          </a:prstGeom>
          <a:noFill/>
        </p:spPr>
        <p:txBody>
          <a:bodyPr wrap="none" rtlCol="0">
            <a:spAutoFit/>
          </a:bodyPr>
          <a:p>
            <a:r>
              <a:rPr lang="en-US" b="1" dirty="0" smtClean="0">
                <a:solidFill>
                  <a:srgbClr val="008000"/>
                </a:solidFill>
                <a:latin typeface="Courier New" panose="02070309020205020404"/>
                <a:cs typeface="Courier New" panose="02070309020205020404"/>
              </a:rPr>
              <a:t>socket()</a:t>
            </a:r>
            <a:endParaRPr lang="en-US" b="1" dirty="0">
              <a:solidFill>
                <a:srgbClr val="008000"/>
              </a:solidFill>
              <a:latin typeface="Courier New" panose="02070309020205020404"/>
              <a:cs typeface="Courier New" panose="02070309020205020404"/>
            </a:endParaRPr>
          </a:p>
        </p:txBody>
      </p:sp>
      <p:sp>
        <p:nvSpPr>
          <p:cNvPr id="12" name="TextBox 71"/>
          <p:cNvSpPr txBox="1"/>
          <p:nvPr/>
        </p:nvSpPr>
        <p:spPr>
          <a:xfrm>
            <a:off x="7045325" y="2619516"/>
            <a:ext cx="1292842" cy="369332"/>
          </a:xfrm>
          <a:prstGeom prst="rect">
            <a:avLst/>
          </a:prstGeom>
          <a:noFill/>
        </p:spPr>
        <p:txBody>
          <a:bodyPr wrap="none" rtlCol="0">
            <a:spAutoFit/>
          </a:bodyPr>
          <a:p>
            <a:r>
              <a:rPr lang="en-US" b="1" dirty="0" smtClean="0">
                <a:solidFill>
                  <a:srgbClr val="008000"/>
                </a:solidFill>
                <a:latin typeface="Courier New" panose="02070309020205020404"/>
                <a:cs typeface="Courier New" panose="02070309020205020404"/>
              </a:rPr>
              <a:t>socket()</a:t>
            </a:r>
            <a:endParaRPr lang="en-US" b="1" dirty="0">
              <a:solidFill>
                <a:srgbClr val="008000"/>
              </a:solidFill>
              <a:latin typeface="Courier New" panose="02070309020205020404"/>
              <a:cs typeface="Courier New" panose="02070309020205020404"/>
            </a:endParaRPr>
          </a:p>
        </p:txBody>
      </p:sp>
      <p:sp>
        <p:nvSpPr>
          <p:cNvPr id="13" name="TextBox 73"/>
          <p:cNvSpPr txBox="1"/>
          <p:nvPr/>
        </p:nvSpPr>
        <p:spPr>
          <a:xfrm>
            <a:off x="7045325" y="2988848"/>
            <a:ext cx="1015798" cy="369332"/>
          </a:xfrm>
          <a:prstGeom prst="rect">
            <a:avLst/>
          </a:prstGeom>
          <a:noFill/>
        </p:spPr>
        <p:txBody>
          <a:bodyPr wrap="none" rtlCol="0">
            <a:spAutoFit/>
          </a:bodyPr>
          <a:p>
            <a:r>
              <a:rPr lang="en-US" b="1" dirty="0" smtClean="0">
                <a:solidFill>
                  <a:srgbClr val="008000"/>
                </a:solidFill>
                <a:latin typeface="Courier New" panose="02070309020205020404"/>
                <a:cs typeface="Courier New" panose="02070309020205020404"/>
              </a:rPr>
              <a:t>bind()</a:t>
            </a:r>
            <a:endParaRPr lang="en-US" b="1" dirty="0">
              <a:solidFill>
                <a:srgbClr val="008000"/>
              </a:solidFill>
              <a:latin typeface="Courier New" panose="02070309020205020404"/>
              <a:cs typeface="Courier New" panose="02070309020205020404"/>
            </a:endParaRPr>
          </a:p>
        </p:txBody>
      </p:sp>
      <p:sp>
        <p:nvSpPr>
          <p:cNvPr id="14" name="TextBox 74"/>
          <p:cNvSpPr txBox="1"/>
          <p:nvPr/>
        </p:nvSpPr>
        <p:spPr>
          <a:xfrm>
            <a:off x="7045325" y="3358180"/>
            <a:ext cx="1292842" cy="369332"/>
          </a:xfrm>
          <a:prstGeom prst="rect">
            <a:avLst/>
          </a:prstGeom>
          <a:noFill/>
        </p:spPr>
        <p:txBody>
          <a:bodyPr wrap="none" rtlCol="0">
            <a:spAutoFit/>
          </a:bodyPr>
          <a:p>
            <a:r>
              <a:rPr lang="en-US" b="1" dirty="0" smtClean="0">
                <a:solidFill>
                  <a:srgbClr val="008000"/>
                </a:solidFill>
                <a:latin typeface="Courier New" panose="02070309020205020404"/>
                <a:cs typeface="Courier New" panose="02070309020205020404"/>
              </a:rPr>
              <a:t>listen()</a:t>
            </a:r>
            <a:endParaRPr lang="en-US" b="1" dirty="0">
              <a:solidFill>
                <a:srgbClr val="008000"/>
              </a:solidFill>
              <a:latin typeface="Courier New" panose="02070309020205020404"/>
              <a:cs typeface="Courier New" panose="02070309020205020404"/>
            </a:endParaRPr>
          </a:p>
        </p:txBody>
      </p:sp>
      <p:sp>
        <p:nvSpPr>
          <p:cNvPr id="15" name="Right Brace 75"/>
          <p:cNvSpPr/>
          <p:nvPr/>
        </p:nvSpPr>
        <p:spPr>
          <a:xfrm>
            <a:off x="8338167" y="2619516"/>
            <a:ext cx="338977" cy="1107996"/>
          </a:xfrm>
          <a:prstGeom prst="rightBrace">
            <a:avLst>
              <a:gd name="adj1" fmla="val 106723"/>
              <a:gd name="adj2" fmla="val 50000"/>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p>
            <a:pPr algn="ctr"/>
            <a:endParaRPr lang="en-US"/>
          </a:p>
        </p:txBody>
      </p:sp>
      <p:cxnSp>
        <p:nvCxnSpPr>
          <p:cNvPr id="16" name="Straight Connector 77"/>
          <p:cNvCxnSpPr/>
          <p:nvPr/>
        </p:nvCxnSpPr>
        <p:spPr>
          <a:xfrm>
            <a:off x="1300550" y="3727512"/>
            <a:ext cx="7658836"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7" name="TextBox 78"/>
          <p:cNvSpPr txBox="1"/>
          <p:nvPr/>
        </p:nvSpPr>
        <p:spPr>
          <a:xfrm rot="5400000">
            <a:off x="9669014" y="2666176"/>
            <a:ext cx="400110" cy="982826"/>
          </a:xfrm>
          <a:prstGeom prst="rect">
            <a:avLst/>
          </a:prstGeom>
          <a:noFill/>
        </p:spPr>
        <p:txBody>
          <a:bodyPr vert="vert270" wrap="none" rtlCol="0">
            <a:spAutoFit/>
          </a:bodyPr>
          <a:p>
            <a:r>
              <a:rPr lang="en-US" sz="1400" dirty="0" smtClean="0">
                <a:solidFill>
                  <a:srgbClr val="008000"/>
                </a:solidFill>
              </a:rPr>
              <a:t>Initialization</a:t>
            </a:r>
            <a:endParaRPr lang="en-US" sz="1400" dirty="0">
              <a:solidFill>
                <a:srgbClr val="008000"/>
              </a:solidFill>
            </a:endParaRPr>
          </a:p>
        </p:txBody>
      </p:sp>
      <p:sp>
        <p:nvSpPr>
          <p:cNvPr id="18" name="TextBox 79"/>
          <p:cNvSpPr txBox="1"/>
          <p:nvPr/>
        </p:nvSpPr>
        <p:spPr>
          <a:xfrm>
            <a:off x="7045325" y="3969093"/>
            <a:ext cx="1292842" cy="369332"/>
          </a:xfrm>
          <a:prstGeom prst="rect">
            <a:avLst/>
          </a:prstGeom>
          <a:noFill/>
        </p:spPr>
        <p:txBody>
          <a:bodyPr wrap="none" rtlCol="0">
            <a:spAutoFit/>
          </a:bodyPr>
          <a:p>
            <a:r>
              <a:rPr lang="en-US" b="1" dirty="0" smtClean="0">
                <a:solidFill>
                  <a:srgbClr val="800000"/>
                </a:solidFill>
                <a:latin typeface="Courier New" panose="02070309020205020404"/>
                <a:cs typeface="Courier New" panose="02070309020205020404"/>
              </a:rPr>
              <a:t>accept()</a:t>
            </a:r>
            <a:endParaRPr lang="en-US" b="1" dirty="0">
              <a:solidFill>
                <a:srgbClr val="800000"/>
              </a:solidFill>
              <a:latin typeface="Courier New" panose="02070309020205020404"/>
              <a:cs typeface="Courier New" panose="02070309020205020404"/>
            </a:endParaRPr>
          </a:p>
        </p:txBody>
      </p:sp>
      <p:cxnSp>
        <p:nvCxnSpPr>
          <p:cNvPr id="19" name="Straight Connector 80"/>
          <p:cNvCxnSpPr/>
          <p:nvPr/>
        </p:nvCxnSpPr>
        <p:spPr>
          <a:xfrm>
            <a:off x="1300550" y="4522958"/>
            <a:ext cx="7658836"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0" name="Right Brace 81"/>
          <p:cNvSpPr/>
          <p:nvPr/>
        </p:nvSpPr>
        <p:spPr>
          <a:xfrm>
            <a:off x="8338167" y="3729100"/>
            <a:ext cx="338977" cy="793858"/>
          </a:xfrm>
          <a:prstGeom prst="rightBrace">
            <a:avLst>
              <a:gd name="adj1" fmla="val 58548"/>
              <a:gd name="adj2" fmla="val 50000"/>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p>
            <a:pPr algn="ctr"/>
            <a:endParaRPr lang="en-US"/>
          </a:p>
        </p:txBody>
      </p:sp>
      <p:sp>
        <p:nvSpPr>
          <p:cNvPr id="21" name="TextBox 82"/>
          <p:cNvSpPr txBox="1"/>
          <p:nvPr/>
        </p:nvSpPr>
        <p:spPr>
          <a:xfrm rot="5400000">
            <a:off x="9561157" y="3565741"/>
            <a:ext cx="615553" cy="1118969"/>
          </a:xfrm>
          <a:prstGeom prst="rect">
            <a:avLst/>
          </a:prstGeom>
          <a:noFill/>
        </p:spPr>
        <p:txBody>
          <a:bodyPr vert="vert270" wrap="none" rtlCol="0">
            <a:spAutoFit/>
          </a:bodyPr>
          <a:p>
            <a:r>
              <a:rPr lang="en-US" sz="1400" dirty="0" smtClean="0">
                <a:solidFill>
                  <a:srgbClr val="800000"/>
                </a:solidFill>
              </a:rPr>
              <a:t>Connection</a:t>
            </a:r>
            <a:endParaRPr lang="en-US" sz="1400" dirty="0" smtClean="0">
              <a:solidFill>
                <a:srgbClr val="800000"/>
              </a:solidFill>
            </a:endParaRPr>
          </a:p>
          <a:p>
            <a:r>
              <a:rPr lang="en-US" sz="1400" dirty="0" smtClean="0">
                <a:solidFill>
                  <a:srgbClr val="800000"/>
                </a:solidFill>
              </a:rPr>
              <a:t>Establishment</a:t>
            </a:r>
            <a:endParaRPr lang="en-US" sz="1400" dirty="0">
              <a:solidFill>
                <a:srgbClr val="800000"/>
              </a:solidFill>
            </a:endParaRPr>
          </a:p>
        </p:txBody>
      </p:sp>
      <p:sp>
        <p:nvSpPr>
          <p:cNvPr id="22" name="TextBox 84"/>
          <p:cNvSpPr txBox="1"/>
          <p:nvPr/>
        </p:nvSpPr>
        <p:spPr>
          <a:xfrm>
            <a:off x="2082944" y="3969093"/>
            <a:ext cx="1431364" cy="369332"/>
          </a:xfrm>
          <a:prstGeom prst="rect">
            <a:avLst/>
          </a:prstGeom>
          <a:noFill/>
        </p:spPr>
        <p:txBody>
          <a:bodyPr wrap="none" rtlCol="0">
            <a:spAutoFit/>
          </a:bodyPr>
          <a:p>
            <a:r>
              <a:rPr lang="en-US" b="1" dirty="0" smtClean="0">
                <a:solidFill>
                  <a:srgbClr val="800000"/>
                </a:solidFill>
                <a:latin typeface="Courier New" panose="02070309020205020404"/>
                <a:cs typeface="Courier New" panose="02070309020205020404"/>
              </a:rPr>
              <a:t>connect()</a:t>
            </a:r>
            <a:endParaRPr lang="en-US" b="1" dirty="0">
              <a:solidFill>
                <a:srgbClr val="800000"/>
              </a:solidFill>
              <a:latin typeface="Courier New" panose="02070309020205020404"/>
              <a:cs typeface="Courier New" panose="02070309020205020404"/>
            </a:endParaRPr>
          </a:p>
        </p:txBody>
      </p:sp>
      <p:sp>
        <p:nvSpPr>
          <p:cNvPr id="23" name="TextBox 85"/>
          <p:cNvSpPr txBox="1"/>
          <p:nvPr/>
        </p:nvSpPr>
        <p:spPr>
          <a:xfrm>
            <a:off x="2082944" y="4598356"/>
            <a:ext cx="2539540" cy="369332"/>
          </a:xfrm>
          <a:prstGeom prst="rect">
            <a:avLst/>
          </a:prstGeom>
          <a:noFill/>
        </p:spPr>
        <p:txBody>
          <a:bodyPr wrap="none" rtlCol="0">
            <a:spAutoFit/>
          </a:bodyPr>
          <a:p>
            <a:r>
              <a:rPr lang="en-US" b="1" dirty="0" smtClean="0">
                <a:solidFill>
                  <a:srgbClr val="000090"/>
                </a:solidFill>
                <a:latin typeface="Courier New" panose="02070309020205020404"/>
                <a:cs typeface="Courier New" panose="02070309020205020404"/>
              </a:rPr>
              <a:t>send() or write()</a:t>
            </a:r>
            <a:endParaRPr lang="en-US" b="1" dirty="0">
              <a:solidFill>
                <a:srgbClr val="000090"/>
              </a:solidFill>
              <a:latin typeface="Courier New" panose="02070309020205020404"/>
              <a:cs typeface="Courier New" panose="02070309020205020404"/>
            </a:endParaRPr>
          </a:p>
        </p:txBody>
      </p:sp>
      <p:sp>
        <p:nvSpPr>
          <p:cNvPr id="24" name="TextBox 86"/>
          <p:cNvSpPr txBox="1"/>
          <p:nvPr/>
        </p:nvSpPr>
        <p:spPr>
          <a:xfrm>
            <a:off x="5775555" y="5359687"/>
            <a:ext cx="2539540" cy="369332"/>
          </a:xfrm>
          <a:prstGeom prst="rect">
            <a:avLst/>
          </a:prstGeom>
          <a:noFill/>
        </p:spPr>
        <p:txBody>
          <a:bodyPr wrap="none" rtlCol="0">
            <a:spAutoFit/>
          </a:bodyPr>
          <a:p>
            <a:r>
              <a:rPr lang="en-US" b="1" dirty="0" smtClean="0">
                <a:solidFill>
                  <a:srgbClr val="000090"/>
                </a:solidFill>
                <a:latin typeface="Courier New" panose="02070309020205020404"/>
                <a:cs typeface="Courier New" panose="02070309020205020404"/>
              </a:rPr>
              <a:t>send() or write()</a:t>
            </a:r>
            <a:endParaRPr lang="en-US" b="1" dirty="0">
              <a:solidFill>
                <a:srgbClr val="000090"/>
              </a:solidFill>
              <a:latin typeface="Courier New" panose="02070309020205020404"/>
              <a:cs typeface="Courier New" panose="02070309020205020404"/>
            </a:endParaRPr>
          </a:p>
        </p:txBody>
      </p:sp>
      <p:sp>
        <p:nvSpPr>
          <p:cNvPr id="25" name="TextBox 87"/>
          <p:cNvSpPr txBox="1"/>
          <p:nvPr/>
        </p:nvSpPr>
        <p:spPr>
          <a:xfrm>
            <a:off x="2082944" y="5358098"/>
            <a:ext cx="2401018" cy="369332"/>
          </a:xfrm>
          <a:prstGeom prst="rect">
            <a:avLst/>
          </a:prstGeom>
          <a:noFill/>
        </p:spPr>
        <p:txBody>
          <a:bodyPr wrap="none" rtlCol="0">
            <a:spAutoFit/>
          </a:bodyPr>
          <a:p>
            <a:r>
              <a:rPr lang="en-US" b="1" dirty="0" err="1" smtClean="0">
                <a:solidFill>
                  <a:srgbClr val="000090"/>
                </a:solidFill>
                <a:latin typeface="Courier New" panose="02070309020205020404"/>
                <a:cs typeface="Courier New" panose="02070309020205020404"/>
              </a:rPr>
              <a:t>recv</a:t>
            </a:r>
            <a:r>
              <a:rPr lang="en-US" b="1" dirty="0" smtClean="0">
                <a:solidFill>
                  <a:srgbClr val="000090"/>
                </a:solidFill>
                <a:latin typeface="Courier New" panose="02070309020205020404"/>
                <a:cs typeface="Courier New" panose="02070309020205020404"/>
              </a:rPr>
              <a:t>() or read()</a:t>
            </a:r>
            <a:endParaRPr lang="en-US" b="1" dirty="0">
              <a:solidFill>
                <a:srgbClr val="000090"/>
              </a:solidFill>
              <a:latin typeface="Courier New" panose="02070309020205020404"/>
              <a:cs typeface="Courier New" panose="02070309020205020404"/>
            </a:endParaRPr>
          </a:p>
        </p:txBody>
      </p:sp>
      <p:sp>
        <p:nvSpPr>
          <p:cNvPr id="26" name="TextBox 88"/>
          <p:cNvSpPr txBox="1"/>
          <p:nvPr/>
        </p:nvSpPr>
        <p:spPr>
          <a:xfrm>
            <a:off x="5920060" y="4598356"/>
            <a:ext cx="2401018" cy="369332"/>
          </a:xfrm>
          <a:prstGeom prst="rect">
            <a:avLst/>
          </a:prstGeom>
          <a:noFill/>
        </p:spPr>
        <p:txBody>
          <a:bodyPr wrap="none" rtlCol="0">
            <a:spAutoFit/>
          </a:bodyPr>
          <a:p>
            <a:r>
              <a:rPr lang="en-US" b="1" dirty="0" err="1" smtClean="0">
                <a:solidFill>
                  <a:srgbClr val="000090"/>
                </a:solidFill>
                <a:latin typeface="Courier New" panose="02070309020205020404"/>
                <a:cs typeface="Courier New" panose="02070309020205020404"/>
              </a:rPr>
              <a:t>recv</a:t>
            </a:r>
            <a:r>
              <a:rPr lang="en-US" b="1" dirty="0" smtClean="0">
                <a:solidFill>
                  <a:srgbClr val="000090"/>
                </a:solidFill>
                <a:latin typeface="Courier New" panose="02070309020205020404"/>
                <a:cs typeface="Courier New" panose="02070309020205020404"/>
              </a:rPr>
              <a:t>() or read()</a:t>
            </a:r>
            <a:endParaRPr lang="en-US" b="1" dirty="0">
              <a:solidFill>
                <a:srgbClr val="000090"/>
              </a:solidFill>
              <a:latin typeface="Courier New" panose="02070309020205020404"/>
              <a:cs typeface="Courier New" panose="02070309020205020404"/>
            </a:endParaRPr>
          </a:p>
        </p:txBody>
      </p:sp>
      <p:sp>
        <p:nvSpPr>
          <p:cNvPr id="27" name="Right Brace 89"/>
          <p:cNvSpPr/>
          <p:nvPr/>
        </p:nvSpPr>
        <p:spPr>
          <a:xfrm>
            <a:off x="8321078" y="4524546"/>
            <a:ext cx="338977" cy="1202884"/>
          </a:xfrm>
          <a:prstGeom prst="rightBrace">
            <a:avLst>
              <a:gd name="adj1" fmla="val 106723"/>
              <a:gd name="adj2" fmla="val 50000"/>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p>
            <a:pPr algn="ctr"/>
            <a:endParaRPr lang="en-US"/>
          </a:p>
        </p:txBody>
      </p:sp>
      <p:cxnSp>
        <p:nvCxnSpPr>
          <p:cNvPr id="28" name="Straight Connector 90"/>
          <p:cNvCxnSpPr/>
          <p:nvPr/>
        </p:nvCxnSpPr>
        <p:spPr>
          <a:xfrm>
            <a:off x="1300550" y="5727430"/>
            <a:ext cx="7658836"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9" name="TextBox 91"/>
          <p:cNvSpPr txBox="1"/>
          <p:nvPr/>
        </p:nvSpPr>
        <p:spPr>
          <a:xfrm>
            <a:off x="7045325" y="4988766"/>
            <a:ext cx="344039" cy="369332"/>
          </a:xfrm>
          <a:prstGeom prst="rect">
            <a:avLst/>
          </a:prstGeom>
          <a:noFill/>
        </p:spPr>
        <p:txBody>
          <a:bodyPr wrap="none" rtlCol="0">
            <a:spAutoFit/>
          </a:bodyPr>
          <a:p>
            <a:r>
              <a:rPr lang="en-US" dirty="0" smtClean="0"/>
              <a:t>…</a:t>
            </a:r>
            <a:endParaRPr lang="en-US" dirty="0"/>
          </a:p>
        </p:txBody>
      </p:sp>
      <p:sp>
        <p:nvSpPr>
          <p:cNvPr id="30" name="TextBox 92"/>
          <p:cNvSpPr txBox="1"/>
          <p:nvPr/>
        </p:nvSpPr>
        <p:spPr>
          <a:xfrm>
            <a:off x="3031747" y="4967688"/>
            <a:ext cx="344039" cy="369332"/>
          </a:xfrm>
          <a:prstGeom prst="rect">
            <a:avLst/>
          </a:prstGeom>
          <a:noFill/>
        </p:spPr>
        <p:txBody>
          <a:bodyPr wrap="none" rtlCol="0">
            <a:spAutoFit/>
          </a:bodyPr>
          <a:p>
            <a:r>
              <a:rPr lang="en-US" dirty="0" smtClean="0"/>
              <a:t>…</a:t>
            </a:r>
            <a:endParaRPr lang="en-US" dirty="0"/>
          </a:p>
        </p:txBody>
      </p:sp>
      <p:cxnSp>
        <p:nvCxnSpPr>
          <p:cNvPr id="31" name="Straight Arrow Connector 94"/>
          <p:cNvCxnSpPr>
            <a:stCxn id="22" idx="3"/>
            <a:endCxn id="18" idx="1"/>
          </p:cNvCxnSpPr>
          <p:nvPr/>
        </p:nvCxnSpPr>
        <p:spPr>
          <a:xfrm>
            <a:off x="3514308" y="4153759"/>
            <a:ext cx="3531017" cy="1588"/>
          </a:xfrm>
          <a:prstGeom prst="straightConnector1">
            <a:avLst/>
          </a:prstGeom>
          <a:ln w="31750">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96"/>
          <p:cNvCxnSpPr>
            <a:stCxn id="23" idx="3"/>
            <a:endCxn id="26" idx="1"/>
          </p:cNvCxnSpPr>
          <p:nvPr/>
        </p:nvCxnSpPr>
        <p:spPr>
          <a:xfrm>
            <a:off x="4622484" y="4783022"/>
            <a:ext cx="1297576" cy="1588"/>
          </a:xfrm>
          <a:prstGeom prst="straightConnector1">
            <a:avLst/>
          </a:prstGeom>
          <a:ln w="31750">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98"/>
          <p:cNvCxnSpPr>
            <a:stCxn id="24" idx="1"/>
            <a:endCxn id="25" idx="3"/>
          </p:cNvCxnSpPr>
          <p:nvPr/>
        </p:nvCxnSpPr>
        <p:spPr>
          <a:xfrm rot="10800000">
            <a:off x="4483963" y="5542765"/>
            <a:ext cx="1291593" cy="1589"/>
          </a:xfrm>
          <a:prstGeom prst="straightConnector1">
            <a:avLst/>
          </a:prstGeom>
          <a:ln w="31750">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34" name="TextBox 99"/>
          <p:cNvSpPr txBox="1"/>
          <p:nvPr/>
        </p:nvSpPr>
        <p:spPr>
          <a:xfrm rot="5400000">
            <a:off x="9698833" y="4593408"/>
            <a:ext cx="400110" cy="1041824"/>
          </a:xfrm>
          <a:prstGeom prst="rect">
            <a:avLst/>
          </a:prstGeom>
          <a:noFill/>
        </p:spPr>
        <p:txBody>
          <a:bodyPr vert="vert270" wrap="none" rtlCol="0">
            <a:spAutoFit/>
          </a:bodyPr>
          <a:p>
            <a:r>
              <a:rPr lang="en-US" sz="1400" dirty="0" smtClean="0">
                <a:solidFill>
                  <a:srgbClr val="000090"/>
                </a:solidFill>
              </a:rPr>
              <a:t>Data transfer</a:t>
            </a:r>
            <a:endParaRPr lang="en-US" sz="1400" dirty="0">
              <a:solidFill>
                <a:srgbClr val="000090"/>
              </a:solidFill>
            </a:endParaRPr>
          </a:p>
        </p:txBody>
      </p:sp>
      <p:sp>
        <p:nvSpPr>
          <p:cNvPr id="36" name="TextBox 100"/>
          <p:cNvSpPr txBox="1"/>
          <p:nvPr/>
        </p:nvSpPr>
        <p:spPr>
          <a:xfrm>
            <a:off x="2082944" y="5897237"/>
            <a:ext cx="1154320" cy="369332"/>
          </a:xfrm>
          <a:prstGeom prst="rect">
            <a:avLst/>
          </a:prstGeom>
          <a:noFill/>
        </p:spPr>
        <p:txBody>
          <a:bodyPr wrap="none" rtlCol="0">
            <a:spAutoFit/>
          </a:bodyPr>
          <a:p>
            <a:r>
              <a:rPr lang="en-US" b="1" dirty="0" smtClean="0">
                <a:solidFill>
                  <a:schemeClr val="bg2">
                    <a:lumMod val="25000"/>
                  </a:schemeClr>
                </a:solidFill>
                <a:latin typeface="Courier New" panose="02070309020205020404"/>
                <a:cs typeface="Courier New" panose="02070309020205020404"/>
              </a:rPr>
              <a:t>close()</a:t>
            </a:r>
            <a:endParaRPr lang="en-US" b="1" dirty="0">
              <a:solidFill>
                <a:schemeClr val="bg2">
                  <a:lumMod val="25000"/>
                </a:schemeClr>
              </a:solidFill>
              <a:latin typeface="Courier New" panose="02070309020205020404"/>
              <a:cs typeface="Courier New" panose="02070309020205020404"/>
            </a:endParaRPr>
          </a:p>
        </p:txBody>
      </p:sp>
      <p:sp>
        <p:nvSpPr>
          <p:cNvPr id="37" name="TextBox 101"/>
          <p:cNvSpPr txBox="1"/>
          <p:nvPr/>
        </p:nvSpPr>
        <p:spPr>
          <a:xfrm>
            <a:off x="7166758" y="5897237"/>
            <a:ext cx="1154320" cy="369332"/>
          </a:xfrm>
          <a:prstGeom prst="rect">
            <a:avLst/>
          </a:prstGeom>
          <a:noFill/>
        </p:spPr>
        <p:txBody>
          <a:bodyPr wrap="none" rtlCol="0">
            <a:spAutoFit/>
          </a:bodyPr>
          <a:p>
            <a:r>
              <a:rPr lang="en-US" b="1" dirty="0" smtClean="0">
                <a:solidFill>
                  <a:srgbClr val="4A452A"/>
                </a:solidFill>
                <a:latin typeface="Courier New" panose="02070309020205020404"/>
                <a:cs typeface="Courier New" panose="02070309020205020404"/>
              </a:rPr>
              <a:t>close()</a:t>
            </a:r>
            <a:endParaRPr lang="en-US" b="1" dirty="0">
              <a:solidFill>
                <a:srgbClr val="4A452A"/>
              </a:solidFill>
              <a:latin typeface="Courier New" panose="02070309020205020404"/>
              <a:cs typeface="Courier New" panose="02070309020205020404"/>
            </a:endParaRPr>
          </a:p>
        </p:txBody>
      </p:sp>
      <p:sp>
        <p:nvSpPr>
          <p:cNvPr id="38" name="Right Brace 102"/>
          <p:cNvSpPr/>
          <p:nvPr/>
        </p:nvSpPr>
        <p:spPr>
          <a:xfrm>
            <a:off x="8338167" y="5729018"/>
            <a:ext cx="338977" cy="677335"/>
          </a:xfrm>
          <a:prstGeom prst="rightBrace">
            <a:avLst>
              <a:gd name="adj1" fmla="val 58548"/>
              <a:gd name="adj2" fmla="val 50000"/>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p>
            <a:pPr algn="ctr"/>
            <a:endParaRPr lang="en-US"/>
          </a:p>
        </p:txBody>
      </p:sp>
      <p:sp>
        <p:nvSpPr>
          <p:cNvPr id="39" name="TextBox 103"/>
          <p:cNvSpPr txBox="1"/>
          <p:nvPr/>
        </p:nvSpPr>
        <p:spPr>
          <a:xfrm rot="5400000">
            <a:off x="9698198" y="5670693"/>
            <a:ext cx="400110" cy="968099"/>
          </a:xfrm>
          <a:prstGeom prst="rect">
            <a:avLst/>
          </a:prstGeom>
          <a:noFill/>
        </p:spPr>
        <p:txBody>
          <a:bodyPr vert="vert270" wrap="none" rtlCol="0">
            <a:spAutoFit/>
          </a:bodyPr>
          <a:p>
            <a:r>
              <a:rPr lang="en-US" sz="1400" dirty="0" smtClean="0">
                <a:solidFill>
                  <a:srgbClr val="008000"/>
                </a:solidFill>
              </a:rPr>
              <a:t>Termination</a:t>
            </a:r>
            <a:endParaRPr lang="en-US" sz="1400" dirty="0">
              <a:solidFill>
                <a:srgbClr val="008000"/>
              </a:solidFill>
            </a:endParaRPr>
          </a:p>
        </p:txBody>
      </p:sp>
      <p:sp>
        <p:nvSpPr>
          <p:cNvPr id="40" name="TextBox 109"/>
          <p:cNvSpPr txBox="1"/>
          <p:nvPr/>
        </p:nvSpPr>
        <p:spPr>
          <a:xfrm>
            <a:off x="2109048" y="2019350"/>
            <a:ext cx="922699" cy="461665"/>
          </a:xfrm>
          <a:prstGeom prst="rect">
            <a:avLst/>
          </a:prstGeom>
          <a:noFill/>
        </p:spPr>
        <p:txBody>
          <a:bodyPr wrap="none" rtlCol="0">
            <a:spAutoFit/>
          </a:bodyPr>
          <a:p>
            <a:r>
              <a:rPr lang="en-US" sz="2400" b="1" dirty="0" smtClean="0"/>
              <a:t>Client</a:t>
            </a:r>
            <a:endParaRPr lang="en-US" sz="2400" b="1" dirty="0"/>
          </a:p>
        </p:txBody>
      </p:sp>
      <p:sp>
        <p:nvSpPr>
          <p:cNvPr id="41" name="TextBox 110"/>
          <p:cNvSpPr txBox="1"/>
          <p:nvPr/>
        </p:nvSpPr>
        <p:spPr>
          <a:xfrm>
            <a:off x="7045325" y="2019350"/>
            <a:ext cx="1004301" cy="461665"/>
          </a:xfrm>
          <a:prstGeom prst="rect">
            <a:avLst/>
          </a:prstGeom>
          <a:noFill/>
        </p:spPr>
        <p:txBody>
          <a:bodyPr wrap="none" rtlCol="0">
            <a:spAutoFit/>
          </a:bodyPr>
          <a:p>
            <a:r>
              <a:rPr lang="en-US" sz="2400" b="1" dirty="0" smtClean="0"/>
              <a:t>Server</a:t>
            </a:r>
            <a:endParaRPr lang="en-US" sz="2400" b="1" dirty="0"/>
          </a:p>
        </p:txBody>
      </p:sp>
      <p:sp>
        <p:nvSpPr>
          <p:cNvPr id="35" name="笑脸 34"/>
          <p:cNvSpPr/>
          <p:nvPr/>
        </p:nvSpPr>
        <p:spPr>
          <a:xfrm>
            <a:off x="1541780" y="4909820"/>
            <a:ext cx="415290" cy="391160"/>
          </a:xfrm>
          <a:prstGeom prst="smileyFac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8" name="日期占位符 7"/>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42" name="灯片编号占位符 41"/>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43" name="页脚占位符 42"/>
          <p:cNvSpPr>
            <a:spLocks noGrp="1"/>
          </p:cNvSpPr>
          <p:nvPr>
            <p:ph type="ftr" sz="quarter" idx="11"/>
          </p:nvPr>
        </p:nvSpPr>
        <p:spPr/>
        <p:txBody>
          <a:bodyPr/>
          <a:p>
            <a:r>
              <a:rPr kumimoji="1" lang="zh-SG" altLang="en-US"/>
              <a:t>Principle of Computer Networks Experiment - Lesson 2</a:t>
            </a:r>
            <a:endParaRPr kumimoji="1" lang="zh-SG" alt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Sending Data: </a:t>
            </a:r>
            <a:r>
              <a:rPr lang="en-US" dirty="0" err="1" smtClean="0"/>
              <a:t>server+client</a:t>
            </a:r>
            <a:r>
              <a:rPr lang="en-US" dirty="0" smtClean="0"/>
              <a:t>, </a:t>
            </a:r>
            <a:r>
              <a:rPr lang="en-US" dirty="0" smtClean="0">
                <a:solidFill>
                  <a:srgbClr val="FF0000"/>
                </a:solidFill>
                <a:latin typeface="Courier"/>
                <a:cs typeface="Courier"/>
              </a:rPr>
              <a:t>send()</a:t>
            </a:r>
            <a:endParaRPr lang="en-US" dirty="0">
              <a:solidFill>
                <a:srgbClr val="FF0000"/>
              </a:solidFill>
              <a:latin typeface="Courier"/>
              <a:cs typeface="Courier"/>
            </a:endParaRPr>
          </a:p>
        </p:txBody>
      </p:sp>
      <p:sp>
        <p:nvSpPr>
          <p:cNvPr id="3" name="Content Placeholder 2"/>
          <p:cNvSpPr>
            <a:spLocks noGrp="1"/>
          </p:cNvSpPr>
          <p:nvPr>
            <p:ph idx="1"/>
          </p:nvPr>
        </p:nvSpPr>
        <p:spPr>
          <a:xfrm>
            <a:off x="1097915" y="2064385"/>
            <a:ext cx="8229600" cy="5257800"/>
          </a:xfrm>
        </p:spPr>
        <p:txBody>
          <a:bodyPr>
            <a:normAutofit fontScale="62500" lnSpcReduction="20000"/>
          </a:bodyPr>
          <a:lstStyle/>
          <a:p>
            <a:pPr>
              <a:buNone/>
            </a:pPr>
            <a:r>
              <a:rPr lang="en-US" sz="2880" dirty="0" smtClean="0">
                <a:latin typeface="Courier"/>
                <a:cs typeface="Courier"/>
              </a:rPr>
              <a:t>char *</a:t>
            </a:r>
            <a:r>
              <a:rPr lang="en-US" sz="2880" dirty="0" err="1" smtClean="0">
                <a:latin typeface="Courier"/>
                <a:cs typeface="Courier"/>
              </a:rPr>
              <a:t>data_addr</a:t>
            </a:r>
            <a:r>
              <a:rPr lang="en-US" sz="2880" dirty="0" smtClean="0">
                <a:latin typeface="Courier"/>
                <a:cs typeface="Courier"/>
              </a:rPr>
              <a:t> = “hello, world”;</a:t>
            </a:r>
            <a:endParaRPr lang="en-US" sz="2880" dirty="0" smtClean="0">
              <a:latin typeface="Courier"/>
              <a:cs typeface="Courier"/>
            </a:endParaRPr>
          </a:p>
          <a:p>
            <a:pPr>
              <a:buNone/>
            </a:pPr>
            <a:r>
              <a:rPr lang="en-US" sz="2880" dirty="0" err="1" smtClean="0">
                <a:latin typeface="Courier"/>
                <a:cs typeface="Courier"/>
              </a:rPr>
              <a:t>int</a:t>
            </a:r>
            <a:r>
              <a:rPr lang="en-US" sz="2880" dirty="0" smtClean="0">
                <a:latin typeface="Courier"/>
                <a:cs typeface="Courier"/>
              </a:rPr>
              <a:t> </a:t>
            </a:r>
            <a:r>
              <a:rPr lang="en-US" sz="2880" dirty="0" err="1" smtClean="0">
                <a:latin typeface="Courier"/>
                <a:cs typeface="Courier"/>
              </a:rPr>
              <a:t>data_len</a:t>
            </a:r>
            <a:r>
              <a:rPr lang="en-US" sz="2880" dirty="0" smtClean="0">
                <a:latin typeface="Courier"/>
                <a:cs typeface="Courier"/>
              </a:rPr>
              <a:t> = 12;</a:t>
            </a:r>
            <a:endParaRPr lang="en-US" sz="2880" dirty="0" smtClean="0">
              <a:latin typeface="Courier"/>
              <a:cs typeface="Courier"/>
            </a:endParaRPr>
          </a:p>
          <a:p>
            <a:pPr>
              <a:buNone/>
            </a:pPr>
            <a:endParaRPr lang="en-US" sz="2880" dirty="0" smtClean="0">
              <a:latin typeface="Courier"/>
              <a:cs typeface="Courier"/>
            </a:endParaRPr>
          </a:p>
          <a:p>
            <a:pPr>
              <a:buNone/>
            </a:pPr>
            <a:r>
              <a:rPr lang="en-US" sz="2880" dirty="0" err="1" smtClean="0">
                <a:latin typeface="Courier"/>
                <a:cs typeface="Courier"/>
              </a:rPr>
              <a:t>int</a:t>
            </a:r>
            <a:r>
              <a:rPr lang="en-US" sz="2880" dirty="0" smtClean="0">
                <a:latin typeface="Courier"/>
                <a:cs typeface="Courier"/>
              </a:rPr>
              <a:t> </a:t>
            </a:r>
            <a:r>
              <a:rPr lang="en-US" sz="2880" b="1" dirty="0" err="1" smtClean="0">
                <a:solidFill>
                  <a:srgbClr val="008000"/>
                </a:solidFill>
                <a:latin typeface="Courier"/>
                <a:cs typeface="Courier"/>
              </a:rPr>
              <a:t>sent_bytes</a:t>
            </a:r>
            <a:r>
              <a:rPr lang="en-US" sz="2880" dirty="0" smtClean="0">
                <a:latin typeface="Courier"/>
                <a:cs typeface="Courier"/>
              </a:rPr>
              <a:t> = </a:t>
            </a:r>
            <a:r>
              <a:rPr lang="en-US" sz="2880" b="1" dirty="0" err="1" smtClean="0">
                <a:solidFill>
                  <a:srgbClr val="FF0000"/>
                </a:solidFill>
                <a:latin typeface="Courier"/>
                <a:cs typeface="Courier"/>
              </a:rPr>
              <a:t>send</a:t>
            </a:r>
            <a:r>
              <a:rPr lang="en-US" sz="2880" dirty="0" err="1" smtClean="0">
                <a:latin typeface="Courier"/>
                <a:cs typeface="Courier"/>
              </a:rPr>
              <a:t>(sock</a:t>
            </a:r>
            <a:r>
              <a:rPr lang="en-US" sz="2880" dirty="0" smtClean="0">
                <a:latin typeface="Courier"/>
                <a:cs typeface="Courier"/>
              </a:rPr>
              <a:t>, </a:t>
            </a:r>
            <a:r>
              <a:rPr lang="en-US" sz="2880" b="1" dirty="0" err="1" smtClean="0">
                <a:solidFill>
                  <a:srgbClr val="008000"/>
                </a:solidFill>
                <a:latin typeface="Courier"/>
                <a:cs typeface="Courier"/>
              </a:rPr>
              <a:t>data_addr</a:t>
            </a:r>
            <a:r>
              <a:rPr lang="en-US" sz="2880" dirty="0" smtClean="0">
                <a:latin typeface="Courier"/>
                <a:cs typeface="Courier"/>
              </a:rPr>
              <a:t>, </a:t>
            </a:r>
            <a:r>
              <a:rPr lang="en-US" sz="2880" b="1" dirty="0" err="1" smtClean="0">
                <a:solidFill>
                  <a:srgbClr val="008000"/>
                </a:solidFill>
                <a:latin typeface="Courier"/>
                <a:cs typeface="Courier"/>
              </a:rPr>
              <a:t>data_len</a:t>
            </a:r>
            <a:r>
              <a:rPr lang="en-US" sz="2880" dirty="0" smtClean="0">
                <a:latin typeface="Courier"/>
                <a:cs typeface="Courier"/>
              </a:rPr>
              <a:t>, 0); </a:t>
            </a:r>
            <a:endParaRPr lang="en-US" sz="2880" dirty="0" smtClean="0">
              <a:latin typeface="Courier"/>
              <a:cs typeface="Courier"/>
            </a:endParaRPr>
          </a:p>
          <a:p>
            <a:pPr>
              <a:buNone/>
            </a:pPr>
            <a:r>
              <a:rPr lang="en-US" sz="2880" dirty="0" smtClean="0">
                <a:latin typeface="Courier"/>
                <a:cs typeface="Courier"/>
              </a:rPr>
              <a:t>if (</a:t>
            </a:r>
            <a:r>
              <a:rPr lang="en-US" sz="2880" dirty="0" err="1" smtClean="0">
                <a:latin typeface="Courier"/>
                <a:cs typeface="Courier"/>
              </a:rPr>
              <a:t>sent_bytes</a:t>
            </a:r>
            <a:r>
              <a:rPr lang="en-US" sz="2880" dirty="0" smtClean="0">
                <a:latin typeface="Courier"/>
                <a:cs typeface="Courier"/>
              </a:rPr>
              <a:t> &lt; 0) {</a:t>
            </a:r>
            <a:endParaRPr lang="en-US" sz="2880" dirty="0" smtClean="0">
              <a:latin typeface="Courier"/>
              <a:cs typeface="Courier"/>
            </a:endParaRPr>
          </a:p>
          <a:p>
            <a:pPr>
              <a:buNone/>
            </a:pPr>
            <a:r>
              <a:rPr lang="en-US" sz="2880" dirty="0" smtClean="0">
                <a:latin typeface="Courier"/>
                <a:cs typeface="Courier"/>
              </a:rPr>
              <a:t>	</a:t>
            </a:r>
            <a:r>
              <a:rPr lang="en-US" sz="2880" dirty="0" err="1" smtClean="0">
                <a:latin typeface="Courier"/>
                <a:cs typeface="Courier"/>
              </a:rPr>
              <a:t>perror(“send</a:t>
            </a:r>
            <a:r>
              <a:rPr lang="en-US" sz="2880" dirty="0" smtClean="0">
                <a:latin typeface="Courier"/>
                <a:cs typeface="Courier"/>
              </a:rPr>
              <a:t> failed”);</a:t>
            </a:r>
            <a:endParaRPr lang="en-US" sz="2880" dirty="0" smtClean="0">
              <a:latin typeface="Courier"/>
              <a:cs typeface="Courier"/>
            </a:endParaRPr>
          </a:p>
          <a:p>
            <a:pPr>
              <a:buNone/>
            </a:pPr>
            <a:r>
              <a:rPr lang="en-US" sz="2880" dirty="0" smtClean="0">
                <a:latin typeface="Courier"/>
                <a:cs typeface="Courier"/>
              </a:rPr>
              <a:t>}</a:t>
            </a:r>
            <a:endParaRPr lang="en-US" sz="2880" dirty="0" smtClean="0">
              <a:latin typeface="Courier"/>
              <a:cs typeface="Courier"/>
            </a:endParaRPr>
          </a:p>
          <a:p>
            <a:pPr>
              <a:buNone/>
            </a:pPr>
            <a:r>
              <a:rPr lang="en-US" dirty="0" smtClean="0"/>
              <a:t>	</a:t>
            </a:r>
            <a:endParaRPr lang="en-US" dirty="0" smtClean="0"/>
          </a:p>
          <a:p>
            <a:r>
              <a:rPr lang="en-US" b="1" dirty="0" smtClean="0">
                <a:solidFill>
                  <a:srgbClr val="FF0000"/>
                </a:solidFill>
                <a:latin typeface="Courier"/>
                <a:cs typeface="Courier"/>
              </a:rPr>
              <a:t>send()</a:t>
            </a:r>
            <a:r>
              <a:rPr lang="en-US" dirty="0" smtClean="0"/>
              <a:t>: sends data, returns the number of sent bytes</a:t>
            </a:r>
            <a:endParaRPr lang="en-US" dirty="0" smtClean="0"/>
          </a:p>
          <a:p>
            <a:r>
              <a:rPr lang="en-US" b="1" dirty="0" err="1" smtClean="0">
                <a:solidFill>
                  <a:srgbClr val="008000"/>
                </a:solidFill>
                <a:latin typeface="Courier"/>
                <a:cs typeface="Courier"/>
              </a:rPr>
              <a:t>data_addr</a:t>
            </a:r>
            <a:r>
              <a:rPr lang="en-US" dirty="0" smtClean="0"/>
              <a:t>: address of data to send</a:t>
            </a:r>
            <a:endParaRPr lang="en-US" dirty="0" smtClean="0"/>
          </a:p>
          <a:p>
            <a:r>
              <a:rPr lang="en-US" b="1" dirty="0" err="1" smtClean="0">
                <a:solidFill>
                  <a:srgbClr val="008000"/>
                </a:solidFill>
                <a:latin typeface="Courier"/>
                <a:cs typeface="Courier"/>
              </a:rPr>
              <a:t>data_len</a:t>
            </a:r>
            <a:r>
              <a:rPr lang="en-US" dirty="0" smtClean="0"/>
              <a:t>: size of the data</a:t>
            </a:r>
            <a:endParaRPr lang="en-US" dirty="0" smtClean="0"/>
          </a:p>
          <a:p>
            <a:r>
              <a:rPr lang="en-US" dirty="0" smtClean="0"/>
              <a:t>With blocking sockets (default), send() blocks </a:t>
            </a:r>
            <a:r>
              <a:rPr lang="en-US" smtClean="0"/>
              <a:t>until it sends </a:t>
            </a:r>
            <a:r>
              <a:rPr lang="en-US" dirty="0" smtClean="0"/>
              <a:t>all the data.</a:t>
            </a:r>
            <a:endParaRPr lang="en-US" dirty="0" smtClean="0"/>
          </a:p>
          <a:p>
            <a:r>
              <a:rPr lang="en-US" dirty="0" smtClean="0"/>
              <a:t>With non-blocking sockets,</a:t>
            </a:r>
            <a:r>
              <a:rPr lang="en-US" b="1" dirty="0" smtClean="0">
                <a:solidFill>
                  <a:srgbClr val="008000"/>
                </a:solidFill>
              </a:rPr>
              <a:t> </a:t>
            </a:r>
            <a:r>
              <a:rPr lang="en-US" b="1" dirty="0" err="1" smtClean="0">
                <a:solidFill>
                  <a:srgbClr val="008000"/>
                </a:solidFill>
              </a:rPr>
              <a:t>sent_bytes</a:t>
            </a:r>
            <a:r>
              <a:rPr lang="en-US" b="1" dirty="0" smtClean="0">
                <a:solidFill>
                  <a:srgbClr val="008000"/>
                </a:solidFill>
              </a:rPr>
              <a:t> </a:t>
            </a:r>
            <a:r>
              <a:rPr lang="en-US" dirty="0" smtClean="0"/>
              <a:t>may not equal to </a:t>
            </a:r>
            <a:r>
              <a:rPr lang="en-US" b="1" dirty="0" err="1" smtClean="0">
                <a:solidFill>
                  <a:srgbClr val="008000"/>
                </a:solidFill>
              </a:rPr>
              <a:t>data_len</a:t>
            </a:r>
            <a:endParaRPr lang="en-US" b="1" dirty="0" smtClean="0">
              <a:solidFill>
                <a:srgbClr val="008000"/>
              </a:solidFill>
            </a:endParaRPr>
          </a:p>
          <a:p>
            <a:pPr lvl="1"/>
            <a:r>
              <a:rPr lang="en-US" sz="2600" dirty="0" smtClean="0"/>
              <a:t>If kernel does not have enough space, it accepts only partial data</a:t>
            </a:r>
            <a:endParaRPr lang="en-US" sz="2600" dirty="0" smtClean="0"/>
          </a:p>
          <a:p>
            <a:pPr lvl="1"/>
            <a:r>
              <a:rPr lang="en-US" sz="2600" dirty="0" smtClean="0"/>
              <a:t>You must retry for the unsent data</a:t>
            </a:r>
            <a:endParaRPr lang="en-US" sz="2600" dirty="0" smtClean="0"/>
          </a:p>
          <a:p>
            <a:endParaRPr lang="en-US" sz="2600" dirty="0" smtClean="0"/>
          </a:p>
        </p:txBody>
      </p:sp>
      <p:sp>
        <p:nvSpPr>
          <p:cNvPr id="4" name="Rounded Rectangle 3"/>
          <p:cNvSpPr/>
          <p:nvPr/>
        </p:nvSpPr>
        <p:spPr>
          <a:xfrm>
            <a:off x="838200" y="1957705"/>
            <a:ext cx="6507480" cy="2434590"/>
          </a:xfrm>
          <a:prstGeom prst="roundRect">
            <a:avLst/>
          </a:prstGeom>
          <a:solidFill>
            <a:schemeClr val="bg1">
              <a:lumMod val="65000"/>
              <a:alpha val="3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文本框 4"/>
          <p:cNvSpPr txBox="1"/>
          <p:nvPr/>
        </p:nvSpPr>
        <p:spPr>
          <a:xfrm>
            <a:off x="998855" y="1417955"/>
            <a:ext cx="3876675" cy="398780"/>
          </a:xfrm>
          <a:prstGeom prst="rect">
            <a:avLst/>
          </a:prstGeom>
          <a:solidFill>
            <a:schemeClr val="accent2"/>
          </a:solidFill>
        </p:spPr>
        <p:txBody>
          <a:bodyPr wrap="none" rtlCol="0" anchor="t">
            <a:spAutoFit/>
          </a:bodyPr>
          <a:p>
            <a:pPr marL="0" lvl="1" fontAlgn="auto">
              <a:lnSpc>
                <a:spcPct val="100000"/>
              </a:lnSpc>
            </a:pPr>
            <a:r>
              <a:rPr lang="en-US" altLang="zh-CN" sz="2000" b="1" dirty="0">
                <a:solidFill>
                  <a:schemeClr val="accent1"/>
                </a:solidFill>
                <a:effectLst>
                  <a:outerShdw blurRad="38100" dist="25400" dir="5400000" algn="ctr" rotWithShape="0">
                    <a:srgbClr val="6E747A">
                      <a:alpha val="43000"/>
                      <a:alpha val="43000"/>
                    </a:srgbClr>
                  </a:outerShdw>
                </a:effectLst>
                <a:latin typeface="+mj-lt"/>
                <a:ea typeface="黑体" pitchFamily="2" charset="-122"/>
                <a:cs typeface="+mj-lt"/>
                <a:sym typeface="+mn-ea"/>
              </a:rPr>
              <a:t>send(sockid, buf, buflen, flags)</a:t>
            </a:r>
            <a:endParaRPr lang="zh-CN" altLang="en-US"/>
          </a:p>
        </p:txBody>
      </p:sp>
      <p:sp>
        <p:nvSpPr>
          <p:cNvPr id="6" name="日期占位符 5"/>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7" name="灯片编号占位符 6"/>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8" name="页脚占位符 7"/>
          <p:cNvSpPr>
            <a:spLocks noGrp="1"/>
          </p:cNvSpPr>
          <p:nvPr>
            <p:ph type="ftr" sz="quarter" idx="11"/>
          </p:nvPr>
        </p:nvSpPr>
        <p:spPr/>
        <p:txBody>
          <a:bodyPr/>
          <a:p>
            <a:r>
              <a:rPr kumimoji="1" lang="zh-SG" altLang="en-US"/>
              <a:t>Principle of Computer Networks Experiment - Lesson 2</a:t>
            </a:r>
            <a:endParaRPr kumimoji="1" lang="zh-SG" altLang="en-US"/>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Receiving Data: </a:t>
            </a:r>
            <a:r>
              <a:rPr lang="en-US" dirty="0" err="1" smtClean="0"/>
              <a:t>server+client</a:t>
            </a:r>
            <a:r>
              <a:rPr lang="en-US" dirty="0" smtClean="0"/>
              <a:t>, </a:t>
            </a:r>
            <a:r>
              <a:rPr lang="en-US" dirty="0" err="1" smtClean="0">
                <a:solidFill>
                  <a:srgbClr val="FF0000"/>
                </a:solidFill>
                <a:latin typeface="Courier"/>
                <a:cs typeface="Courier"/>
              </a:rPr>
              <a:t>recv</a:t>
            </a:r>
            <a:r>
              <a:rPr lang="en-US" dirty="0" smtClean="0">
                <a:solidFill>
                  <a:srgbClr val="FF0000"/>
                </a:solidFill>
                <a:latin typeface="Courier"/>
                <a:cs typeface="Courier"/>
              </a:rPr>
              <a:t>()</a:t>
            </a:r>
            <a:endParaRPr lang="en-US" dirty="0">
              <a:solidFill>
                <a:srgbClr val="FF0000"/>
              </a:solidFill>
              <a:latin typeface="Courier"/>
              <a:cs typeface="Courier"/>
            </a:endParaRPr>
          </a:p>
        </p:txBody>
      </p:sp>
      <p:sp>
        <p:nvSpPr>
          <p:cNvPr id="3" name="Content Placeholder 2"/>
          <p:cNvSpPr>
            <a:spLocks noGrp="1"/>
          </p:cNvSpPr>
          <p:nvPr>
            <p:ph idx="1"/>
          </p:nvPr>
        </p:nvSpPr>
        <p:spPr>
          <a:xfrm>
            <a:off x="1243330" y="2082164"/>
            <a:ext cx="8445606" cy="5257801"/>
          </a:xfrm>
        </p:spPr>
        <p:txBody>
          <a:bodyPr>
            <a:noAutofit/>
          </a:bodyPr>
          <a:lstStyle/>
          <a:p>
            <a:pPr marL="0" fontAlgn="auto">
              <a:lnSpc>
                <a:spcPct val="100000"/>
              </a:lnSpc>
              <a:spcBef>
                <a:spcPts val="0"/>
              </a:spcBef>
              <a:buNone/>
            </a:pPr>
            <a:r>
              <a:rPr lang="en-US" sz="1600" dirty="0" smtClean="0">
                <a:cs typeface="+mn-lt"/>
              </a:rPr>
              <a:t>char buffer[4096];</a:t>
            </a:r>
            <a:endParaRPr lang="en-US" sz="1600" dirty="0" smtClean="0">
              <a:cs typeface="+mn-lt"/>
            </a:endParaRPr>
          </a:p>
          <a:p>
            <a:pPr marL="0" fontAlgn="auto">
              <a:lnSpc>
                <a:spcPct val="100000"/>
              </a:lnSpc>
              <a:spcBef>
                <a:spcPts val="0"/>
              </a:spcBef>
              <a:buNone/>
            </a:pPr>
            <a:r>
              <a:rPr lang="en-US" sz="1600" dirty="0" err="1" smtClean="0">
                <a:cs typeface="+mn-lt"/>
              </a:rPr>
              <a:t>int</a:t>
            </a:r>
            <a:r>
              <a:rPr lang="en-US" sz="1600" dirty="0" smtClean="0">
                <a:cs typeface="+mn-lt"/>
              </a:rPr>
              <a:t> </a:t>
            </a:r>
            <a:r>
              <a:rPr lang="en-US" sz="1600" dirty="0" err="1" smtClean="0">
                <a:cs typeface="+mn-lt"/>
              </a:rPr>
              <a:t>expected_data_len</a:t>
            </a:r>
            <a:r>
              <a:rPr lang="en-US" sz="1600" dirty="0" smtClean="0">
                <a:cs typeface="+mn-lt"/>
              </a:rPr>
              <a:t> = </a:t>
            </a:r>
            <a:r>
              <a:rPr lang="en-US" sz="1600" dirty="0" err="1" smtClean="0">
                <a:cs typeface="+mn-lt"/>
              </a:rPr>
              <a:t>sizeof(buffer</a:t>
            </a:r>
            <a:r>
              <a:rPr lang="en-US" sz="1600" dirty="0" smtClean="0">
                <a:cs typeface="+mn-lt"/>
              </a:rPr>
              <a:t>);</a:t>
            </a:r>
            <a:endParaRPr lang="en-US" sz="1600" dirty="0" smtClean="0">
              <a:cs typeface="+mn-lt"/>
            </a:endParaRPr>
          </a:p>
          <a:p>
            <a:pPr marL="0" fontAlgn="auto">
              <a:lnSpc>
                <a:spcPct val="100000"/>
              </a:lnSpc>
              <a:spcBef>
                <a:spcPts val="0"/>
              </a:spcBef>
              <a:buNone/>
            </a:pPr>
            <a:r>
              <a:rPr lang="en-US" sz="1600" dirty="0" err="1" smtClean="0">
                <a:cs typeface="+mn-lt"/>
              </a:rPr>
              <a:t>int</a:t>
            </a:r>
            <a:r>
              <a:rPr lang="en-US" sz="1600" dirty="0" smtClean="0">
                <a:cs typeface="+mn-lt"/>
              </a:rPr>
              <a:t> </a:t>
            </a:r>
            <a:r>
              <a:rPr lang="en-US" sz="1600" b="1" dirty="0" err="1" smtClean="0">
                <a:solidFill>
                  <a:srgbClr val="008000"/>
                </a:solidFill>
                <a:cs typeface="+mn-lt"/>
              </a:rPr>
              <a:t>read_bytes</a:t>
            </a:r>
            <a:r>
              <a:rPr lang="en-US" sz="1600" b="1" dirty="0" smtClean="0">
                <a:solidFill>
                  <a:srgbClr val="008000"/>
                </a:solidFill>
                <a:cs typeface="+mn-lt"/>
              </a:rPr>
              <a:t> </a:t>
            </a:r>
            <a:r>
              <a:rPr lang="en-US" sz="1600" dirty="0" smtClean="0">
                <a:cs typeface="+mn-lt"/>
              </a:rPr>
              <a:t>= </a:t>
            </a:r>
            <a:r>
              <a:rPr lang="en-US" sz="1600" b="1" dirty="0" err="1" smtClean="0">
                <a:solidFill>
                  <a:srgbClr val="FF0000"/>
                </a:solidFill>
                <a:cs typeface="+mn-lt"/>
              </a:rPr>
              <a:t>recv</a:t>
            </a:r>
            <a:r>
              <a:rPr lang="en-US" sz="1600" dirty="0" err="1" smtClean="0">
                <a:cs typeface="+mn-lt"/>
              </a:rPr>
              <a:t>(sock</a:t>
            </a:r>
            <a:r>
              <a:rPr lang="en-US" sz="1600" dirty="0" smtClean="0">
                <a:cs typeface="+mn-lt"/>
              </a:rPr>
              <a:t>, buffer, </a:t>
            </a:r>
            <a:r>
              <a:rPr lang="en-US" sz="1600" b="1" dirty="0" err="1" smtClean="0">
                <a:solidFill>
                  <a:srgbClr val="008000"/>
                </a:solidFill>
                <a:cs typeface="+mn-lt"/>
              </a:rPr>
              <a:t>expected_data_len</a:t>
            </a:r>
            <a:r>
              <a:rPr lang="en-US" sz="1600" b="1" dirty="0" smtClean="0">
                <a:cs typeface="+mn-lt"/>
              </a:rPr>
              <a:t>, 0</a:t>
            </a:r>
            <a:r>
              <a:rPr lang="en-US" sz="1600" dirty="0" smtClean="0">
                <a:cs typeface="+mn-lt"/>
              </a:rPr>
              <a:t>);</a:t>
            </a:r>
            <a:endParaRPr lang="en-US" sz="1600" dirty="0" smtClean="0">
              <a:cs typeface="+mn-lt"/>
            </a:endParaRPr>
          </a:p>
          <a:p>
            <a:pPr marL="0" fontAlgn="auto">
              <a:lnSpc>
                <a:spcPct val="100000"/>
              </a:lnSpc>
              <a:spcBef>
                <a:spcPts val="0"/>
              </a:spcBef>
              <a:buNone/>
            </a:pPr>
            <a:r>
              <a:rPr lang="en-US" sz="1600" dirty="0" smtClean="0">
                <a:cs typeface="+mn-lt"/>
              </a:rPr>
              <a:t>if (</a:t>
            </a:r>
            <a:r>
              <a:rPr lang="en-US" sz="1600" dirty="0" err="1" smtClean="0">
                <a:cs typeface="+mn-lt"/>
              </a:rPr>
              <a:t>read_bytes</a:t>
            </a:r>
            <a:r>
              <a:rPr lang="en-US" sz="1600" dirty="0" smtClean="0">
                <a:cs typeface="+mn-lt"/>
              </a:rPr>
              <a:t> == 0) { 	// connection is closed</a:t>
            </a:r>
            <a:endParaRPr lang="en-US" sz="1600" dirty="0" smtClean="0">
              <a:cs typeface="+mn-lt"/>
            </a:endParaRPr>
          </a:p>
          <a:p>
            <a:pPr marL="0" fontAlgn="auto">
              <a:lnSpc>
                <a:spcPct val="100000"/>
              </a:lnSpc>
              <a:spcBef>
                <a:spcPts val="0"/>
              </a:spcBef>
              <a:buNone/>
            </a:pPr>
            <a:r>
              <a:rPr lang="en-US" sz="1600" dirty="0" smtClean="0">
                <a:cs typeface="+mn-lt"/>
              </a:rPr>
              <a:t>	 …</a:t>
            </a:r>
            <a:endParaRPr lang="en-US" sz="1600" dirty="0" smtClean="0">
              <a:cs typeface="+mn-lt"/>
            </a:endParaRPr>
          </a:p>
          <a:p>
            <a:pPr marL="0" fontAlgn="auto">
              <a:lnSpc>
                <a:spcPct val="100000"/>
              </a:lnSpc>
              <a:spcBef>
                <a:spcPts val="0"/>
              </a:spcBef>
              <a:buNone/>
            </a:pPr>
            <a:r>
              <a:rPr lang="en-US" sz="1600" dirty="0" smtClean="0">
                <a:cs typeface="+mn-lt"/>
              </a:rPr>
              <a:t>} else if (</a:t>
            </a:r>
            <a:r>
              <a:rPr lang="en-US" sz="1600" dirty="0" err="1" smtClean="0">
                <a:cs typeface="+mn-lt"/>
              </a:rPr>
              <a:t>read_bytes</a:t>
            </a:r>
            <a:r>
              <a:rPr lang="en-US" sz="1600" dirty="0" smtClean="0">
                <a:cs typeface="+mn-lt"/>
              </a:rPr>
              <a:t> &lt; 0) { // error</a:t>
            </a:r>
            <a:endParaRPr lang="en-US" sz="1600" dirty="0" smtClean="0">
              <a:cs typeface="+mn-lt"/>
            </a:endParaRPr>
          </a:p>
          <a:p>
            <a:pPr marL="0" fontAlgn="auto">
              <a:lnSpc>
                <a:spcPct val="100000"/>
              </a:lnSpc>
              <a:spcBef>
                <a:spcPts val="0"/>
              </a:spcBef>
              <a:buNone/>
            </a:pPr>
            <a:r>
              <a:rPr lang="en-US" sz="1600" dirty="0" smtClean="0">
                <a:cs typeface="+mn-lt"/>
              </a:rPr>
              <a:t>	</a:t>
            </a:r>
            <a:r>
              <a:rPr lang="en-US" sz="1600" dirty="0" err="1" smtClean="0">
                <a:cs typeface="+mn-lt"/>
              </a:rPr>
              <a:t>perror(“recv</a:t>
            </a:r>
            <a:r>
              <a:rPr lang="en-US" sz="1600" dirty="0" smtClean="0">
                <a:cs typeface="+mn-lt"/>
              </a:rPr>
              <a:t> failed”);</a:t>
            </a:r>
            <a:endParaRPr lang="en-US" sz="1600" dirty="0" smtClean="0">
              <a:cs typeface="+mn-lt"/>
            </a:endParaRPr>
          </a:p>
          <a:p>
            <a:pPr marL="0" fontAlgn="auto">
              <a:lnSpc>
                <a:spcPct val="100000"/>
              </a:lnSpc>
              <a:spcBef>
                <a:spcPts val="0"/>
              </a:spcBef>
              <a:buNone/>
            </a:pPr>
            <a:r>
              <a:rPr lang="en-US" sz="1600" dirty="0" smtClean="0">
                <a:cs typeface="+mn-lt"/>
              </a:rPr>
              <a:t>} else {	// OK. But no guarantee </a:t>
            </a:r>
            <a:r>
              <a:rPr lang="en-US" sz="1600" dirty="0" err="1" smtClean="0">
                <a:cs typeface="+mn-lt"/>
              </a:rPr>
              <a:t>read_bytes</a:t>
            </a:r>
            <a:r>
              <a:rPr lang="en-US" sz="1600" dirty="0" smtClean="0">
                <a:cs typeface="+mn-lt"/>
              </a:rPr>
              <a:t> == </a:t>
            </a:r>
            <a:r>
              <a:rPr lang="en-US" sz="1600" dirty="0" err="1" smtClean="0">
                <a:cs typeface="+mn-lt"/>
              </a:rPr>
              <a:t>expected_data_len</a:t>
            </a:r>
            <a:endParaRPr lang="en-US" sz="1600" dirty="0" smtClean="0">
              <a:cs typeface="+mn-lt"/>
            </a:endParaRPr>
          </a:p>
          <a:p>
            <a:pPr marL="0" fontAlgn="auto">
              <a:lnSpc>
                <a:spcPct val="100000"/>
              </a:lnSpc>
              <a:spcBef>
                <a:spcPts val="0"/>
              </a:spcBef>
              <a:buNone/>
            </a:pPr>
            <a:r>
              <a:rPr lang="en-US" sz="1600" dirty="0" smtClean="0">
                <a:cs typeface="+mn-lt"/>
              </a:rPr>
              <a:t>	…</a:t>
            </a:r>
            <a:endParaRPr lang="en-US" sz="1600" dirty="0" smtClean="0">
              <a:cs typeface="+mn-lt"/>
            </a:endParaRPr>
          </a:p>
          <a:p>
            <a:pPr marL="0" fontAlgn="auto">
              <a:lnSpc>
                <a:spcPct val="100000"/>
              </a:lnSpc>
              <a:spcBef>
                <a:spcPts val="0"/>
              </a:spcBef>
              <a:buNone/>
            </a:pPr>
            <a:r>
              <a:rPr lang="en-US" sz="1600" dirty="0" smtClean="0">
                <a:cs typeface="+mn-lt"/>
              </a:rPr>
              <a:t>}</a:t>
            </a:r>
            <a:endParaRPr lang="en-US" sz="1600" dirty="0" smtClean="0">
              <a:cs typeface="+mn-lt"/>
            </a:endParaRPr>
          </a:p>
          <a:p>
            <a:r>
              <a:rPr lang="en-US" sz="1800" b="1" dirty="0" err="1" smtClean="0">
                <a:solidFill>
                  <a:srgbClr val="FF0000"/>
                </a:solidFill>
                <a:cs typeface="+mn-lt"/>
              </a:rPr>
              <a:t>recv</a:t>
            </a:r>
            <a:r>
              <a:rPr lang="en-US" sz="1800" b="1" dirty="0" smtClean="0">
                <a:solidFill>
                  <a:srgbClr val="FF0000"/>
                </a:solidFill>
                <a:cs typeface="+mn-lt"/>
              </a:rPr>
              <a:t>()</a:t>
            </a:r>
            <a:r>
              <a:rPr lang="en-US" sz="1800" dirty="0" smtClean="0">
                <a:cs typeface="+mn-lt"/>
              </a:rPr>
              <a:t>: reads bytes from the socket and returns the number of read bytes.</a:t>
            </a:r>
            <a:endParaRPr lang="en-US" sz="1800" dirty="0" smtClean="0">
              <a:cs typeface="+mn-lt"/>
            </a:endParaRPr>
          </a:p>
          <a:p>
            <a:r>
              <a:rPr lang="en-US" sz="1800" b="1" dirty="0" err="1" smtClean="0">
                <a:solidFill>
                  <a:srgbClr val="008000"/>
                </a:solidFill>
                <a:cs typeface="+mn-lt"/>
              </a:rPr>
              <a:t>read_bytes</a:t>
            </a:r>
            <a:r>
              <a:rPr lang="en-US" sz="1800" b="1" dirty="0" smtClean="0">
                <a:solidFill>
                  <a:srgbClr val="008000"/>
                </a:solidFill>
                <a:cs typeface="+mn-lt"/>
              </a:rPr>
              <a:t> </a:t>
            </a:r>
            <a:r>
              <a:rPr lang="en-US" sz="1800" dirty="0" smtClean="0">
                <a:cs typeface="+mn-lt"/>
              </a:rPr>
              <a:t>may not equal to </a:t>
            </a:r>
            <a:r>
              <a:rPr lang="en-US" sz="1800" b="1" dirty="0" err="1" smtClean="0">
                <a:solidFill>
                  <a:srgbClr val="008000"/>
                </a:solidFill>
                <a:cs typeface="+mn-lt"/>
              </a:rPr>
              <a:t>expected_data_len</a:t>
            </a:r>
            <a:endParaRPr lang="en-US" sz="1800" b="1" dirty="0" smtClean="0">
              <a:solidFill>
                <a:srgbClr val="008000"/>
              </a:solidFill>
              <a:cs typeface="+mn-lt"/>
            </a:endParaRPr>
          </a:p>
          <a:p>
            <a:pPr lvl="1"/>
            <a:r>
              <a:rPr lang="en-US" sz="1600" dirty="0" smtClean="0">
                <a:cs typeface="+mn-lt"/>
              </a:rPr>
              <a:t>If no data is available, it blocks</a:t>
            </a:r>
            <a:endParaRPr lang="en-US" sz="1600" dirty="0" smtClean="0">
              <a:cs typeface="+mn-lt"/>
            </a:endParaRPr>
          </a:p>
          <a:p>
            <a:pPr lvl="1"/>
            <a:r>
              <a:rPr lang="en-US" sz="1600" dirty="0" smtClean="0">
                <a:cs typeface="+mn-lt"/>
              </a:rPr>
              <a:t>If only partial data is available, </a:t>
            </a:r>
            <a:r>
              <a:rPr lang="en-US" sz="1600" dirty="0" err="1" smtClean="0">
                <a:cs typeface="+mn-lt"/>
              </a:rPr>
              <a:t>read_bytes</a:t>
            </a:r>
            <a:r>
              <a:rPr lang="en-US" sz="1600" dirty="0" smtClean="0">
                <a:cs typeface="+mn-lt"/>
              </a:rPr>
              <a:t> &lt; </a:t>
            </a:r>
            <a:r>
              <a:rPr lang="en-US" sz="1600" dirty="0" err="1" smtClean="0">
                <a:cs typeface="+mn-lt"/>
              </a:rPr>
              <a:t>expected_data_len</a:t>
            </a:r>
            <a:endParaRPr lang="en-US" sz="1600" dirty="0" smtClean="0">
              <a:cs typeface="+mn-lt"/>
            </a:endParaRPr>
          </a:p>
          <a:p>
            <a:pPr lvl="1"/>
            <a:r>
              <a:rPr lang="en-US" sz="1600" dirty="0" smtClean="0">
                <a:cs typeface="+mn-lt"/>
              </a:rPr>
              <a:t>On socket close, </a:t>
            </a:r>
            <a:r>
              <a:rPr lang="en-US" sz="1600" dirty="0" err="1" smtClean="0">
                <a:cs typeface="+mn-lt"/>
              </a:rPr>
              <a:t>expected_data_len</a:t>
            </a:r>
            <a:r>
              <a:rPr lang="en-US" sz="1600" dirty="0" smtClean="0">
                <a:cs typeface="+mn-lt"/>
              </a:rPr>
              <a:t> equals to 0 (not error!)</a:t>
            </a:r>
            <a:endParaRPr lang="en-US" sz="1600" dirty="0" smtClean="0">
              <a:cs typeface="+mn-lt"/>
            </a:endParaRPr>
          </a:p>
          <a:p>
            <a:pPr lvl="1"/>
            <a:r>
              <a:rPr lang="en-US" sz="1600" dirty="0" smtClean="0">
                <a:cs typeface="+mn-lt"/>
              </a:rPr>
              <a:t>If you get only partial data, you should retry for the remaining portion.</a:t>
            </a:r>
            <a:endParaRPr lang="en-US" sz="1600" dirty="0" smtClean="0">
              <a:cs typeface="+mn-lt"/>
            </a:endParaRPr>
          </a:p>
        </p:txBody>
      </p:sp>
      <p:sp>
        <p:nvSpPr>
          <p:cNvPr id="4" name="Rounded Rectangle 3"/>
          <p:cNvSpPr/>
          <p:nvPr/>
        </p:nvSpPr>
        <p:spPr>
          <a:xfrm>
            <a:off x="1031240" y="1990725"/>
            <a:ext cx="6673215" cy="2623185"/>
          </a:xfrm>
          <a:prstGeom prst="roundRect">
            <a:avLst/>
          </a:prstGeom>
          <a:solidFill>
            <a:schemeClr val="bg1">
              <a:lumMod val="65000"/>
              <a:alpha val="3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文本框 4"/>
          <p:cNvSpPr txBox="1"/>
          <p:nvPr/>
        </p:nvSpPr>
        <p:spPr>
          <a:xfrm>
            <a:off x="1243330" y="1493520"/>
            <a:ext cx="4197350" cy="398780"/>
          </a:xfrm>
          <a:prstGeom prst="rect">
            <a:avLst/>
          </a:prstGeom>
          <a:solidFill>
            <a:schemeClr val="accent2"/>
          </a:solidFill>
        </p:spPr>
        <p:txBody>
          <a:bodyPr wrap="square" rtlCol="0" anchor="t">
            <a:spAutoFit/>
          </a:bodyPr>
          <a:p>
            <a:pPr marL="0" lvl="1" fontAlgn="auto">
              <a:lnSpc>
                <a:spcPct val="100000"/>
              </a:lnSpc>
            </a:pPr>
            <a:r>
              <a:rPr lang="en-US" altLang="zh-CN" sz="2000" b="1" dirty="0">
                <a:solidFill>
                  <a:schemeClr val="accent1"/>
                </a:solidFill>
                <a:effectLst>
                  <a:outerShdw blurRad="38100" dist="25400" dir="5400000" algn="ctr" rotWithShape="0">
                    <a:srgbClr val="6E747A">
                      <a:alpha val="43000"/>
                      <a:alpha val="43000"/>
                    </a:srgbClr>
                  </a:outerShdw>
                </a:effectLst>
                <a:latin typeface="+mj-lt"/>
                <a:ea typeface="黑体" pitchFamily="2" charset="-122"/>
                <a:cs typeface="+mj-lt"/>
                <a:sym typeface="+mn-ea"/>
              </a:rPr>
              <a:t>recv(sockid, buf, buflen, flags)</a:t>
            </a:r>
            <a:endParaRPr lang="en-US" altLang="zh-CN" sz="2000" b="1" dirty="0">
              <a:solidFill>
                <a:schemeClr val="accent1"/>
              </a:solidFill>
              <a:effectLst>
                <a:outerShdw blurRad="38100" dist="25400" dir="5400000" algn="ctr" rotWithShape="0">
                  <a:srgbClr val="6E747A">
                    <a:alpha val="43000"/>
                    <a:alpha val="43000"/>
                  </a:srgbClr>
                </a:outerShdw>
              </a:effectLst>
              <a:latin typeface="+mj-lt"/>
              <a:ea typeface="黑体" pitchFamily="2" charset="-122"/>
              <a:cs typeface="+mj-lt"/>
              <a:sym typeface="+mn-ea"/>
            </a:endParaRPr>
          </a:p>
        </p:txBody>
      </p:sp>
      <p:sp>
        <p:nvSpPr>
          <p:cNvPr id="6" name="日期占位符 5"/>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7" name="灯片编号占位符 6"/>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8" name="页脚占位符 7"/>
          <p:cNvSpPr>
            <a:spLocks noGrp="1"/>
          </p:cNvSpPr>
          <p:nvPr>
            <p:ph type="ftr" sz="quarter" idx="11"/>
          </p:nvPr>
        </p:nvSpPr>
        <p:spPr/>
        <p:txBody>
          <a:bodyPr/>
          <a:p>
            <a:r>
              <a:rPr kumimoji="1" lang="zh-SG" altLang="en-US"/>
              <a:t>Principle of Computer Networks Experiment - Lesson 2</a:t>
            </a:r>
            <a:endParaRPr kumimoji="1" lang="zh-SG" alt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a:bodyPr>
          <a:lstStyle/>
          <a:p>
            <a:r>
              <a:rPr lang="en-US" sz="4400" dirty="0"/>
              <a:t>Principles of reliable </a:t>
            </a:r>
            <a:r>
              <a:rPr lang="en-US" dirty="0"/>
              <a:t>d</a:t>
            </a:r>
            <a:r>
              <a:rPr lang="en-US" sz="4400" dirty="0"/>
              <a:t>ata </a:t>
            </a:r>
            <a:r>
              <a:rPr lang="en-US" dirty="0"/>
              <a:t>t</a:t>
            </a:r>
            <a:r>
              <a:rPr lang="en-US" sz="4400" dirty="0"/>
              <a:t>ransfer </a:t>
            </a:r>
            <a:endParaRPr lang="en-US" sz="4400" dirty="0"/>
          </a:p>
        </p:txBody>
      </p:sp>
      <p:grpSp>
        <p:nvGrpSpPr>
          <p:cNvPr id="9" name="Group 8"/>
          <p:cNvGrpSpPr/>
          <p:nvPr/>
        </p:nvGrpSpPr>
        <p:grpSpPr>
          <a:xfrm>
            <a:off x="6136005" y="1901190"/>
            <a:ext cx="5702300" cy="4094453"/>
            <a:chOff x="6226081" y="2364366"/>
            <a:chExt cx="5598584" cy="4094387"/>
          </a:xfrm>
        </p:grpSpPr>
        <p:grpSp>
          <p:nvGrpSpPr>
            <p:cNvPr id="98" name="Group 97"/>
            <p:cNvGrpSpPr/>
            <p:nvPr/>
          </p:nvGrpSpPr>
          <p:grpSpPr>
            <a:xfrm>
              <a:off x="6944646" y="2545250"/>
              <a:ext cx="1245036" cy="593992"/>
              <a:chOff x="9852456" y="608434"/>
              <a:chExt cx="1245036" cy="593992"/>
            </a:xfrm>
          </p:grpSpPr>
          <p:sp>
            <p:nvSpPr>
              <p:cNvPr id="157" name="Oval 19"/>
              <p:cNvSpPr>
                <a:spLocks noChangeArrowheads="1"/>
              </p:cNvSpPr>
              <p:nvPr/>
            </p:nvSpPr>
            <p:spPr bwMode="auto">
              <a:xfrm>
                <a:off x="9852456" y="608434"/>
                <a:ext cx="1245036" cy="593992"/>
              </a:xfrm>
              <a:prstGeom prst="ellipse">
                <a:avLst/>
              </a:prstGeom>
              <a:solidFill>
                <a:srgbClr val="CCFFFF"/>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MS PGothic" charset="0"/>
                  <a:cs typeface="+mn-cs"/>
                </a:endParaRPr>
              </a:p>
            </p:txBody>
          </p:sp>
          <p:sp>
            <p:nvSpPr>
              <p:cNvPr id="158" name="TextBox 157"/>
              <p:cNvSpPr txBox="1"/>
              <p:nvPr/>
            </p:nvSpPr>
            <p:spPr>
              <a:xfrm>
                <a:off x="9935581" y="645213"/>
                <a:ext cx="1106491" cy="533391"/>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sending process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9" name="Group 98"/>
            <p:cNvGrpSpPr/>
            <p:nvPr/>
          </p:nvGrpSpPr>
          <p:grpSpPr>
            <a:xfrm>
              <a:off x="7541116" y="2997281"/>
              <a:ext cx="577241" cy="337180"/>
              <a:chOff x="9950444" y="999755"/>
              <a:chExt cx="577241" cy="337180"/>
            </a:xfrm>
          </p:grpSpPr>
          <p:sp>
            <p:nvSpPr>
              <p:cNvPr id="155" name="Rectangle 154"/>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TextBox 155"/>
              <p:cNvSpPr txBox="1"/>
              <p:nvPr/>
            </p:nvSpPr>
            <p:spPr>
              <a:xfrm>
                <a:off x="9950444" y="999755"/>
                <a:ext cx="577241" cy="3371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0" name="Group 194"/>
            <p:cNvGrpSpPr/>
            <p:nvPr/>
          </p:nvGrpSpPr>
          <p:grpSpPr bwMode="auto">
            <a:xfrm>
              <a:off x="6677899" y="2425781"/>
              <a:ext cx="545509" cy="512284"/>
              <a:chOff x="-44" y="1473"/>
              <a:chExt cx="981" cy="1105"/>
            </a:xfrm>
          </p:grpSpPr>
          <p:pic>
            <p:nvPicPr>
              <p:cNvPr id="153" name="Picture 19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Freeform 196"/>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grpSp>
        <p:grpSp>
          <p:nvGrpSpPr>
            <p:cNvPr id="101" name="Group 100"/>
            <p:cNvGrpSpPr/>
            <p:nvPr/>
          </p:nvGrpSpPr>
          <p:grpSpPr>
            <a:xfrm>
              <a:off x="10189724" y="2496350"/>
              <a:ext cx="1245036" cy="593992"/>
              <a:chOff x="9852456" y="608434"/>
              <a:chExt cx="1245036" cy="593992"/>
            </a:xfrm>
          </p:grpSpPr>
          <p:sp>
            <p:nvSpPr>
              <p:cNvPr id="151" name="Oval 19"/>
              <p:cNvSpPr>
                <a:spLocks noChangeArrowheads="1"/>
              </p:cNvSpPr>
              <p:nvPr/>
            </p:nvSpPr>
            <p:spPr bwMode="auto">
              <a:xfrm>
                <a:off x="9852456" y="608434"/>
                <a:ext cx="1245036" cy="593992"/>
              </a:xfrm>
              <a:prstGeom prst="ellipse">
                <a:avLst/>
              </a:prstGeom>
              <a:solidFill>
                <a:srgbClr val="CCFFFF"/>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MS PGothic" charset="0"/>
                  <a:cs typeface="+mn-cs"/>
                </a:endParaRPr>
              </a:p>
            </p:txBody>
          </p:sp>
          <p:sp>
            <p:nvSpPr>
              <p:cNvPr id="152" name="TextBox 151"/>
              <p:cNvSpPr txBox="1"/>
              <p:nvPr/>
            </p:nvSpPr>
            <p:spPr>
              <a:xfrm>
                <a:off x="9935581" y="645213"/>
                <a:ext cx="1106491" cy="533391"/>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receiving process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02" name="Group 101"/>
            <p:cNvGrpSpPr/>
            <p:nvPr/>
          </p:nvGrpSpPr>
          <p:grpSpPr>
            <a:xfrm>
              <a:off x="10248853" y="2969571"/>
              <a:ext cx="577241" cy="337180"/>
              <a:chOff x="9678159" y="981583"/>
              <a:chExt cx="577241" cy="337180"/>
            </a:xfrm>
          </p:grpSpPr>
          <p:sp>
            <p:nvSpPr>
              <p:cNvPr id="149" name="Rectangle 148"/>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TextBox 149"/>
              <p:cNvSpPr txBox="1"/>
              <p:nvPr/>
            </p:nvSpPr>
            <p:spPr>
              <a:xfrm>
                <a:off x="9678159" y="981583"/>
                <a:ext cx="577241" cy="3371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3" name="Group 161"/>
            <p:cNvGrpSpPr/>
            <p:nvPr/>
          </p:nvGrpSpPr>
          <p:grpSpPr bwMode="auto">
            <a:xfrm>
              <a:off x="11287371" y="2364366"/>
              <a:ext cx="230514" cy="466725"/>
              <a:chOff x="4140" y="429"/>
              <a:chExt cx="1425" cy="2396"/>
            </a:xfrm>
          </p:grpSpPr>
          <p:sp>
            <p:nvSpPr>
              <p:cNvPr id="117" name="Freeform 162"/>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18" name="Rectangle 163"/>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19" name="Freeform 164"/>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20" name="Freeform 165"/>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21" name="Rectangle 166"/>
              <p:cNvSpPr>
                <a:spLocks noChangeArrowheads="1"/>
              </p:cNvSpPr>
              <p:nvPr/>
            </p:nvSpPr>
            <p:spPr bwMode="auto">
              <a:xfrm>
                <a:off x="4209" y="693"/>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nvGrpSpPr>
              <p:cNvPr id="122" name="Group 167"/>
              <p:cNvGrpSpPr/>
              <p:nvPr/>
            </p:nvGrpSpPr>
            <p:grpSpPr bwMode="auto">
              <a:xfrm>
                <a:off x="4749" y="668"/>
                <a:ext cx="581" cy="145"/>
                <a:chOff x="614" y="2568"/>
                <a:chExt cx="725" cy="139"/>
              </a:xfrm>
            </p:grpSpPr>
            <p:sp>
              <p:nvSpPr>
                <p:cNvPr id="147" name="AutoShape 168"/>
                <p:cNvSpPr>
                  <a:spLocks noChangeArrowheads="1"/>
                </p:cNvSpPr>
                <p:nvPr/>
              </p:nvSpPr>
              <p:spPr bwMode="auto">
                <a:xfrm>
                  <a:off x="617" y="2567"/>
                  <a:ext cx="724"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48" name="AutoShape 169"/>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sp>
            <p:nvSpPr>
              <p:cNvPr id="123" name="Rectangle 170"/>
              <p:cNvSpPr>
                <a:spLocks noChangeArrowheads="1"/>
              </p:cNvSpPr>
              <p:nvPr/>
            </p:nvSpPr>
            <p:spPr bwMode="auto">
              <a:xfrm>
                <a:off x="4222" y="1017"/>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nvGrpSpPr>
              <p:cNvPr id="124" name="Group 171"/>
              <p:cNvGrpSpPr/>
              <p:nvPr/>
            </p:nvGrpSpPr>
            <p:grpSpPr bwMode="auto">
              <a:xfrm>
                <a:off x="4747" y="994"/>
                <a:ext cx="581" cy="134"/>
                <a:chOff x="614" y="2568"/>
                <a:chExt cx="725" cy="139"/>
              </a:xfrm>
            </p:grpSpPr>
            <p:sp>
              <p:nvSpPr>
                <p:cNvPr id="145" name="AutoShape 172"/>
                <p:cNvSpPr>
                  <a:spLocks noChangeArrowheads="1"/>
                </p:cNvSpPr>
                <p:nvPr/>
              </p:nvSpPr>
              <p:spPr bwMode="auto">
                <a:xfrm>
                  <a:off x="612" y="2570"/>
                  <a:ext cx="724" cy="162"/>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46" name="AutoShape 173"/>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sp>
            <p:nvSpPr>
              <p:cNvPr id="125" name="Rectangle 174"/>
              <p:cNvSpPr>
                <a:spLocks noChangeArrowheads="1"/>
              </p:cNvSpPr>
              <p:nvPr/>
            </p:nvSpPr>
            <p:spPr bwMode="auto">
              <a:xfrm>
                <a:off x="4216" y="1357"/>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26" name="Rectangle 175"/>
              <p:cNvSpPr>
                <a:spLocks noChangeArrowheads="1"/>
              </p:cNvSpPr>
              <p:nvPr/>
            </p:nvSpPr>
            <p:spPr bwMode="auto">
              <a:xfrm>
                <a:off x="4228" y="1654"/>
                <a:ext cx="593"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nvGrpSpPr>
              <p:cNvPr id="127" name="Group 176"/>
              <p:cNvGrpSpPr/>
              <p:nvPr/>
            </p:nvGrpSpPr>
            <p:grpSpPr bwMode="auto">
              <a:xfrm>
                <a:off x="4735" y="1627"/>
                <a:ext cx="582" cy="151"/>
                <a:chOff x="614" y="2568"/>
                <a:chExt cx="725" cy="139"/>
              </a:xfrm>
            </p:grpSpPr>
            <p:sp>
              <p:nvSpPr>
                <p:cNvPr id="143" name="AutoShape 177"/>
                <p:cNvSpPr>
                  <a:spLocks noChangeArrowheads="1"/>
                </p:cNvSpPr>
                <p:nvPr/>
              </p:nvSpPr>
              <p:spPr bwMode="auto">
                <a:xfrm>
                  <a:off x="611" y="2568"/>
                  <a:ext cx="730" cy="139"/>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44" name="AutoShape 178"/>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sp>
            <p:nvSpPr>
              <p:cNvPr id="128" name="Freeform 179"/>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grpSp>
            <p:nvGrpSpPr>
              <p:cNvPr id="129" name="Group 180"/>
              <p:cNvGrpSpPr/>
              <p:nvPr/>
            </p:nvGrpSpPr>
            <p:grpSpPr bwMode="auto">
              <a:xfrm>
                <a:off x="4739" y="1327"/>
                <a:ext cx="582" cy="139"/>
                <a:chOff x="614" y="2568"/>
                <a:chExt cx="725" cy="139"/>
              </a:xfrm>
            </p:grpSpPr>
            <p:sp>
              <p:nvSpPr>
                <p:cNvPr id="141" name="AutoShape 181"/>
                <p:cNvSpPr>
                  <a:spLocks noChangeArrowheads="1"/>
                </p:cNvSpPr>
                <p:nvPr/>
              </p:nvSpPr>
              <p:spPr bwMode="auto">
                <a:xfrm>
                  <a:off x="614" y="2566"/>
                  <a:ext cx="723"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42" name="AutoShape 182"/>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sp>
            <p:nvSpPr>
              <p:cNvPr id="130" name="Rectangle 183"/>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31" name="Freeform 184"/>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32" name="Freeform 185"/>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33" name="Oval 186"/>
              <p:cNvSpPr>
                <a:spLocks noChangeArrowheads="1"/>
              </p:cNvSpPr>
              <p:nvPr/>
            </p:nvSpPr>
            <p:spPr bwMode="auto">
              <a:xfrm>
                <a:off x="5515" y="2609"/>
                <a:ext cx="50" cy="97"/>
              </a:xfrm>
              <a:prstGeom prst="ellipse">
                <a:avLst/>
              </a:prstGeom>
              <a:solidFill>
                <a:srgbClr val="3333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34" name="Freeform 187"/>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35" name="AutoShape 188"/>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36" name="AutoShape 189"/>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37" name="Oval 190"/>
              <p:cNvSpPr>
                <a:spLocks noChangeArrowheads="1"/>
              </p:cNvSpPr>
              <p:nvPr/>
            </p:nvSpPr>
            <p:spPr bwMode="auto">
              <a:xfrm>
                <a:off x="4310" y="2382"/>
                <a:ext cx="158" cy="146"/>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38" name="Oval 191"/>
              <p:cNvSpPr>
                <a:spLocks noChangeArrowheads="1"/>
              </p:cNvSpPr>
              <p:nvPr/>
            </p:nvSpPr>
            <p:spPr bwMode="auto">
              <a:xfrm>
                <a:off x="4487" y="2382"/>
                <a:ext cx="158" cy="146"/>
              </a:xfrm>
              <a:prstGeom prst="ellipse">
                <a:avLst/>
              </a:prstGeom>
              <a:solidFill>
                <a:srgbClr val="FF0000"/>
              </a:soli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0000"/>
                  </a:solidFill>
                  <a:effectLst/>
                  <a:uLnTx/>
                  <a:uFillTx/>
                  <a:latin typeface="Arial" panose="020B0604020202020204" pitchFamily="34" charset="0"/>
                  <a:ea typeface="MS PGothic" charset="0"/>
                  <a:cs typeface="Arial" panose="020B0604020202020204" pitchFamily="34" charset="0"/>
                </a:endParaRPr>
              </a:p>
            </p:txBody>
          </p:sp>
          <p:sp>
            <p:nvSpPr>
              <p:cNvPr id="139" name="Oval 192"/>
              <p:cNvSpPr>
                <a:spLocks noChangeArrowheads="1"/>
              </p:cNvSpPr>
              <p:nvPr/>
            </p:nvSpPr>
            <p:spPr bwMode="auto">
              <a:xfrm>
                <a:off x="4663" y="2382"/>
                <a:ext cx="158" cy="140"/>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40" name="Rectangle 193"/>
              <p:cNvSpPr>
                <a:spLocks noChangeArrowheads="1"/>
              </p:cNvSpPr>
              <p:nvPr/>
            </p:nvSpPr>
            <p:spPr bwMode="auto">
              <a:xfrm>
                <a:off x="5061" y="1837"/>
                <a:ext cx="88" cy="761"/>
              </a:xfrm>
              <a:prstGeom prst="rect">
                <a:avLst/>
              </a:prstGeom>
              <a:solidFill>
                <a:srgbClr val="292929"/>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cxnSp>
          <p:nvCxnSpPr>
            <p:cNvPr id="105" name="Straight Connector 104"/>
            <p:cNvCxnSpPr/>
            <p:nvPr/>
          </p:nvCxnSpPr>
          <p:spPr>
            <a:xfrm>
              <a:off x="6584655" y="33189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10078299" y="329119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08" name="TextBox 107"/>
            <p:cNvSpPr txBox="1"/>
            <p:nvPr/>
          </p:nvSpPr>
          <p:spPr>
            <a:xfrm>
              <a:off x="6226081" y="3037455"/>
              <a:ext cx="1071711" cy="3067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application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9" name="TextBox 108"/>
            <p:cNvSpPr txBox="1"/>
            <p:nvPr/>
          </p:nvSpPr>
          <p:spPr>
            <a:xfrm>
              <a:off x="6329575" y="3265416"/>
              <a:ext cx="953256" cy="3067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0" name="TextBox 109"/>
            <p:cNvSpPr txBox="1"/>
            <p:nvPr/>
          </p:nvSpPr>
          <p:spPr>
            <a:xfrm flipH="1">
              <a:off x="7109034" y="5998385"/>
              <a:ext cx="4657176" cy="46036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reliable service </a:t>
              </a:r>
              <a:r>
                <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rPr>
                <a:t>implementation</a:t>
              </a:r>
              <a:endPar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endParaRPr>
            </a:p>
          </p:txBody>
        </p:sp>
        <p:grpSp>
          <p:nvGrpSpPr>
            <p:cNvPr id="233" name="Group 232"/>
            <p:cNvGrpSpPr/>
            <p:nvPr/>
          </p:nvGrpSpPr>
          <p:grpSpPr>
            <a:xfrm>
              <a:off x="6573835" y="5301907"/>
              <a:ext cx="5250830" cy="480543"/>
              <a:chOff x="6737055" y="3471301"/>
              <a:chExt cx="5250830" cy="480543"/>
            </a:xfrm>
          </p:grpSpPr>
          <p:grpSp>
            <p:nvGrpSpPr>
              <p:cNvPr id="223" name="Group 222"/>
              <p:cNvGrpSpPr/>
              <p:nvPr/>
            </p:nvGrpSpPr>
            <p:grpSpPr>
              <a:xfrm>
                <a:off x="8324240" y="3583550"/>
                <a:ext cx="2044628" cy="368294"/>
                <a:chOff x="7504363" y="3155701"/>
                <a:chExt cx="2044628" cy="368294"/>
              </a:xfrm>
            </p:grpSpPr>
            <p:grpSp>
              <p:nvGrpSpPr>
                <p:cNvPr id="224" name="Group 223"/>
                <p:cNvGrpSpPr/>
                <p:nvPr/>
              </p:nvGrpSpPr>
              <p:grpSpPr>
                <a:xfrm>
                  <a:off x="7504363" y="3183676"/>
                  <a:ext cx="2003932" cy="306163"/>
                  <a:chOff x="1616358" y="2551230"/>
                  <a:chExt cx="2141698" cy="218510"/>
                </a:xfrm>
              </p:grpSpPr>
              <p:sp>
                <p:nvSpPr>
                  <p:cNvPr id="226" name="Rectangle 225"/>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Oval 226"/>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8" name="Oval 227"/>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25" name="TextBox 224"/>
                <p:cNvSpPr txBox="1"/>
                <p:nvPr/>
              </p:nvSpPr>
              <p:spPr>
                <a:xfrm>
                  <a:off x="7626477" y="3155701"/>
                  <a:ext cx="1922514" cy="36829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unreliable channel</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cxnSp>
            <p:nvCxnSpPr>
              <p:cNvPr id="230" name="Straight Connector 229"/>
              <p:cNvCxnSpPr/>
              <p:nvPr/>
            </p:nvCxnSpPr>
            <p:spPr>
              <a:xfrm>
                <a:off x="6737055"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a:off x="10299974"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34" name="TextBox 233"/>
            <p:cNvSpPr txBox="1"/>
            <p:nvPr/>
          </p:nvSpPr>
          <p:spPr>
            <a:xfrm>
              <a:off x="6413740" y="5280239"/>
              <a:ext cx="953256" cy="3067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network</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5" name="TextBox 234"/>
            <p:cNvSpPr txBox="1"/>
            <p:nvPr/>
          </p:nvSpPr>
          <p:spPr>
            <a:xfrm>
              <a:off x="6358876" y="5023703"/>
              <a:ext cx="924577" cy="3067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37" name="Straight Arrow Connector 236"/>
            <p:cNvCxnSpPr/>
            <p:nvPr/>
          </p:nvCxnSpPr>
          <p:spPr>
            <a:xfrm>
              <a:off x="7532988" y="3216212"/>
              <a:ext cx="0" cy="4035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p:cNvCxnSpPr/>
            <p:nvPr/>
          </p:nvCxnSpPr>
          <p:spPr>
            <a:xfrm flipV="1">
              <a:off x="10867079" y="3152635"/>
              <a:ext cx="0" cy="43940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243" name="TextBox 242"/>
            <p:cNvSpPr txBox="1"/>
            <p:nvPr/>
          </p:nvSpPr>
          <p:spPr>
            <a:xfrm>
              <a:off x="6584496" y="3824138"/>
              <a:ext cx="1896984" cy="83755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sender-side of</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9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reliable data transfer protocol</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4" name="TextBox 243"/>
            <p:cNvSpPr txBox="1"/>
            <p:nvPr/>
          </p:nvSpPr>
          <p:spPr>
            <a:xfrm>
              <a:off x="9914975" y="3826493"/>
              <a:ext cx="1896984" cy="83755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receiver-side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9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of reliable data transfer protocol</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50" name="Group 249"/>
            <p:cNvGrpSpPr/>
            <p:nvPr/>
          </p:nvGrpSpPr>
          <p:grpSpPr>
            <a:xfrm>
              <a:off x="7535360" y="5023850"/>
              <a:ext cx="632009" cy="632009"/>
              <a:chOff x="7408198" y="4955748"/>
              <a:chExt cx="632009" cy="632009"/>
            </a:xfrm>
          </p:grpSpPr>
          <p:cxnSp>
            <p:nvCxnSpPr>
              <p:cNvPr id="247" name="Straight Connector 246"/>
              <p:cNvCxnSpPr/>
              <p:nvPr/>
            </p:nvCxnSpPr>
            <p:spPr>
              <a:xfrm>
                <a:off x="7417790" y="4955748"/>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p:nvGrpSpPr>
          <p:grpSpPr>
            <a:xfrm rot="16200000">
              <a:off x="10248530" y="5019009"/>
              <a:ext cx="632009" cy="632009"/>
              <a:chOff x="7408198" y="4948974"/>
              <a:chExt cx="632009" cy="632009"/>
            </a:xfrm>
          </p:grpSpPr>
          <p:cxnSp>
            <p:nvCxnSpPr>
              <p:cNvPr id="252" name="Straight Connector 251"/>
              <p:cNvCxnSpPr/>
              <p:nvPr/>
            </p:nvCxnSpPr>
            <p:spPr>
              <a:xfrm>
                <a:off x="7427960" y="4948974"/>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grpSp>
        <p:nvGrpSpPr>
          <p:cNvPr id="88" name="Group 87"/>
          <p:cNvGrpSpPr/>
          <p:nvPr/>
        </p:nvGrpSpPr>
        <p:grpSpPr>
          <a:xfrm>
            <a:off x="1042183" y="3581463"/>
            <a:ext cx="8970256" cy="1938020"/>
            <a:chOff x="1042183" y="4044925"/>
            <a:chExt cx="8970256" cy="1938020"/>
          </a:xfrm>
        </p:grpSpPr>
        <p:sp>
          <p:nvSpPr>
            <p:cNvPr id="89" name="TextBox 88"/>
            <p:cNvSpPr txBox="1"/>
            <p:nvPr/>
          </p:nvSpPr>
          <p:spPr>
            <a:xfrm>
              <a:off x="1042183" y="4044925"/>
              <a:ext cx="4815357" cy="19380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Sender and receiver do </a:t>
              </a:r>
              <a:r>
                <a:rPr kumimoji="0" lang="en-US" sz="2400" b="0" i="1" u="none" strike="noStrike" kern="1200" cap="none" spc="0" normalizeH="0" baseline="0" noProof="0" dirty="0">
                  <a:ln>
                    <a:noFill/>
                  </a:ln>
                  <a:solidFill>
                    <a:srgbClr val="FF0000"/>
                  </a:solidFill>
                  <a:effectLst/>
                  <a:uLnTx/>
                  <a:uFillTx/>
                  <a:latin typeface="Calibri" panose="020F0502020204030204"/>
                  <a:ea typeface="+mn-ea"/>
                  <a:cs typeface="+mn-cs"/>
                </a:rPr>
                <a:t>not</a:t>
              </a:r>
              <a:r>
                <a:rPr kumimoji="0" lang="en-US" sz="2400" b="0"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know the “state” of each other, e.g., was a message received?</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0" indent="-457200" algn="l" defTabSz="914400" rtl="0" eaLnBrk="1" fontAlgn="auto" latinLnBrk="0" hangingPunct="1">
                <a:lnSpc>
                  <a:spcPct val="100000"/>
                </a:lnSpc>
                <a:spcBef>
                  <a:spcPts val="0"/>
                </a:spcBef>
                <a:spcAft>
                  <a:spcPts val="0"/>
                </a:spcAft>
                <a:buClr>
                  <a:srgbClr val="0013A3"/>
                </a:buClr>
                <a:buSzTx/>
                <a:buFont typeface="Wingdings" panose="05000000000000000000" pitchFamily="2" charset="2"/>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unless communicated via a message</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90" name="Straight Connector 89"/>
            <p:cNvCxnSpPr>
              <a:stCxn id="93" idx="2"/>
            </p:cNvCxnSpPr>
            <p:nvPr/>
          </p:nvCxnSpPr>
          <p:spPr>
            <a:xfrm flipH="1">
              <a:off x="5799455" y="4260762"/>
              <a:ext cx="787400" cy="90805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a:off x="5800941" y="4291381"/>
              <a:ext cx="4211498" cy="8863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93" name="Oval 92"/>
          <p:cNvSpPr/>
          <p:nvPr/>
        </p:nvSpPr>
        <p:spPr>
          <a:xfrm>
            <a:off x="6586778" y="3177152"/>
            <a:ext cx="1952787"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Oval 93"/>
          <p:cNvSpPr/>
          <p:nvPr/>
        </p:nvSpPr>
        <p:spPr>
          <a:xfrm>
            <a:off x="9885335" y="3174569"/>
            <a:ext cx="1952787"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shower curtain&#10;&#10;Description automatically generated"/>
          <p:cNvPicPr>
            <a:picLocks noChangeAspect="1"/>
          </p:cNvPicPr>
          <p:nvPr/>
        </p:nvPicPr>
        <p:blipFill>
          <a:blip r:embed="rId2"/>
          <a:stretch>
            <a:fillRect/>
          </a:stretch>
        </p:blipFill>
        <p:spPr>
          <a:xfrm>
            <a:off x="8292476" y="1291955"/>
            <a:ext cx="1976012" cy="4393769"/>
          </a:xfrm>
          <a:prstGeom prst="rect">
            <a:avLst/>
          </a:prstGeom>
        </p:spPr>
      </p:pic>
      <p:pic>
        <p:nvPicPr>
          <p:cNvPr id="92" name="Picture 91" descr="A shower curtain&#10;&#10;Description automatically generated"/>
          <p:cNvPicPr>
            <a:picLocks noChangeAspect="1"/>
          </p:cNvPicPr>
          <p:nvPr/>
        </p:nvPicPr>
        <p:blipFill>
          <a:blip r:embed="rId2"/>
          <a:stretch>
            <a:fillRect/>
          </a:stretch>
        </p:blipFill>
        <p:spPr>
          <a:xfrm>
            <a:off x="8219289" y="1165171"/>
            <a:ext cx="3972711" cy="4579749"/>
          </a:xfrm>
          <a:prstGeom prst="rect">
            <a:avLst/>
          </a:prstGeom>
        </p:spPr>
      </p:pic>
      <p:sp>
        <p:nvSpPr>
          <p:cNvPr id="3" name="日期占位符 2"/>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4" name="灯片编号占位符 3"/>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5" name="页脚占位符 4"/>
          <p:cNvSpPr>
            <a:spLocks noGrp="1"/>
          </p:cNvSpPr>
          <p:nvPr>
            <p:ph type="ftr" sz="quarter" idx="11"/>
          </p:nvPr>
        </p:nvSpPr>
        <p:spPr/>
        <p:txBody>
          <a:bodyPr/>
          <a:p>
            <a:r>
              <a:rPr kumimoji="1" lang="zh-SG" altLang="en-US"/>
              <a:t>Principle of Computer Networks Experiment - Lesson 2</a:t>
            </a:r>
            <a:endParaRPr kumimoji="1" lang="zh-SG" altLang="en-US"/>
          </a:p>
        </p:txBody>
      </p:sp>
      <mc:AlternateContent xmlns:mc="http://schemas.openxmlformats.org/markup-compatibility/2006" xmlns:p14="http://schemas.microsoft.com/office/powerpoint/2010/main">
        <mc:Choice Requires="p14">
          <p:contentPart r:id="rId3" p14:bwMode="auto">
            <p14:nvContentPartPr>
              <p14:cNvPr id="7" name="墨迹 6"/>
              <p14:cNvContentPartPr/>
              <p14:nvPr/>
            </p14:nvContentPartPr>
            <p14:xfrm>
              <a:off x="6868795" y="1850390"/>
              <a:ext cx="865505" cy="446405"/>
            </p14:xfrm>
          </p:contentPart>
        </mc:Choice>
        <mc:Fallback xmlns="">
          <p:pic>
            <p:nvPicPr>
              <p:cNvPr id="7" name="墨迹 6"/>
            </p:nvPicPr>
            <p:blipFill>
              <a:blip r:embed="rId4"/>
            </p:blipFill>
            <p:spPr>
              <a:xfrm>
                <a:off x="6868795" y="1850390"/>
                <a:ext cx="865505" cy="44640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8" name="墨迹 7"/>
              <p14:cNvContentPartPr/>
              <p14:nvPr/>
            </p14:nvContentPartPr>
            <p14:xfrm>
              <a:off x="10287000" y="1905000"/>
              <a:ext cx="1044575" cy="506095"/>
            </p14:xfrm>
          </p:contentPart>
        </mc:Choice>
        <mc:Fallback xmlns="">
          <p:pic>
            <p:nvPicPr>
              <p:cNvPr id="8" name="墨迹 7"/>
            </p:nvPicPr>
            <p:blipFill>
              <a:blip r:embed="rId6"/>
            </p:blipFill>
            <p:spPr>
              <a:xfrm>
                <a:off x="10287000" y="1905000"/>
                <a:ext cx="1044575" cy="506095"/>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dissolve">
                                      <p:cBhvr>
                                        <p:cTn id="7" dur="1000"/>
                                        <p:tgtEl>
                                          <p:spTgt spid="8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wipe(left)">
                                      <p:cBhvr>
                                        <p:cTn id="17" dur="10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Termination: </a:t>
            </a:r>
            <a:r>
              <a:rPr lang="en-US" dirty="0" err="1" smtClean="0"/>
              <a:t>server+client</a:t>
            </a:r>
            <a:r>
              <a:rPr lang="en-US" dirty="0" smtClean="0"/>
              <a:t>, close()</a:t>
            </a:r>
            <a:endParaRPr lang="en-US" dirty="0"/>
          </a:p>
        </p:txBody>
      </p:sp>
      <p:sp>
        <p:nvSpPr>
          <p:cNvPr id="3" name="Content Placeholder 2"/>
          <p:cNvSpPr>
            <a:spLocks noGrp="1"/>
          </p:cNvSpPr>
          <p:nvPr>
            <p:ph idx="1"/>
          </p:nvPr>
        </p:nvSpPr>
        <p:spPr>
          <a:xfrm>
            <a:off x="838200" y="2106295"/>
            <a:ext cx="10515600" cy="4070985"/>
          </a:xfrm>
        </p:spPr>
        <p:txBody>
          <a:bodyPr>
            <a:normAutofit/>
          </a:bodyPr>
          <a:lstStyle/>
          <a:p>
            <a:pPr>
              <a:buNone/>
            </a:pPr>
            <a:r>
              <a:rPr lang="en-US" sz="2400" dirty="0" smtClean="0">
                <a:latin typeface="Courier"/>
                <a:cs typeface="Courier"/>
              </a:rPr>
              <a:t>// after use the socket</a:t>
            </a:r>
            <a:endParaRPr lang="en-US" sz="2400" dirty="0" smtClean="0">
              <a:latin typeface="Courier"/>
              <a:cs typeface="Courier"/>
            </a:endParaRPr>
          </a:p>
          <a:p>
            <a:pPr>
              <a:buNone/>
            </a:pPr>
            <a:r>
              <a:rPr lang="en-US" sz="2400" dirty="0" err="1" smtClean="0">
                <a:solidFill>
                  <a:srgbClr val="FF0000"/>
                </a:solidFill>
                <a:latin typeface="Courier"/>
                <a:cs typeface="Courier"/>
              </a:rPr>
              <a:t>close</a:t>
            </a:r>
            <a:r>
              <a:rPr lang="en-US" sz="2400" dirty="0" err="1" smtClean="0">
                <a:latin typeface="Courier"/>
                <a:cs typeface="Courier"/>
              </a:rPr>
              <a:t>(socketid</a:t>
            </a:r>
            <a:r>
              <a:rPr lang="en-US" sz="2400" dirty="0" smtClean="0">
                <a:latin typeface="Courier"/>
                <a:cs typeface="Courier"/>
              </a:rPr>
              <a:t>);</a:t>
            </a:r>
            <a:endParaRPr lang="en-US" sz="2400" dirty="0" smtClean="0">
              <a:latin typeface="Courier"/>
              <a:cs typeface="Courier"/>
            </a:endParaRPr>
          </a:p>
          <a:p>
            <a:pPr>
              <a:buNone/>
            </a:pPr>
            <a:endParaRPr lang="en-US" dirty="0" smtClean="0"/>
          </a:p>
          <a:p>
            <a:pPr>
              <a:buNone/>
            </a:pPr>
            <a:endParaRPr lang="en-US" dirty="0" smtClean="0"/>
          </a:p>
          <a:p>
            <a:r>
              <a:rPr lang="en-US" sz="2800" b="1" dirty="0" smtClean="0">
                <a:solidFill>
                  <a:srgbClr val="FF0000"/>
                </a:solidFill>
                <a:latin typeface="Courier"/>
                <a:cs typeface="Courier"/>
              </a:rPr>
              <a:t>close()</a:t>
            </a:r>
            <a:r>
              <a:rPr lang="en-US" sz="2800" dirty="0" smtClean="0"/>
              <a:t>: closes the socket descriptor</a:t>
            </a:r>
            <a:endParaRPr lang="en-US" sz="2800" dirty="0" smtClean="0"/>
          </a:p>
          <a:p>
            <a:pPr>
              <a:buNone/>
            </a:pPr>
            <a:endParaRPr lang="en-US" dirty="0"/>
          </a:p>
        </p:txBody>
      </p:sp>
      <p:sp>
        <p:nvSpPr>
          <p:cNvPr id="5" name="Rounded Rectangle 4"/>
          <p:cNvSpPr/>
          <p:nvPr/>
        </p:nvSpPr>
        <p:spPr>
          <a:xfrm>
            <a:off x="787400" y="1835785"/>
            <a:ext cx="3801745" cy="1355090"/>
          </a:xfrm>
          <a:prstGeom prst="roundRect">
            <a:avLst/>
          </a:prstGeom>
          <a:solidFill>
            <a:schemeClr val="bg1">
              <a:lumMod val="65000"/>
              <a:alpha val="3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日期占位符 3"/>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6" name="灯片编号占位符 5"/>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7" name="页脚占位符 6"/>
          <p:cNvSpPr>
            <a:spLocks noGrp="1"/>
          </p:cNvSpPr>
          <p:nvPr>
            <p:ph type="ftr" sz="quarter" idx="11"/>
          </p:nvPr>
        </p:nvSpPr>
        <p:spPr/>
        <p:txBody>
          <a:bodyPr/>
          <a:p>
            <a:r>
              <a:rPr kumimoji="1" lang="zh-SG" altLang="en-US"/>
              <a:t>Principle of Computer Networks Experiment - Lesson 2</a:t>
            </a:r>
            <a:endParaRPr kumimoji="1" lang="zh-SG" alt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049000" cy="1325880"/>
          </a:xfrm>
        </p:spPr>
        <p:txBody>
          <a:bodyPr>
            <a:normAutofit/>
          </a:bodyPr>
          <a:lstStyle/>
          <a:p>
            <a:r>
              <a:rPr lang="en-US" dirty="0" smtClean="0"/>
              <a:t>TCP Socket Summary </a:t>
            </a:r>
            <a:endParaRPr lang="en-US" dirty="0"/>
          </a:p>
        </p:txBody>
      </p:sp>
      <p:sp>
        <p:nvSpPr>
          <p:cNvPr id="3" name="Content Placeholder 2"/>
          <p:cNvSpPr>
            <a:spLocks noGrp="1"/>
          </p:cNvSpPr>
          <p:nvPr>
            <p:ph idx="1"/>
          </p:nvPr>
        </p:nvSpPr>
        <p:spPr>
          <a:xfrm>
            <a:off x="784860" y="2152650"/>
            <a:ext cx="10515600" cy="4351338"/>
          </a:xfrm>
        </p:spPr>
        <p:txBody>
          <a:bodyPr>
            <a:normAutofit/>
          </a:bodyPr>
          <a:lstStyle/>
          <a:p>
            <a:r>
              <a:rPr lang="en-US" dirty="0" smtClean="0">
                <a:solidFill>
                  <a:srgbClr val="FF0000"/>
                </a:solidFill>
                <a:cs typeface="+mn-lt"/>
              </a:rPr>
              <a:t>Client</a:t>
            </a:r>
            <a:endParaRPr lang="en-US" dirty="0" smtClean="0">
              <a:cs typeface="+mn-lt"/>
            </a:endParaRPr>
          </a:p>
          <a:p>
            <a:pPr lvl="1"/>
            <a:r>
              <a:rPr lang="en-US" b="1" dirty="0" smtClean="0">
                <a:cs typeface="+mn-lt"/>
              </a:rPr>
              <a:t>socket()</a:t>
            </a:r>
            <a:endParaRPr lang="en-US" b="1" dirty="0" smtClean="0">
              <a:cs typeface="+mn-lt"/>
            </a:endParaRPr>
          </a:p>
          <a:p>
            <a:pPr lvl="1"/>
            <a:r>
              <a:rPr lang="en-US" b="1" dirty="0" smtClean="0">
                <a:solidFill>
                  <a:schemeClr val="accent1"/>
                </a:solidFill>
                <a:cs typeface="+mn-lt"/>
              </a:rPr>
              <a:t>connect()</a:t>
            </a:r>
            <a:endParaRPr lang="en-US" b="1" dirty="0" smtClean="0">
              <a:solidFill>
                <a:schemeClr val="accent1"/>
              </a:solidFill>
              <a:cs typeface="+mn-lt"/>
            </a:endParaRPr>
          </a:p>
          <a:p>
            <a:pPr lvl="1"/>
            <a:endParaRPr lang="en-US" dirty="0" smtClean="0">
              <a:cs typeface="+mn-lt"/>
            </a:endParaRPr>
          </a:p>
          <a:p>
            <a:r>
              <a:rPr lang="en-US" dirty="0" smtClean="0">
                <a:solidFill>
                  <a:srgbClr val="FF0000"/>
                </a:solidFill>
                <a:cs typeface="+mn-lt"/>
              </a:rPr>
              <a:t>Server</a:t>
            </a:r>
            <a:endParaRPr lang="en-US" dirty="0" smtClean="0">
              <a:cs typeface="+mn-lt"/>
            </a:endParaRPr>
          </a:p>
          <a:p>
            <a:pPr lvl="1"/>
            <a:r>
              <a:rPr lang="en-US" b="1" dirty="0" smtClean="0">
                <a:cs typeface="+mn-lt"/>
              </a:rPr>
              <a:t>socket() </a:t>
            </a:r>
            <a:endParaRPr lang="en-US" b="1" dirty="0" smtClean="0">
              <a:cs typeface="+mn-lt"/>
            </a:endParaRPr>
          </a:p>
          <a:p>
            <a:pPr lvl="1"/>
            <a:r>
              <a:rPr lang="en-US" b="1" dirty="0" smtClean="0">
                <a:cs typeface="+mn-lt"/>
              </a:rPr>
              <a:t>bind()</a:t>
            </a:r>
            <a:endParaRPr lang="en-US" b="1" dirty="0" smtClean="0">
              <a:cs typeface="+mn-lt"/>
            </a:endParaRPr>
          </a:p>
          <a:p>
            <a:pPr lvl="1"/>
            <a:r>
              <a:rPr lang="en-US" b="1" dirty="0" smtClean="0">
                <a:cs typeface="+mn-lt"/>
              </a:rPr>
              <a:t>listen()</a:t>
            </a:r>
            <a:endParaRPr lang="en-US" b="1" dirty="0" smtClean="0">
              <a:cs typeface="+mn-lt"/>
            </a:endParaRPr>
          </a:p>
          <a:p>
            <a:pPr lvl="1"/>
            <a:r>
              <a:rPr lang="en-US" b="1" dirty="0" smtClean="0">
                <a:solidFill>
                  <a:schemeClr val="accent1"/>
                </a:solidFill>
              </a:rPr>
              <a:t>accept()</a:t>
            </a:r>
            <a:endParaRPr lang="en-US" b="1" dirty="0" smtClean="0">
              <a:solidFill>
                <a:schemeClr val="accent1"/>
              </a:solidFill>
            </a:endParaRPr>
          </a:p>
          <a:p>
            <a:pPr lvl="1"/>
            <a:endParaRPr lang="en-US" b="1" dirty="0" smtClean="0">
              <a:solidFill>
                <a:schemeClr val="accent1"/>
              </a:solidFill>
            </a:endParaRPr>
          </a:p>
        </p:txBody>
      </p:sp>
      <p:sp>
        <p:nvSpPr>
          <p:cNvPr id="4" name="Rectangle 108"/>
          <p:cNvSpPr/>
          <p:nvPr/>
        </p:nvSpPr>
        <p:spPr>
          <a:xfrm>
            <a:off x="3137605" y="5381232"/>
            <a:ext cx="7992240" cy="927167"/>
          </a:xfrm>
          <a:prstGeom prst="rect">
            <a:avLst/>
          </a:prstGeom>
          <a:solidFill>
            <a:schemeClr val="bg2">
              <a:lumMod val="50000"/>
              <a:alpha val="23000"/>
            </a:schemeClr>
          </a:solidFill>
        </p:spPr>
        <p:style>
          <a:lnRef idx="1">
            <a:schemeClr val="accent1"/>
          </a:lnRef>
          <a:fillRef idx="3">
            <a:schemeClr val="accent1"/>
          </a:fillRef>
          <a:effectRef idx="2">
            <a:schemeClr val="accent1"/>
          </a:effectRef>
          <a:fontRef idx="minor">
            <a:schemeClr val="lt1"/>
          </a:fontRef>
        </p:style>
        <p:txBody>
          <a:bodyPr rtlCol="0" anchor="ctr"/>
          <a:p>
            <a:pPr algn="ctr"/>
            <a:endParaRPr lang="en-US"/>
          </a:p>
        </p:txBody>
      </p:sp>
      <p:sp>
        <p:nvSpPr>
          <p:cNvPr id="5" name="Rectangle 107"/>
          <p:cNvSpPr/>
          <p:nvPr/>
        </p:nvSpPr>
        <p:spPr>
          <a:xfrm>
            <a:off x="3124776" y="4194663"/>
            <a:ext cx="7992240" cy="1206060"/>
          </a:xfrm>
          <a:prstGeom prst="rect">
            <a:avLst/>
          </a:prstGeom>
          <a:solidFill>
            <a:srgbClr val="000090">
              <a:alpha val="23000"/>
            </a:srgbClr>
          </a:solidFill>
        </p:spPr>
        <p:style>
          <a:lnRef idx="1">
            <a:schemeClr val="accent1"/>
          </a:lnRef>
          <a:fillRef idx="3">
            <a:schemeClr val="accent1"/>
          </a:fillRef>
          <a:effectRef idx="2">
            <a:schemeClr val="accent1"/>
          </a:effectRef>
          <a:fontRef idx="minor">
            <a:schemeClr val="lt1"/>
          </a:fontRef>
        </p:style>
        <p:txBody>
          <a:bodyPr rtlCol="0" anchor="ctr"/>
          <a:p>
            <a:pPr algn="ctr"/>
            <a:endParaRPr lang="en-US"/>
          </a:p>
        </p:txBody>
      </p:sp>
      <p:sp>
        <p:nvSpPr>
          <p:cNvPr id="6" name="Rectangle 106"/>
          <p:cNvSpPr/>
          <p:nvPr/>
        </p:nvSpPr>
        <p:spPr>
          <a:xfrm>
            <a:off x="3124776" y="3399217"/>
            <a:ext cx="7992240" cy="795446"/>
          </a:xfrm>
          <a:prstGeom prst="rect">
            <a:avLst/>
          </a:prstGeom>
          <a:solidFill>
            <a:srgbClr val="800000">
              <a:alpha val="23000"/>
            </a:srgbClr>
          </a:solidFill>
        </p:spPr>
        <p:style>
          <a:lnRef idx="1">
            <a:schemeClr val="accent1"/>
          </a:lnRef>
          <a:fillRef idx="3">
            <a:schemeClr val="accent1"/>
          </a:fillRef>
          <a:effectRef idx="2">
            <a:schemeClr val="accent1"/>
          </a:effectRef>
          <a:fontRef idx="minor">
            <a:schemeClr val="lt1"/>
          </a:fontRef>
        </p:style>
        <p:txBody>
          <a:bodyPr rtlCol="0" anchor="ctr"/>
          <a:p>
            <a:pPr algn="ctr"/>
            <a:endParaRPr lang="en-US"/>
          </a:p>
        </p:txBody>
      </p:sp>
      <p:sp>
        <p:nvSpPr>
          <p:cNvPr id="7" name="Rectangle 105"/>
          <p:cNvSpPr/>
          <p:nvPr/>
        </p:nvSpPr>
        <p:spPr>
          <a:xfrm>
            <a:off x="3137605" y="2291221"/>
            <a:ext cx="7992240" cy="1109584"/>
          </a:xfrm>
          <a:prstGeom prst="rect">
            <a:avLst/>
          </a:prstGeom>
          <a:solidFill>
            <a:srgbClr val="008000">
              <a:alpha val="23000"/>
            </a:srgbClr>
          </a:solidFill>
        </p:spPr>
        <p:style>
          <a:lnRef idx="1">
            <a:schemeClr val="accent1"/>
          </a:lnRef>
          <a:fillRef idx="3">
            <a:schemeClr val="accent1"/>
          </a:fillRef>
          <a:effectRef idx="2">
            <a:schemeClr val="accent1"/>
          </a:effectRef>
          <a:fontRef idx="minor">
            <a:schemeClr val="lt1"/>
          </a:fontRef>
        </p:style>
        <p:txBody>
          <a:bodyPr rtlCol="0" anchor="ctr"/>
          <a:p>
            <a:pPr algn="ctr"/>
            <a:endParaRPr lang="en-US" dirty="0"/>
          </a:p>
        </p:txBody>
      </p:sp>
      <p:cxnSp>
        <p:nvCxnSpPr>
          <p:cNvPr id="9" name="Straight Arrow Connector 68"/>
          <p:cNvCxnSpPr/>
          <p:nvPr/>
        </p:nvCxnSpPr>
        <p:spPr>
          <a:xfrm rot="16200000" flipH="1">
            <a:off x="1509962" y="4229196"/>
            <a:ext cx="4152957" cy="3"/>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0" name="TextBox 69"/>
          <p:cNvSpPr txBox="1"/>
          <p:nvPr/>
        </p:nvSpPr>
        <p:spPr>
          <a:xfrm>
            <a:off x="3124776" y="5547997"/>
            <a:ext cx="461665" cy="557041"/>
          </a:xfrm>
          <a:prstGeom prst="rect">
            <a:avLst/>
          </a:prstGeom>
          <a:noFill/>
        </p:spPr>
        <p:txBody>
          <a:bodyPr vert="vert270" wrap="none" rtlCol="0">
            <a:spAutoFit/>
          </a:bodyPr>
          <a:p>
            <a:r>
              <a:rPr lang="en-US" dirty="0" smtClean="0"/>
              <a:t>Time</a:t>
            </a:r>
            <a:endParaRPr lang="en-US" dirty="0"/>
          </a:p>
        </p:txBody>
      </p:sp>
      <p:sp>
        <p:nvSpPr>
          <p:cNvPr id="11" name="TextBox 70"/>
          <p:cNvSpPr txBox="1"/>
          <p:nvPr/>
        </p:nvSpPr>
        <p:spPr>
          <a:xfrm>
            <a:off x="3919999" y="2370901"/>
            <a:ext cx="1292842" cy="369332"/>
          </a:xfrm>
          <a:prstGeom prst="rect">
            <a:avLst/>
          </a:prstGeom>
          <a:noFill/>
        </p:spPr>
        <p:txBody>
          <a:bodyPr wrap="none" rtlCol="0">
            <a:spAutoFit/>
          </a:bodyPr>
          <a:p>
            <a:r>
              <a:rPr lang="en-US" b="1" dirty="0" smtClean="0">
                <a:solidFill>
                  <a:srgbClr val="008000"/>
                </a:solidFill>
                <a:latin typeface="Courier New" panose="02070309020205020404"/>
                <a:cs typeface="Courier New" panose="02070309020205020404"/>
              </a:rPr>
              <a:t>socket()</a:t>
            </a:r>
            <a:endParaRPr lang="en-US" b="1" dirty="0">
              <a:solidFill>
                <a:srgbClr val="008000"/>
              </a:solidFill>
              <a:latin typeface="Courier New" panose="02070309020205020404"/>
              <a:cs typeface="Courier New" panose="02070309020205020404"/>
            </a:endParaRPr>
          </a:p>
        </p:txBody>
      </p:sp>
      <p:sp>
        <p:nvSpPr>
          <p:cNvPr id="12" name="TextBox 71"/>
          <p:cNvSpPr txBox="1"/>
          <p:nvPr/>
        </p:nvSpPr>
        <p:spPr>
          <a:xfrm>
            <a:off x="8882380" y="2291221"/>
            <a:ext cx="1292842" cy="369332"/>
          </a:xfrm>
          <a:prstGeom prst="rect">
            <a:avLst/>
          </a:prstGeom>
          <a:noFill/>
        </p:spPr>
        <p:txBody>
          <a:bodyPr wrap="none" rtlCol="0">
            <a:spAutoFit/>
          </a:bodyPr>
          <a:p>
            <a:r>
              <a:rPr lang="en-US" b="1" dirty="0" smtClean="0">
                <a:solidFill>
                  <a:srgbClr val="008000"/>
                </a:solidFill>
                <a:latin typeface="Courier New" panose="02070309020205020404"/>
                <a:cs typeface="Courier New" panose="02070309020205020404"/>
              </a:rPr>
              <a:t>socket()</a:t>
            </a:r>
            <a:endParaRPr lang="en-US" b="1" dirty="0">
              <a:solidFill>
                <a:srgbClr val="008000"/>
              </a:solidFill>
              <a:latin typeface="Courier New" panose="02070309020205020404"/>
              <a:cs typeface="Courier New" panose="02070309020205020404"/>
            </a:endParaRPr>
          </a:p>
        </p:txBody>
      </p:sp>
      <p:sp>
        <p:nvSpPr>
          <p:cNvPr id="13" name="TextBox 73"/>
          <p:cNvSpPr txBox="1"/>
          <p:nvPr/>
        </p:nvSpPr>
        <p:spPr>
          <a:xfrm>
            <a:off x="8882380" y="2660553"/>
            <a:ext cx="1015798" cy="369332"/>
          </a:xfrm>
          <a:prstGeom prst="rect">
            <a:avLst/>
          </a:prstGeom>
          <a:noFill/>
        </p:spPr>
        <p:txBody>
          <a:bodyPr wrap="none" rtlCol="0">
            <a:spAutoFit/>
          </a:bodyPr>
          <a:p>
            <a:r>
              <a:rPr lang="en-US" b="1" dirty="0" smtClean="0">
                <a:solidFill>
                  <a:srgbClr val="008000"/>
                </a:solidFill>
                <a:latin typeface="Courier New" panose="02070309020205020404"/>
                <a:cs typeface="Courier New" panose="02070309020205020404"/>
              </a:rPr>
              <a:t>bind()</a:t>
            </a:r>
            <a:endParaRPr lang="en-US" b="1" dirty="0">
              <a:solidFill>
                <a:srgbClr val="008000"/>
              </a:solidFill>
              <a:latin typeface="Courier New" panose="02070309020205020404"/>
              <a:cs typeface="Courier New" panose="02070309020205020404"/>
            </a:endParaRPr>
          </a:p>
        </p:txBody>
      </p:sp>
      <p:sp>
        <p:nvSpPr>
          <p:cNvPr id="14" name="TextBox 74"/>
          <p:cNvSpPr txBox="1"/>
          <p:nvPr/>
        </p:nvSpPr>
        <p:spPr>
          <a:xfrm>
            <a:off x="8882380" y="3029885"/>
            <a:ext cx="1292842" cy="369332"/>
          </a:xfrm>
          <a:prstGeom prst="rect">
            <a:avLst/>
          </a:prstGeom>
          <a:noFill/>
        </p:spPr>
        <p:txBody>
          <a:bodyPr wrap="none" rtlCol="0">
            <a:spAutoFit/>
          </a:bodyPr>
          <a:p>
            <a:r>
              <a:rPr lang="en-US" b="1" dirty="0" smtClean="0">
                <a:solidFill>
                  <a:srgbClr val="008000"/>
                </a:solidFill>
                <a:latin typeface="Courier New" panose="02070309020205020404"/>
                <a:cs typeface="Courier New" panose="02070309020205020404"/>
              </a:rPr>
              <a:t>listen()</a:t>
            </a:r>
            <a:endParaRPr lang="en-US" b="1" dirty="0">
              <a:solidFill>
                <a:srgbClr val="008000"/>
              </a:solidFill>
              <a:latin typeface="Courier New" panose="02070309020205020404"/>
              <a:cs typeface="Courier New" panose="02070309020205020404"/>
            </a:endParaRPr>
          </a:p>
        </p:txBody>
      </p:sp>
      <p:sp>
        <p:nvSpPr>
          <p:cNvPr id="15" name="Right Brace 75"/>
          <p:cNvSpPr/>
          <p:nvPr/>
        </p:nvSpPr>
        <p:spPr>
          <a:xfrm>
            <a:off x="10175222" y="2291221"/>
            <a:ext cx="338977" cy="1107996"/>
          </a:xfrm>
          <a:prstGeom prst="rightBrace">
            <a:avLst>
              <a:gd name="adj1" fmla="val 106723"/>
              <a:gd name="adj2" fmla="val 50000"/>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p>
            <a:pPr algn="ctr"/>
            <a:endParaRPr lang="en-US"/>
          </a:p>
        </p:txBody>
      </p:sp>
      <p:cxnSp>
        <p:nvCxnSpPr>
          <p:cNvPr id="16" name="Straight Connector 77"/>
          <p:cNvCxnSpPr/>
          <p:nvPr/>
        </p:nvCxnSpPr>
        <p:spPr>
          <a:xfrm>
            <a:off x="3137605" y="3399217"/>
            <a:ext cx="7658836"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7" name="TextBox 78"/>
          <p:cNvSpPr txBox="1"/>
          <p:nvPr/>
        </p:nvSpPr>
        <p:spPr>
          <a:xfrm rot="5400000">
            <a:off x="11298555" y="2130425"/>
            <a:ext cx="398145" cy="1397635"/>
          </a:xfrm>
          <a:prstGeom prst="rect">
            <a:avLst/>
          </a:prstGeom>
          <a:noFill/>
        </p:spPr>
        <p:txBody>
          <a:bodyPr vert="vert270" wrap="square" rtlCol="0">
            <a:spAutoFit/>
          </a:bodyPr>
          <a:p>
            <a:r>
              <a:rPr lang="en-US" sz="1400" b="1" dirty="0" smtClean="0">
                <a:solidFill>
                  <a:srgbClr val="008000"/>
                </a:solidFill>
              </a:rPr>
              <a:t>Initialization</a:t>
            </a:r>
            <a:endParaRPr lang="en-US" sz="1400" b="1" dirty="0" smtClean="0">
              <a:solidFill>
                <a:srgbClr val="008000"/>
              </a:solidFill>
            </a:endParaRPr>
          </a:p>
        </p:txBody>
      </p:sp>
      <p:sp>
        <p:nvSpPr>
          <p:cNvPr id="18" name="TextBox 79"/>
          <p:cNvSpPr txBox="1"/>
          <p:nvPr/>
        </p:nvSpPr>
        <p:spPr>
          <a:xfrm>
            <a:off x="8882380" y="3640798"/>
            <a:ext cx="1292842" cy="369332"/>
          </a:xfrm>
          <a:prstGeom prst="rect">
            <a:avLst/>
          </a:prstGeom>
          <a:noFill/>
        </p:spPr>
        <p:txBody>
          <a:bodyPr wrap="none" rtlCol="0">
            <a:spAutoFit/>
          </a:bodyPr>
          <a:p>
            <a:r>
              <a:rPr lang="en-US" b="1" dirty="0" smtClean="0">
                <a:solidFill>
                  <a:srgbClr val="800000"/>
                </a:solidFill>
                <a:latin typeface="Courier New" panose="02070309020205020404"/>
                <a:cs typeface="Courier New" panose="02070309020205020404"/>
              </a:rPr>
              <a:t>accept()</a:t>
            </a:r>
            <a:endParaRPr lang="en-US" b="1" dirty="0">
              <a:solidFill>
                <a:srgbClr val="800000"/>
              </a:solidFill>
              <a:latin typeface="Courier New" panose="02070309020205020404"/>
              <a:cs typeface="Courier New" panose="02070309020205020404"/>
            </a:endParaRPr>
          </a:p>
        </p:txBody>
      </p:sp>
      <p:cxnSp>
        <p:nvCxnSpPr>
          <p:cNvPr id="19" name="Straight Connector 80"/>
          <p:cNvCxnSpPr/>
          <p:nvPr/>
        </p:nvCxnSpPr>
        <p:spPr>
          <a:xfrm>
            <a:off x="3137605" y="4194663"/>
            <a:ext cx="7658836"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0" name="Right Brace 81"/>
          <p:cNvSpPr/>
          <p:nvPr/>
        </p:nvSpPr>
        <p:spPr>
          <a:xfrm>
            <a:off x="10175222" y="3400805"/>
            <a:ext cx="338977" cy="793858"/>
          </a:xfrm>
          <a:prstGeom prst="rightBrace">
            <a:avLst>
              <a:gd name="adj1" fmla="val 58548"/>
              <a:gd name="adj2" fmla="val 50000"/>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p>
            <a:pPr algn="ctr"/>
            <a:endParaRPr lang="en-US"/>
          </a:p>
        </p:txBody>
      </p:sp>
      <p:sp>
        <p:nvSpPr>
          <p:cNvPr id="21" name="TextBox 82"/>
          <p:cNvSpPr txBox="1"/>
          <p:nvPr/>
        </p:nvSpPr>
        <p:spPr>
          <a:xfrm rot="5400000">
            <a:off x="11169650" y="3072765"/>
            <a:ext cx="613410" cy="1431290"/>
          </a:xfrm>
          <a:prstGeom prst="rect">
            <a:avLst/>
          </a:prstGeom>
          <a:noFill/>
        </p:spPr>
        <p:txBody>
          <a:bodyPr vert="vert270" wrap="square" rtlCol="0">
            <a:spAutoFit/>
          </a:bodyPr>
          <a:p>
            <a:r>
              <a:rPr lang="en-US" sz="1400" b="1" dirty="0" smtClean="0">
                <a:solidFill>
                  <a:srgbClr val="800000"/>
                </a:solidFill>
              </a:rPr>
              <a:t>Connection</a:t>
            </a:r>
            <a:endParaRPr lang="en-US" sz="1400" b="1" dirty="0" smtClean="0">
              <a:solidFill>
                <a:srgbClr val="800000"/>
              </a:solidFill>
            </a:endParaRPr>
          </a:p>
          <a:p>
            <a:r>
              <a:rPr lang="en-US" sz="1400" b="1" dirty="0" smtClean="0">
                <a:solidFill>
                  <a:srgbClr val="800000"/>
                </a:solidFill>
              </a:rPr>
              <a:t>Establishment</a:t>
            </a:r>
            <a:endParaRPr lang="en-US" sz="1400" b="1" dirty="0">
              <a:solidFill>
                <a:srgbClr val="800000"/>
              </a:solidFill>
            </a:endParaRPr>
          </a:p>
        </p:txBody>
      </p:sp>
      <p:sp>
        <p:nvSpPr>
          <p:cNvPr id="22" name="TextBox 84"/>
          <p:cNvSpPr txBox="1"/>
          <p:nvPr/>
        </p:nvSpPr>
        <p:spPr>
          <a:xfrm>
            <a:off x="3919999" y="3640798"/>
            <a:ext cx="1431364" cy="369332"/>
          </a:xfrm>
          <a:prstGeom prst="rect">
            <a:avLst/>
          </a:prstGeom>
          <a:noFill/>
        </p:spPr>
        <p:txBody>
          <a:bodyPr wrap="none" rtlCol="0">
            <a:spAutoFit/>
          </a:bodyPr>
          <a:p>
            <a:r>
              <a:rPr lang="en-US" b="1" dirty="0" smtClean="0">
                <a:solidFill>
                  <a:srgbClr val="800000"/>
                </a:solidFill>
                <a:latin typeface="Courier New" panose="02070309020205020404"/>
                <a:cs typeface="Courier New" panose="02070309020205020404"/>
              </a:rPr>
              <a:t>connect()</a:t>
            </a:r>
            <a:endParaRPr lang="en-US" b="1" dirty="0">
              <a:solidFill>
                <a:srgbClr val="800000"/>
              </a:solidFill>
              <a:latin typeface="Courier New" panose="02070309020205020404"/>
              <a:cs typeface="Courier New" panose="02070309020205020404"/>
            </a:endParaRPr>
          </a:p>
        </p:txBody>
      </p:sp>
      <p:sp>
        <p:nvSpPr>
          <p:cNvPr id="23" name="TextBox 85"/>
          <p:cNvSpPr txBox="1"/>
          <p:nvPr/>
        </p:nvSpPr>
        <p:spPr>
          <a:xfrm>
            <a:off x="3919999" y="4270061"/>
            <a:ext cx="2539540" cy="369332"/>
          </a:xfrm>
          <a:prstGeom prst="rect">
            <a:avLst/>
          </a:prstGeom>
          <a:noFill/>
        </p:spPr>
        <p:txBody>
          <a:bodyPr wrap="none" rtlCol="0">
            <a:spAutoFit/>
          </a:bodyPr>
          <a:p>
            <a:r>
              <a:rPr lang="en-US" b="1" dirty="0" smtClean="0">
                <a:solidFill>
                  <a:srgbClr val="000090"/>
                </a:solidFill>
                <a:latin typeface="Courier New" panose="02070309020205020404"/>
                <a:cs typeface="Courier New" panose="02070309020205020404"/>
              </a:rPr>
              <a:t>send() or write()</a:t>
            </a:r>
            <a:endParaRPr lang="en-US" b="1" dirty="0">
              <a:solidFill>
                <a:srgbClr val="000090"/>
              </a:solidFill>
              <a:latin typeface="Courier New" panose="02070309020205020404"/>
              <a:cs typeface="Courier New" panose="02070309020205020404"/>
            </a:endParaRPr>
          </a:p>
        </p:txBody>
      </p:sp>
      <p:sp>
        <p:nvSpPr>
          <p:cNvPr id="24" name="TextBox 86"/>
          <p:cNvSpPr txBox="1"/>
          <p:nvPr/>
        </p:nvSpPr>
        <p:spPr>
          <a:xfrm>
            <a:off x="7612610" y="5031392"/>
            <a:ext cx="2539540" cy="369332"/>
          </a:xfrm>
          <a:prstGeom prst="rect">
            <a:avLst/>
          </a:prstGeom>
          <a:noFill/>
        </p:spPr>
        <p:txBody>
          <a:bodyPr wrap="none" rtlCol="0">
            <a:spAutoFit/>
          </a:bodyPr>
          <a:p>
            <a:r>
              <a:rPr lang="en-US" b="1" dirty="0" smtClean="0">
                <a:solidFill>
                  <a:srgbClr val="000090"/>
                </a:solidFill>
                <a:latin typeface="Courier New" panose="02070309020205020404"/>
                <a:cs typeface="Courier New" panose="02070309020205020404"/>
              </a:rPr>
              <a:t>send() or write()</a:t>
            </a:r>
            <a:endParaRPr lang="en-US" b="1" dirty="0">
              <a:solidFill>
                <a:srgbClr val="000090"/>
              </a:solidFill>
              <a:latin typeface="Courier New" panose="02070309020205020404"/>
              <a:cs typeface="Courier New" panose="02070309020205020404"/>
            </a:endParaRPr>
          </a:p>
        </p:txBody>
      </p:sp>
      <p:sp>
        <p:nvSpPr>
          <p:cNvPr id="25" name="TextBox 87"/>
          <p:cNvSpPr txBox="1"/>
          <p:nvPr/>
        </p:nvSpPr>
        <p:spPr>
          <a:xfrm>
            <a:off x="3919999" y="5029803"/>
            <a:ext cx="2401018" cy="369332"/>
          </a:xfrm>
          <a:prstGeom prst="rect">
            <a:avLst/>
          </a:prstGeom>
          <a:noFill/>
        </p:spPr>
        <p:txBody>
          <a:bodyPr wrap="none" rtlCol="0">
            <a:spAutoFit/>
          </a:bodyPr>
          <a:p>
            <a:r>
              <a:rPr lang="en-US" b="1" dirty="0" err="1" smtClean="0">
                <a:solidFill>
                  <a:srgbClr val="000090"/>
                </a:solidFill>
                <a:latin typeface="Courier New" panose="02070309020205020404"/>
                <a:cs typeface="Courier New" panose="02070309020205020404"/>
              </a:rPr>
              <a:t>recv</a:t>
            </a:r>
            <a:r>
              <a:rPr lang="en-US" b="1" dirty="0" smtClean="0">
                <a:solidFill>
                  <a:srgbClr val="000090"/>
                </a:solidFill>
                <a:latin typeface="Courier New" panose="02070309020205020404"/>
                <a:cs typeface="Courier New" panose="02070309020205020404"/>
              </a:rPr>
              <a:t>() or read()</a:t>
            </a:r>
            <a:endParaRPr lang="en-US" b="1" dirty="0">
              <a:solidFill>
                <a:srgbClr val="000090"/>
              </a:solidFill>
              <a:latin typeface="Courier New" panose="02070309020205020404"/>
              <a:cs typeface="Courier New" panose="02070309020205020404"/>
            </a:endParaRPr>
          </a:p>
        </p:txBody>
      </p:sp>
      <p:sp>
        <p:nvSpPr>
          <p:cNvPr id="26" name="TextBox 88"/>
          <p:cNvSpPr txBox="1"/>
          <p:nvPr/>
        </p:nvSpPr>
        <p:spPr>
          <a:xfrm>
            <a:off x="7757115" y="4270061"/>
            <a:ext cx="2401018" cy="369332"/>
          </a:xfrm>
          <a:prstGeom prst="rect">
            <a:avLst/>
          </a:prstGeom>
          <a:noFill/>
        </p:spPr>
        <p:txBody>
          <a:bodyPr wrap="none" rtlCol="0">
            <a:spAutoFit/>
          </a:bodyPr>
          <a:p>
            <a:r>
              <a:rPr lang="en-US" b="1" dirty="0" err="1" smtClean="0">
                <a:solidFill>
                  <a:srgbClr val="000090"/>
                </a:solidFill>
                <a:latin typeface="Courier New" panose="02070309020205020404"/>
                <a:cs typeface="Courier New" panose="02070309020205020404"/>
              </a:rPr>
              <a:t>recv</a:t>
            </a:r>
            <a:r>
              <a:rPr lang="en-US" b="1" dirty="0" smtClean="0">
                <a:solidFill>
                  <a:srgbClr val="000090"/>
                </a:solidFill>
                <a:latin typeface="Courier New" panose="02070309020205020404"/>
                <a:cs typeface="Courier New" panose="02070309020205020404"/>
              </a:rPr>
              <a:t>() or read()</a:t>
            </a:r>
            <a:endParaRPr lang="en-US" b="1" dirty="0">
              <a:solidFill>
                <a:srgbClr val="000090"/>
              </a:solidFill>
              <a:latin typeface="Courier New" panose="02070309020205020404"/>
              <a:cs typeface="Courier New" panose="02070309020205020404"/>
            </a:endParaRPr>
          </a:p>
        </p:txBody>
      </p:sp>
      <p:sp>
        <p:nvSpPr>
          <p:cNvPr id="27" name="Right Brace 89"/>
          <p:cNvSpPr/>
          <p:nvPr/>
        </p:nvSpPr>
        <p:spPr>
          <a:xfrm>
            <a:off x="10158133" y="4196251"/>
            <a:ext cx="338977" cy="1202884"/>
          </a:xfrm>
          <a:prstGeom prst="rightBrace">
            <a:avLst>
              <a:gd name="adj1" fmla="val 106723"/>
              <a:gd name="adj2" fmla="val 50000"/>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p>
            <a:pPr algn="ctr"/>
            <a:endParaRPr lang="en-US"/>
          </a:p>
        </p:txBody>
      </p:sp>
      <p:cxnSp>
        <p:nvCxnSpPr>
          <p:cNvPr id="28" name="Straight Connector 90"/>
          <p:cNvCxnSpPr/>
          <p:nvPr/>
        </p:nvCxnSpPr>
        <p:spPr>
          <a:xfrm>
            <a:off x="3137605" y="5399135"/>
            <a:ext cx="7658836"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9" name="TextBox 91"/>
          <p:cNvSpPr txBox="1"/>
          <p:nvPr/>
        </p:nvSpPr>
        <p:spPr>
          <a:xfrm>
            <a:off x="8882380" y="4660471"/>
            <a:ext cx="344039" cy="369332"/>
          </a:xfrm>
          <a:prstGeom prst="rect">
            <a:avLst/>
          </a:prstGeom>
          <a:noFill/>
        </p:spPr>
        <p:txBody>
          <a:bodyPr wrap="none" rtlCol="0">
            <a:spAutoFit/>
          </a:bodyPr>
          <a:p>
            <a:r>
              <a:rPr lang="en-US" dirty="0" smtClean="0"/>
              <a:t>…</a:t>
            </a:r>
            <a:endParaRPr lang="en-US" dirty="0"/>
          </a:p>
        </p:txBody>
      </p:sp>
      <p:sp>
        <p:nvSpPr>
          <p:cNvPr id="30" name="TextBox 92"/>
          <p:cNvSpPr txBox="1"/>
          <p:nvPr/>
        </p:nvSpPr>
        <p:spPr>
          <a:xfrm>
            <a:off x="4868802" y="4639393"/>
            <a:ext cx="344039" cy="369332"/>
          </a:xfrm>
          <a:prstGeom prst="rect">
            <a:avLst/>
          </a:prstGeom>
          <a:noFill/>
        </p:spPr>
        <p:txBody>
          <a:bodyPr wrap="none" rtlCol="0">
            <a:spAutoFit/>
          </a:bodyPr>
          <a:p>
            <a:r>
              <a:rPr lang="en-US" dirty="0" smtClean="0"/>
              <a:t>…</a:t>
            </a:r>
            <a:endParaRPr lang="en-US" dirty="0"/>
          </a:p>
        </p:txBody>
      </p:sp>
      <p:cxnSp>
        <p:nvCxnSpPr>
          <p:cNvPr id="31" name="Straight Arrow Connector 94"/>
          <p:cNvCxnSpPr>
            <a:stCxn id="22" idx="3"/>
            <a:endCxn id="18" idx="1"/>
          </p:cNvCxnSpPr>
          <p:nvPr/>
        </p:nvCxnSpPr>
        <p:spPr>
          <a:xfrm>
            <a:off x="5351363" y="3825464"/>
            <a:ext cx="3531017" cy="1588"/>
          </a:xfrm>
          <a:prstGeom prst="straightConnector1">
            <a:avLst/>
          </a:prstGeom>
          <a:ln w="31750">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96"/>
          <p:cNvCxnSpPr>
            <a:stCxn id="23" idx="3"/>
            <a:endCxn id="26" idx="1"/>
          </p:cNvCxnSpPr>
          <p:nvPr/>
        </p:nvCxnSpPr>
        <p:spPr>
          <a:xfrm>
            <a:off x="6459539" y="4454727"/>
            <a:ext cx="1297576" cy="1588"/>
          </a:xfrm>
          <a:prstGeom prst="straightConnector1">
            <a:avLst/>
          </a:prstGeom>
          <a:ln w="31750">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98"/>
          <p:cNvCxnSpPr>
            <a:stCxn id="24" idx="1"/>
            <a:endCxn id="25" idx="3"/>
          </p:cNvCxnSpPr>
          <p:nvPr/>
        </p:nvCxnSpPr>
        <p:spPr>
          <a:xfrm rot="10800000">
            <a:off x="6321018" y="5214470"/>
            <a:ext cx="1291593" cy="1589"/>
          </a:xfrm>
          <a:prstGeom prst="straightConnector1">
            <a:avLst/>
          </a:prstGeom>
          <a:ln w="31750">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34" name="TextBox 99"/>
          <p:cNvSpPr txBox="1"/>
          <p:nvPr/>
        </p:nvSpPr>
        <p:spPr>
          <a:xfrm rot="5400000">
            <a:off x="11358245" y="4087495"/>
            <a:ext cx="398145" cy="1397635"/>
          </a:xfrm>
          <a:prstGeom prst="rect">
            <a:avLst/>
          </a:prstGeom>
          <a:noFill/>
        </p:spPr>
        <p:txBody>
          <a:bodyPr vert="vert270" wrap="square" rtlCol="0">
            <a:spAutoFit/>
          </a:bodyPr>
          <a:p>
            <a:r>
              <a:rPr lang="en-US" sz="1400" dirty="0" smtClean="0">
                <a:solidFill>
                  <a:srgbClr val="000090"/>
                </a:solidFill>
              </a:rPr>
              <a:t>Data transfer</a:t>
            </a:r>
            <a:endParaRPr lang="en-US" sz="1400" dirty="0">
              <a:solidFill>
                <a:srgbClr val="000090"/>
              </a:solidFill>
            </a:endParaRPr>
          </a:p>
        </p:txBody>
      </p:sp>
      <p:sp>
        <p:nvSpPr>
          <p:cNvPr id="36" name="TextBox 100"/>
          <p:cNvSpPr txBox="1"/>
          <p:nvPr/>
        </p:nvSpPr>
        <p:spPr>
          <a:xfrm>
            <a:off x="3919999" y="5568942"/>
            <a:ext cx="1154320" cy="369332"/>
          </a:xfrm>
          <a:prstGeom prst="rect">
            <a:avLst/>
          </a:prstGeom>
          <a:noFill/>
        </p:spPr>
        <p:txBody>
          <a:bodyPr wrap="none" rtlCol="0">
            <a:spAutoFit/>
          </a:bodyPr>
          <a:p>
            <a:r>
              <a:rPr lang="en-US" b="1" dirty="0" smtClean="0">
                <a:solidFill>
                  <a:schemeClr val="bg2">
                    <a:lumMod val="25000"/>
                  </a:schemeClr>
                </a:solidFill>
                <a:latin typeface="Courier New" panose="02070309020205020404"/>
                <a:cs typeface="Courier New" panose="02070309020205020404"/>
              </a:rPr>
              <a:t>close()</a:t>
            </a:r>
            <a:endParaRPr lang="en-US" b="1" dirty="0">
              <a:solidFill>
                <a:schemeClr val="bg2">
                  <a:lumMod val="25000"/>
                </a:schemeClr>
              </a:solidFill>
              <a:latin typeface="Courier New" panose="02070309020205020404"/>
              <a:cs typeface="Courier New" panose="02070309020205020404"/>
            </a:endParaRPr>
          </a:p>
        </p:txBody>
      </p:sp>
      <p:sp>
        <p:nvSpPr>
          <p:cNvPr id="37" name="TextBox 101"/>
          <p:cNvSpPr txBox="1"/>
          <p:nvPr/>
        </p:nvSpPr>
        <p:spPr>
          <a:xfrm>
            <a:off x="9003813" y="5568942"/>
            <a:ext cx="1154320" cy="369332"/>
          </a:xfrm>
          <a:prstGeom prst="rect">
            <a:avLst/>
          </a:prstGeom>
          <a:noFill/>
        </p:spPr>
        <p:txBody>
          <a:bodyPr wrap="none" rtlCol="0">
            <a:spAutoFit/>
          </a:bodyPr>
          <a:p>
            <a:r>
              <a:rPr lang="en-US" b="1" dirty="0" smtClean="0">
                <a:solidFill>
                  <a:srgbClr val="4A452A"/>
                </a:solidFill>
                <a:latin typeface="Courier New" panose="02070309020205020404"/>
                <a:cs typeface="Courier New" panose="02070309020205020404"/>
              </a:rPr>
              <a:t>close()</a:t>
            </a:r>
            <a:endParaRPr lang="en-US" b="1" dirty="0">
              <a:solidFill>
                <a:srgbClr val="4A452A"/>
              </a:solidFill>
              <a:latin typeface="Courier New" panose="02070309020205020404"/>
              <a:cs typeface="Courier New" panose="02070309020205020404"/>
            </a:endParaRPr>
          </a:p>
        </p:txBody>
      </p:sp>
      <p:sp>
        <p:nvSpPr>
          <p:cNvPr id="38" name="Right Brace 102"/>
          <p:cNvSpPr/>
          <p:nvPr/>
        </p:nvSpPr>
        <p:spPr>
          <a:xfrm>
            <a:off x="10175222" y="5400723"/>
            <a:ext cx="338977" cy="677335"/>
          </a:xfrm>
          <a:prstGeom prst="rightBrace">
            <a:avLst>
              <a:gd name="adj1" fmla="val 58548"/>
              <a:gd name="adj2" fmla="val 50000"/>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p>
            <a:pPr algn="ctr"/>
            <a:endParaRPr lang="en-US"/>
          </a:p>
        </p:txBody>
      </p:sp>
      <p:sp>
        <p:nvSpPr>
          <p:cNvPr id="39" name="TextBox 103"/>
          <p:cNvSpPr txBox="1"/>
          <p:nvPr/>
        </p:nvSpPr>
        <p:spPr>
          <a:xfrm rot="5400000">
            <a:off x="11355705" y="5105400"/>
            <a:ext cx="398145" cy="1459865"/>
          </a:xfrm>
          <a:prstGeom prst="rect">
            <a:avLst/>
          </a:prstGeom>
          <a:noFill/>
        </p:spPr>
        <p:txBody>
          <a:bodyPr vert="vert270" wrap="square" rtlCol="0">
            <a:spAutoFit/>
          </a:bodyPr>
          <a:p>
            <a:r>
              <a:rPr lang="en-US" sz="1400" dirty="0" smtClean="0">
                <a:solidFill>
                  <a:srgbClr val="008000"/>
                </a:solidFill>
              </a:rPr>
              <a:t>Termination</a:t>
            </a:r>
            <a:endParaRPr lang="en-US" sz="1400" dirty="0">
              <a:solidFill>
                <a:srgbClr val="008000"/>
              </a:solidFill>
            </a:endParaRPr>
          </a:p>
        </p:txBody>
      </p:sp>
      <p:sp>
        <p:nvSpPr>
          <p:cNvPr id="40" name="TextBox 109"/>
          <p:cNvSpPr txBox="1"/>
          <p:nvPr/>
        </p:nvSpPr>
        <p:spPr>
          <a:xfrm>
            <a:off x="3946103" y="1691055"/>
            <a:ext cx="922699" cy="461665"/>
          </a:xfrm>
          <a:prstGeom prst="rect">
            <a:avLst/>
          </a:prstGeom>
          <a:noFill/>
        </p:spPr>
        <p:txBody>
          <a:bodyPr wrap="none" rtlCol="0">
            <a:spAutoFit/>
          </a:bodyPr>
          <a:p>
            <a:r>
              <a:rPr lang="en-US" sz="2400" b="1" dirty="0" smtClean="0"/>
              <a:t>Client</a:t>
            </a:r>
            <a:endParaRPr lang="en-US" sz="2400" b="1" dirty="0"/>
          </a:p>
        </p:txBody>
      </p:sp>
      <p:sp>
        <p:nvSpPr>
          <p:cNvPr id="41" name="TextBox 110"/>
          <p:cNvSpPr txBox="1"/>
          <p:nvPr/>
        </p:nvSpPr>
        <p:spPr>
          <a:xfrm>
            <a:off x="8882380" y="1691055"/>
            <a:ext cx="1004301" cy="461665"/>
          </a:xfrm>
          <a:prstGeom prst="rect">
            <a:avLst/>
          </a:prstGeom>
          <a:noFill/>
        </p:spPr>
        <p:txBody>
          <a:bodyPr wrap="none" rtlCol="0">
            <a:spAutoFit/>
          </a:bodyPr>
          <a:p>
            <a:r>
              <a:rPr lang="en-US" sz="2400" b="1" dirty="0" smtClean="0"/>
              <a:t>Server</a:t>
            </a:r>
            <a:endParaRPr lang="en-US" sz="2400" b="1" dirty="0"/>
          </a:p>
        </p:txBody>
      </p:sp>
      <p:sp>
        <p:nvSpPr>
          <p:cNvPr id="42" name="圆角矩形 41"/>
          <p:cNvSpPr/>
          <p:nvPr/>
        </p:nvSpPr>
        <p:spPr>
          <a:xfrm>
            <a:off x="838200" y="1988185"/>
            <a:ext cx="2112010" cy="4247515"/>
          </a:xfrm>
          <a:prstGeom prst="roundRect">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日期占位符 42"/>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44" name="灯片编号占位符 43"/>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45" name="页脚占位符 44"/>
          <p:cNvSpPr>
            <a:spLocks noGrp="1"/>
          </p:cNvSpPr>
          <p:nvPr>
            <p:ph type="ftr" sz="quarter" idx="11"/>
          </p:nvPr>
        </p:nvSpPr>
        <p:spPr/>
        <p:txBody>
          <a:bodyPr/>
          <a:p>
            <a:r>
              <a:rPr kumimoji="1" lang="zh-SG" altLang="en-US"/>
              <a:t>Principle of Computer Networks Experiment - Lesson 2</a:t>
            </a:r>
            <a:endParaRPr kumimoji="1" lang="zh-SG" alt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 #2 – UDP client-server</a:t>
            </a:r>
            <a:endParaRPr lang="en-US" dirty="0"/>
          </a:p>
        </p:txBody>
      </p:sp>
      <p:sp>
        <p:nvSpPr>
          <p:cNvPr id="3" name="Content Placeholder 2"/>
          <p:cNvSpPr>
            <a:spLocks noGrp="1"/>
          </p:cNvSpPr>
          <p:nvPr>
            <p:ph idx="1"/>
          </p:nvPr>
        </p:nvSpPr>
        <p:spPr>
          <a:xfrm>
            <a:off x="816610" y="1377315"/>
            <a:ext cx="10721340" cy="721360"/>
          </a:xfrm>
        </p:spPr>
        <p:txBody>
          <a:bodyPr>
            <a:noAutofit/>
          </a:bodyPr>
          <a:lstStyle/>
          <a:p>
            <a:r>
              <a:rPr lang="en-US" dirty="0" smtClean="0"/>
              <a:t>Sequence of actions: </a:t>
            </a:r>
            <a:r>
              <a:rPr lang="en-US" b="1" dirty="0" smtClean="0">
                <a:solidFill>
                  <a:srgbClr val="FF0000"/>
                </a:solidFill>
              </a:rPr>
              <a:t>what’s the difference comapred to TCP</a:t>
            </a:r>
            <a:r>
              <a:rPr lang="en-US" dirty="0" smtClean="0">
                <a:solidFill>
                  <a:srgbClr val="FF0000"/>
                </a:solidFill>
              </a:rPr>
              <a:t>??</a:t>
            </a:r>
            <a:endParaRPr lang="en-US" dirty="0" smtClean="0">
              <a:solidFill>
                <a:srgbClr val="FF0000"/>
              </a:solidFill>
            </a:endParaRPr>
          </a:p>
        </p:txBody>
      </p:sp>
      <p:sp>
        <p:nvSpPr>
          <p:cNvPr id="4" name="Rectangle 108"/>
          <p:cNvSpPr/>
          <p:nvPr/>
        </p:nvSpPr>
        <p:spPr>
          <a:xfrm>
            <a:off x="1300550" y="5704447"/>
            <a:ext cx="7992240" cy="927167"/>
          </a:xfrm>
          <a:prstGeom prst="rect">
            <a:avLst/>
          </a:prstGeom>
          <a:solidFill>
            <a:schemeClr val="bg2">
              <a:lumMod val="50000"/>
              <a:alpha val="23000"/>
            </a:schemeClr>
          </a:solidFill>
        </p:spPr>
        <p:style>
          <a:lnRef idx="1">
            <a:schemeClr val="accent1"/>
          </a:lnRef>
          <a:fillRef idx="3">
            <a:schemeClr val="accent1"/>
          </a:fillRef>
          <a:effectRef idx="2">
            <a:schemeClr val="accent1"/>
          </a:effectRef>
          <a:fontRef idx="minor">
            <a:schemeClr val="lt1"/>
          </a:fontRef>
        </p:style>
        <p:txBody>
          <a:bodyPr rtlCol="0" anchor="ctr"/>
          <a:p>
            <a:pPr algn="ctr"/>
            <a:endParaRPr lang="en-US"/>
          </a:p>
        </p:txBody>
      </p:sp>
      <p:sp>
        <p:nvSpPr>
          <p:cNvPr id="5" name="Rectangle 107"/>
          <p:cNvSpPr/>
          <p:nvPr/>
        </p:nvSpPr>
        <p:spPr>
          <a:xfrm>
            <a:off x="1287721" y="4522958"/>
            <a:ext cx="7992240" cy="1206060"/>
          </a:xfrm>
          <a:prstGeom prst="rect">
            <a:avLst/>
          </a:prstGeom>
          <a:solidFill>
            <a:srgbClr val="000090">
              <a:alpha val="23000"/>
            </a:srgbClr>
          </a:solidFill>
        </p:spPr>
        <p:style>
          <a:lnRef idx="1">
            <a:schemeClr val="accent1"/>
          </a:lnRef>
          <a:fillRef idx="3">
            <a:schemeClr val="accent1"/>
          </a:fillRef>
          <a:effectRef idx="2">
            <a:schemeClr val="accent1"/>
          </a:effectRef>
          <a:fontRef idx="minor">
            <a:schemeClr val="lt1"/>
          </a:fontRef>
        </p:style>
        <p:txBody>
          <a:bodyPr rtlCol="0" anchor="ctr"/>
          <a:p>
            <a:pPr algn="ctr"/>
            <a:endParaRPr lang="en-US"/>
          </a:p>
        </p:txBody>
      </p:sp>
      <p:sp>
        <p:nvSpPr>
          <p:cNvPr id="6" name="Rectangle 106"/>
          <p:cNvSpPr/>
          <p:nvPr/>
        </p:nvSpPr>
        <p:spPr>
          <a:xfrm>
            <a:off x="1287721" y="3727512"/>
            <a:ext cx="7992240" cy="795446"/>
          </a:xfrm>
          <a:prstGeom prst="rect">
            <a:avLst/>
          </a:prstGeom>
          <a:solidFill>
            <a:srgbClr val="800000">
              <a:alpha val="23000"/>
            </a:srgbClr>
          </a:solidFill>
        </p:spPr>
        <p:style>
          <a:lnRef idx="1">
            <a:schemeClr val="accent1"/>
          </a:lnRef>
          <a:fillRef idx="3">
            <a:schemeClr val="accent1"/>
          </a:fillRef>
          <a:effectRef idx="2">
            <a:schemeClr val="accent1"/>
          </a:effectRef>
          <a:fontRef idx="minor">
            <a:schemeClr val="lt1"/>
          </a:fontRef>
        </p:style>
        <p:txBody>
          <a:bodyPr rtlCol="0" anchor="ctr"/>
          <a:p>
            <a:pPr algn="ctr"/>
            <a:endParaRPr lang="en-US"/>
          </a:p>
        </p:txBody>
      </p:sp>
      <p:sp>
        <p:nvSpPr>
          <p:cNvPr id="7" name="Rectangle 105"/>
          <p:cNvSpPr/>
          <p:nvPr/>
        </p:nvSpPr>
        <p:spPr>
          <a:xfrm>
            <a:off x="1300550" y="2619516"/>
            <a:ext cx="7992240" cy="1109584"/>
          </a:xfrm>
          <a:prstGeom prst="rect">
            <a:avLst/>
          </a:prstGeom>
          <a:solidFill>
            <a:srgbClr val="008000">
              <a:alpha val="23000"/>
            </a:srgbClr>
          </a:solidFill>
        </p:spPr>
        <p:style>
          <a:lnRef idx="1">
            <a:schemeClr val="accent1"/>
          </a:lnRef>
          <a:fillRef idx="3">
            <a:schemeClr val="accent1"/>
          </a:fillRef>
          <a:effectRef idx="2">
            <a:schemeClr val="accent1"/>
          </a:effectRef>
          <a:fontRef idx="minor">
            <a:schemeClr val="lt1"/>
          </a:fontRef>
        </p:style>
        <p:txBody>
          <a:bodyPr rtlCol="0" anchor="ctr"/>
          <a:p>
            <a:pPr algn="ctr"/>
            <a:endParaRPr lang="en-US" dirty="0"/>
          </a:p>
        </p:txBody>
      </p:sp>
      <p:cxnSp>
        <p:nvCxnSpPr>
          <p:cNvPr id="9" name="Straight Arrow Connector 68"/>
          <p:cNvCxnSpPr/>
          <p:nvPr/>
        </p:nvCxnSpPr>
        <p:spPr>
          <a:xfrm rot="16200000" flipH="1">
            <a:off x="-327093" y="4557491"/>
            <a:ext cx="4152957" cy="3"/>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0" name="TextBox 69"/>
          <p:cNvSpPr txBox="1"/>
          <p:nvPr/>
        </p:nvSpPr>
        <p:spPr>
          <a:xfrm>
            <a:off x="1287721" y="5876292"/>
            <a:ext cx="461665" cy="557041"/>
          </a:xfrm>
          <a:prstGeom prst="rect">
            <a:avLst/>
          </a:prstGeom>
          <a:noFill/>
        </p:spPr>
        <p:txBody>
          <a:bodyPr vert="vert270" wrap="none" rtlCol="0">
            <a:spAutoFit/>
          </a:bodyPr>
          <a:p>
            <a:r>
              <a:rPr lang="en-US" dirty="0" smtClean="0"/>
              <a:t>Time</a:t>
            </a:r>
            <a:endParaRPr lang="en-US" dirty="0"/>
          </a:p>
        </p:txBody>
      </p:sp>
      <p:sp>
        <p:nvSpPr>
          <p:cNvPr id="11" name="TextBox 70"/>
          <p:cNvSpPr txBox="1"/>
          <p:nvPr/>
        </p:nvSpPr>
        <p:spPr>
          <a:xfrm>
            <a:off x="2082944" y="2699196"/>
            <a:ext cx="1292842" cy="369332"/>
          </a:xfrm>
          <a:prstGeom prst="rect">
            <a:avLst/>
          </a:prstGeom>
          <a:noFill/>
        </p:spPr>
        <p:txBody>
          <a:bodyPr wrap="none" rtlCol="0">
            <a:spAutoFit/>
          </a:bodyPr>
          <a:p>
            <a:r>
              <a:rPr lang="en-US" b="1" dirty="0" smtClean="0">
                <a:solidFill>
                  <a:srgbClr val="008000"/>
                </a:solidFill>
                <a:latin typeface="Courier New" panose="02070309020205020404"/>
                <a:cs typeface="Courier New" panose="02070309020205020404"/>
              </a:rPr>
              <a:t>socket()</a:t>
            </a:r>
            <a:endParaRPr lang="en-US" b="1" dirty="0">
              <a:solidFill>
                <a:srgbClr val="008000"/>
              </a:solidFill>
              <a:latin typeface="Courier New" panose="02070309020205020404"/>
              <a:cs typeface="Courier New" panose="02070309020205020404"/>
            </a:endParaRPr>
          </a:p>
        </p:txBody>
      </p:sp>
      <p:sp>
        <p:nvSpPr>
          <p:cNvPr id="12" name="TextBox 71"/>
          <p:cNvSpPr txBox="1"/>
          <p:nvPr/>
        </p:nvSpPr>
        <p:spPr>
          <a:xfrm>
            <a:off x="7045325" y="2619516"/>
            <a:ext cx="1292842" cy="369332"/>
          </a:xfrm>
          <a:prstGeom prst="rect">
            <a:avLst/>
          </a:prstGeom>
          <a:noFill/>
        </p:spPr>
        <p:txBody>
          <a:bodyPr wrap="none" rtlCol="0">
            <a:spAutoFit/>
          </a:bodyPr>
          <a:p>
            <a:r>
              <a:rPr lang="en-US" b="1" dirty="0" smtClean="0">
                <a:solidFill>
                  <a:srgbClr val="008000"/>
                </a:solidFill>
                <a:latin typeface="Courier New" panose="02070309020205020404"/>
                <a:cs typeface="Courier New" panose="02070309020205020404"/>
              </a:rPr>
              <a:t>socket()</a:t>
            </a:r>
            <a:endParaRPr lang="en-US" b="1" dirty="0">
              <a:solidFill>
                <a:srgbClr val="008000"/>
              </a:solidFill>
              <a:latin typeface="Courier New" panose="02070309020205020404"/>
              <a:cs typeface="Courier New" panose="02070309020205020404"/>
            </a:endParaRPr>
          </a:p>
        </p:txBody>
      </p:sp>
      <p:sp>
        <p:nvSpPr>
          <p:cNvPr id="13" name="TextBox 73"/>
          <p:cNvSpPr txBox="1"/>
          <p:nvPr/>
        </p:nvSpPr>
        <p:spPr>
          <a:xfrm>
            <a:off x="7045325" y="2988848"/>
            <a:ext cx="1015798" cy="369332"/>
          </a:xfrm>
          <a:prstGeom prst="rect">
            <a:avLst/>
          </a:prstGeom>
          <a:noFill/>
        </p:spPr>
        <p:txBody>
          <a:bodyPr wrap="none" rtlCol="0">
            <a:spAutoFit/>
          </a:bodyPr>
          <a:p>
            <a:r>
              <a:rPr lang="en-US" b="1" dirty="0" smtClean="0">
                <a:solidFill>
                  <a:srgbClr val="008000"/>
                </a:solidFill>
                <a:latin typeface="Courier New" panose="02070309020205020404"/>
                <a:cs typeface="Courier New" panose="02070309020205020404"/>
              </a:rPr>
              <a:t>bind()</a:t>
            </a:r>
            <a:endParaRPr lang="en-US" b="1" dirty="0">
              <a:solidFill>
                <a:srgbClr val="008000"/>
              </a:solidFill>
              <a:latin typeface="Courier New" panose="02070309020205020404"/>
              <a:cs typeface="Courier New" panose="02070309020205020404"/>
            </a:endParaRPr>
          </a:p>
        </p:txBody>
      </p:sp>
      <p:sp>
        <p:nvSpPr>
          <p:cNvPr id="14" name="TextBox 74"/>
          <p:cNvSpPr txBox="1"/>
          <p:nvPr/>
        </p:nvSpPr>
        <p:spPr>
          <a:xfrm>
            <a:off x="7045325" y="3358180"/>
            <a:ext cx="1292842" cy="369332"/>
          </a:xfrm>
          <a:prstGeom prst="rect">
            <a:avLst/>
          </a:prstGeom>
          <a:noFill/>
        </p:spPr>
        <p:txBody>
          <a:bodyPr wrap="none" rtlCol="0">
            <a:spAutoFit/>
          </a:bodyPr>
          <a:p>
            <a:r>
              <a:rPr lang="en-US" b="1" dirty="0" smtClean="0">
                <a:solidFill>
                  <a:srgbClr val="008000"/>
                </a:solidFill>
                <a:latin typeface="Courier New" panose="02070309020205020404"/>
                <a:cs typeface="Courier New" panose="02070309020205020404"/>
              </a:rPr>
              <a:t>listen()</a:t>
            </a:r>
            <a:endParaRPr lang="en-US" b="1" dirty="0">
              <a:solidFill>
                <a:srgbClr val="008000"/>
              </a:solidFill>
              <a:latin typeface="Courier New" panose="02070309020205020404"/>
              <a:cs typeface="Courier New" panose="02070309020205020404"/>
            </a:endParaRPr>
          </a:p>
        </p:txBody>
      </p:sp>
      <p:sp>
        <p:nvSpPr>
          <p:cNvPr id="15" name="Right Brace 75"/>
          <p:cNvSpPr/>
          <p:nvPr/>
        </p:nvSpPr>
        <p:spPr>
          <a:xfrm>
            <a:off x="8338167" y="2619516"/>
            <a:ext cx="338977" cy="1107996"/>
          </a:xfrm>
          <a:prstGeom prst="rightBrace">
            <a:avLst>
              <a:gd name="adj1" fmla="val 106723"/>
              <a:gd name="adj2" fmla="val 50000"/>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p>
            <a:pPr algn="ctr"/>
            <a:endParaRPr lang="en-US"/>
          </a:p>
        </p:txBody>
      </p:sp>
      <p:cxnSp>
        <p:nvCxnSpPr>
          <p:cNvPr id="16" name="Straight Connector 77"/>
          <p:cNvCxnSpPr/>
          <p:nvPr/>
        </p:nvCxnSpPr>
        <p:spPr>
          <a:xfrm>
            <a:off x="1300550" y="3727512"/>
            <a:ext cx="7658836"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7" name="TextBox 78"/>
          <p:cNvSpPr txBox="1"/>
          <p:nvPr/>
        </p:nvSpPr>
        <p:spPr>
          <a:xfrm rot="5400000">
            <a:off x="9669014" y="2666176"/>
            <a:ext cx="400110" cy="982826"/>
          </a:xfrm>
          <a:prstGeom prst="rect">
            <a:avLst/>
          </a:prstGeom>
          <a:noFill/>
        </p:spPr>
        <p:txBody>
          <a:bodyPr vert="vert270" wrap="none" rtlCol="0">
            <a:spAutoFit/>
          </a:bodyPr>
          <a:p>
            <a:r>
              <a:rPr lang="en-US" sz="1400" dirty="0" smtClean="0">
                <a:solidFill>
                  <a:srgbClr val="008000"/>
                </a:solidFill>
              </a:rPr>
              <a:t>Initialization</a:t>
            </a:r>
            <a:endParaRPr lang="en-US" sz="1400" dirty="0">
              <a:solidFill>
                <a:srgbClr val="008000"/>
              </a:solidFill>
            </a:endParaRPr>
          </a:p>
        </p:txBody>
      </p:sp>
      <p:sp>
        <p:nvSpPr>
          <p:cNvPr id="18" name="TextBox 79"/>
          <p:cNvSpPr txBox="1"/>
          <p:nvPr/>
        </p:nvSpPr>
        <p:spPr>
          <a:xfrm>
            <a:off x="7045325" y="3969093"/>
            <a:ext cx="1292842" cy="369332"/>
          </a:xfrm>
          <a:prstGeom prst="rect">
            <a:avLst/>
          </a:prstGeom>
          <a:noFill/>
        </p:spPr>
        <p:txBody>
          <a:bodyPr wrap="none" rtlCol="0">
            <a:spAutoFit/>
          </a:bodyPr>
          <a:p>
            <a:r>
              <a:rPr lang="en-US" b="1" dirty="0" smtClean="0">
                <a:solidFill>
                  <a:srgbClr val="800000"/>
                </a:solidFill>
                <a:latin typeface="Courier New" panose="02070309020205020404"/>
                <a:cs typeface="Courier New" panose="02070309020205020404"/>
              </a:rPr>
              <a:t>accept()</a:t>
            </a:r>
            <a:endParaRPr lang="en-US" b="1" dirty="0">
              <a:solidFill>
                <a:srgbClr val="800000"/>
              </a:solidFill>
              <a:latin typeface="Courier New" panose="02070309020205020404"/>
              <a:cs typeface="Courier New" panose="02070309020205020404"/>
            </a:endParaRPr>
          </a:p>
        </p:txBody>
      </p:sp>
      <p:cxnSp>
        <p:nvCxnSpPr>
          <p:cNvPr id="19" name="Straight Connector 80"/>
          <p:cNvCxnSpPr/>
          <p:nvPr/>
        </p:nvCxnSpPr>
        <p:spPr>
          <a:xfrm>
            <a:off x="1300550" y="4522958"/>
            <a:ext cx="7658836"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0" name="Right Brace 81"/>
          <p:cNvSpPr/>
          <p:nvPr/>
        </p:nvSpPr>
        <p:spPr>
          <a:xfrm>
            <a:off x="8338167" y="3729100"/>
            <a:ext cx="338977" cy="793858"/>
          </a:xfrm>
          <a:prstGeom prst="rightBrace">
            <a:avLst>
              <a:gd name="adj1" fmla="val 58548"/>
              <a:gd name="adj2" fmla="val 50000"/>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p>
            <a:pPr algn="ctr"/>
            <a:endParaRPr lang="en-US"/>
          </a:p>
        </p:txBody>
      </p:sp>
      <p:sp>
        <p:nvSpPr>
          <p:cNvPr id="21" name="TextBox 82"/>
          <p:cNvSpPr txBox="1"/>
          <p:nvPr/>
        </p:nvSpPr>
        <p:spPr>
          <a:xfrm rot="5400000">
            <a:off x="9561157" y="3565741"/>
            <a:ext cx="615553" cy="1118969"/>
          </a:xfrm>
          <a:prstGeom prst="rect">
            <a:avLst/>
          </a:prstGeom>
          <a:noFill/>
        </p:spPr>
        <p:txBody>
          <a:bodyPr vert="vert270" wrap="none" rtlCol="0">
            <a:spAutoFit/>
          </a:bodyPr>
          <a:p>
            <a:r>
              <a:rPr lang="en-US" sz="1400" dirty="0" smtClean="0">
                <a:solidFill>
                  <a:srgbClr val="800000"/>
                </a:solidFill>
              </a:rPr>
              <a:t>Connection</a:t>
            </a:r>
            <a:endParaRPr lang="en-US" sz="1400" dirty="0" smtClean="0">
              <a:solidFill>
                <a:srgbClr val="800000"/>
              </a:solidFill>
            </a:endParaRPr>
          </a:p>
          <a:p>
            <a:r>
              <a:rPr lang="en-US" sz="1400" dirty="0" smtClean="0">
                <a:solidFill>
                  <a:srgbClr val="800000"/>
                </a:solidFill>
              </a:rPr>
              <a:t>Establishment</a:t>
            </a:r>
            <a:endParaRPr lang="en-US" sz="1400" dirty="0">
              <a:solidFill>
                <a:srgbClr val="800000"/>
              </a:solidFill>
            </a:endParaRPr>
          </a:p>
        </p:txBody>
      </p:sp>
      <p:sp>
        <p:nvSpPr>
          <p:cNvPr id="22" name="TextBox 84"/>
          <p:cNvSpPr txBox="1"/>
          <p:nvPr/>
        </p:nvSpPr>
        <p:spPr>
          <a:xfrm>
            <a:off x="2082944" y="3969093"/>
            <a:ext cx="1431364" cy="369332"/>
          </a:xfrm>
          <a:prstGeom prst="rect">
            <a:avLst/>
          </a:prstGeom>
          <a:noFill/>
        </p:spPr>
        <p:txBody>
          <a:bodyPr wrap="none" rtlCol="0">
            <a:spAutoFit/>
          </a:bodyPr>
          <a:p>
            <a:r>
              <a:rPr lang="en-US" b="1" dirty="0" smtClean="0">
                <a:solidFill>
                  <a:srgbClr val="800000"/>
                </a:solidFill>
                <a:latin typeface="Courier New" panose="02070309020205020404"/>
                <a:cs typeface="Courier New" panose="02070309020205020404"/>
              </a:rPr>
              <a:t>connect()</a:t>
            </a:r>
            <a:endParaRPr lang="en-US" b="1" dirty="0">
              <a:solidFill>
                <a:srgbClr val="800000"/>
              </a:solidFill>
              <a:latin typeface="Courier New" panose="02070309020205020404"/>
              <a:cs typeface="Courier New" panose="02070309020205020404"/>
            </a:endParaRPr>
          </a:p>
        </p:txBody>
      </p:sp>
      <p:sp>
        <p:nvSpPr>
          <p:cNvPr id="23" name="TextBox 85"/>
          <p:cNvSpPr txBox="1"/>
          <p:nvPr/>
        </p:nvSpPr>
        <p:spPr>
          <a:xfrm>
            <a:off x="2082944" y="4598356"/>
            <a:ext cx="2539540" cy="369332"/>
          </a:xfrm>
          <a:prstGeom prst="rect">
            <a:avLst/>
          </a:prstGeom>
          <a:noFill/>
        </p:spPr>
        <p:txBody>
          <a:bodyPr wrap="none" rtlCol="0">
            <a:spAutoFit/>
          </a:bodyPr>
          <a:p>
            <a:r>
              <a:rPr lang="en-US" b="1" dirty="0" smtClean="0">
                <a:solidFill>
                  <a:srgbClr val="000090"/>
                </a:solidFill>
                <a:latin typeface="Courier New" panose="02070309020205020404"/>
                <a:cs typeface="Courier New" panose="02070309020205020404"/>
              </a:rPr>
              <a:t>send() or write()</a:t>
            </a:r>
            <a:endParaRPr lang="en-US" b="1" dirty="0">
              <a:solidFill>
                <a:srgbClr val="000090"/>
              </a:solidFill>
              <a:latin typeface="Courier New" panose="02070309020205020404"/>
              <a:cs typeface="Courier New" panose="02070309020205020404"/>
            </a:endParaRPr>
          </a:p>
        </p:txBody>
      </p:sp>
      <p:sp>
        <p:nvSpPr>
          <p:cNvPr id="24" name="TextBox 86"/>
          <p:cNvSpPr txBox="1"/>
          <p:nvPr/>
        </p:nvSpPr>
        <p:spPr>
          <a:xfrm>
            <a:off x="5775555" y="5359687"/>
            <a:ext cx="2539540" cy="369332"/>
          </a:xfrm>
          <a:prstGeom prst="rect">
            <a:avLst/>
          </a:prstGeom>
          <a:noFill/>
        </p:spPr>
        <p:txBody>
          <a:bodyPr wrap="none" rtlCol="0">
            <a:spAutoFit/>
          </a:bodyPr>
          <a:p>
            <a:r>
              <a:rPr lang="en-US" b="1" dirty="0" smtClean="0">
                <a:solidFill>
                  <a:srgbClr val="000090"/>
                </a:solidFill>
                <a:latin typeface="Courier New" panose="02070309020205020404"/>
                <a:cs typeface="Courier New" panose="02070309020205020404"/>
              </a:rPr>
              <a:t>send() or write()</a:t>
            </a:r>
            <a:endParaRPr lang="en-US" b="1" dirty="0">
              <a:solidFill>
                <a:srgbClr val="000090"/>
              </a:solidFill>
              <a:latin typeface="Courier New" panose="02070309020205020404"/>
              <a:cs typeface="Courier New" panose="02070309020205020404"/>
            </a:endParaRPr>
          </a:p>
        </p:txBody>
      </p:sp>
      <p:sp>
        <p:nvSpPr>
          <p:cNvPr id="25" name="TextBox 87"/>
          <p:cNvSpPr txBox="1"/>
          <p:nvPr/>
        </p:nvSpPr>
        <p:spPr>
          <a:xfrm>
            <a:off x="2082944" y="5358098"/>
            <a:ext cx="2401018" cy="369332"/>
          </a:xfrm>
          <a:prstGeom prst="rect">
            <a:avLst/>
          </a:prstGeom>
          <a:noFill/>
        </p:spPr>
        <p:txBody>
          <a:bodyPr wrap="none" rtlCol="0">
            <a:spAutoFit/>
          </a:bodyPr>
          <a:p>
            <a:r>
              <a:rPr lang="en-US" b="1" dirty="0" err="1" smtClean="0">
                <a:solidFill>
                  <a:srgbClr val="000090"/>
                </a:solidFill>
                <a:latin typeface="Courier New" panose="02070309020205020404"/>
                <a:cs typeface="Courier New" panose="02070309020205020404"/>
              </a:rPr>
              <a:t>recv</a:t>
            </a:r>
            <a:r>
              <a:rPr lang="en-US" b="1" dirty="0" smtClean="0">
                <a:solidFill>
                  <a:srgbClr val="000090"/>
                </a:solidFill>
                <a:latin typeface="Courier New" panose="02070309020205020404"/>
                <a:cs typeface="Courier New" panose="02070309020205020404"/>
              </a:rPr>
              <a:t>() or read()</a:t>
            </a:r>
            <a:endParaRPr lang="en-US" b="1" dirty="0">
              <a:solidFill>
                <a:srgbClr val="000090"/>
              </a:solidFill>
              <a:latin typeface="Courier New" panose="02070309020205020404"/>
              <a:cs typeface="Courier New" panose="02070309020205020404"/>
            </a:endParaRPr>
          </a:p>
        </p:txBody>
      </p:sp>
      <p:sp>
        <p:nvSpPr>
          <p:cNvPr id="26" name="TextBox 88"/>
          <p:cNvSpPr txBox="1"/>
          <p:nvPr/>
        </p:nvSpPr>
        <p:spPr>
          <a:xfrm>
            <a:off x="5920060" y="4598356"/>
            <a:ext cx="2401018" cy="369332"/>
          </a:xfrm>
          <a:prstGeom prst="rect">
            <a:avLst/>
          </a:prstGeom>
          <a:noFill/>
        </p:spPr>
        <p:txBody>
          <a:bodyPr wrap="none" rtlCol="0">
            <a:spAutoFit/>
          </a:bodyPr>
          <a:p>
            <a:r>
              <a:rPr lang="en-US" b="1" dirty="0" err="1" smtClean="0">
                <a:solidFill>
                  <a:srgbClr val="000090"/>
                </a:solidFill>
                <a:latin typeface="Courier New" panose="02070309020205020404"/>
                <a:cs typeface="Courier New" panose="02070309020205020404"/>
              </a:rPr>
              <a:t>recv</a:t>
            </a:r>
            <a:r>
              <a:rPr lang="en-US" b="1" dirty="0" smtClean="0">
                <a:solidFill>
                  <a:srgbClr val="000090"/>
                </a:solidFill>
                <a:latin typeface="Courier New" panose="02070309020205020404"/>
                <a:cs typeface="Courier New" panose="02070309020205020404"/>
              </a:rPr>
              <a:t>() or read()</a:t>
            </a:r>
            <a:endParaRPr lang="en-US" b="1" dirty="0">
              <a:solidFill>
                <a:srgbClr val="000090"/>
              </a:solidFill>
              <a:latin typeface="Courier New" panose="02070309020205020404"/>
              <a:cs typeface="Courier New" panose="02070309020205020404"/>
            </a:endParaRPr>
          </a:p>
        </p:txBody>
      </p:sp>
      <p:sp>
        <p:nvSpPr>
          <p:cNvPr id="27" name="Right Brace 89"/>
          <p:cNvSpPr/>
          <p:nvPr/>
        </p:nvSpPr>
        <p:spPr>
          <a:xfrm>
            <a:off x="8321078" y="4524546"/>
            <a:ext cx="338977" cy="1202884"/>
          </a:xfrm>
          <a:prstGeom prst="rightBrace">
            <a:avLst>
              <a:gd name="adj1" fmla="val 106723"/>
              <a:gd name="adj2" fmla="val 50000"/>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p>
            <a:pPr algn="ctr"/>
            <a:endParaRPr lang="en-US"/>
          </a:p>
        </p:txBody>
      </p:sp>
      <p:cxnSp>
        <p:nvCxnSpPr>
          <p:cNvPr id="28" name="Straight Connector 90"/>
          <p:cNvCxnSpPr/>
          <p:nvPr/>
        </p:nvCxnSpPr>
        <p:spPr>
          <a:xfrm>
            <a:off x="1300550" y="5727430"/>
            <a:ext cx="7658836"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9" name="TextBox 91"/>
          <p:cNvSpPr txBox="1"/>
          <p:nvPr/>
        </p:nvSpPr>
        <p:spPr>
          <a:xfrm>
            <a:off x="7045325" y="4988766"/>
            <a:ext cx="344039" cy="369332"/>
          </a:xfrm>
          <a:prstGeom prst="rect">
            <a:avLst/>
          </a:prstGeom>
          <a:noFill/>
        </p:spPr>
        <p:txBody>
          <a:bodyPr wrap="none" rtlCol="0">
            <a:spAutoFit/>
          </a:bodyPr>
          <a:p>
            <a:r>
              <a:rPr lang="en-US" dirty="0" smtClean="0"/>
              <a:t>…</a:t>
            </a:r>
            <a:endParaRPr lang="en-US" dirty="0"/>
          </a:p>
        </p:txBody>
      </p:sp>
      <p:sp>
        <p:nvSpPr>
          <p:cNvPr id="30" name="TextBox 92"/>
          <p:cNvSpPr txBox="1"/>
          <p:nvPr/>
        </p:nvSpPr>
        <p:spPr>
          <a:xfrm>
            <a:off x="3031747" y="4967688"/>
            <a:ext cx="344039" cy="369332"/>
          </a:xfrm>
          <a:prstGeom prst="rect">
            <a:avLst/>
          </a:prstGeom>
          <a:noFill/>
        </p:spPr>
        <p:txBody>
          <a:bodyPr wrap="none" rtlCol="0">
            <a:spAutoFit/>
          </a:bodyPr>
          <a:p>
            <a:r>
              <a:rPr lang="en-US" dirty="0" smtClean="0"/>
              <a:t>…</a:t>
            </a:r>
            <a:endParaRPr lang="en-US" dirty="0"/>
          </a:p>
        </p:txBody>
      </p:sp>
      <p:cxnSp>
        <p:nvCxnSpPr>
          <p:cNvPr id="31" name="Straight Arrow Connector 94"/>
          <p:cNvCxnSpPr>
            <a:stCxn id="22" idx="3"/>
            <a:endCxn id="18" idx="1"/>
          </p:cNvCxnSpPr>
          <p:nvPr/>
        </p:nvCxnSpPr>
        <p:spPr>
          <a:xfrm>
            <a:off x="3514308" y="4153759"/>
            <a:ext cx="3531017" cy="1588"/>
          </a:xfrm>
          <a:prstGeom prst="straightConnector1">
            <a:avLst/>
          </a:prstGeom>
          <a:ln w="31750">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96"/>
          <p:cNvCxnSpPr>
            <a:stCxn id="23" idx="3"/>
            <a:endCxn id="26" idx="1"/>
          </p:cNvCxnSpPr>
          <p:nvPr/>
        </p:nvCxnSpPr>
        <p:spPr>
          <a:xfrm>
            <a:off x="4622484" y="4783022"/>
            <a:ext cx="1297576" cy="1588"/>
          </a:xfrm>
          <a:prstGeom prst="straightConnector1">
            <a:avLst/>
          </a:prstGeom>
          <a:ln w="31750">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98"/>
          <p:cNvCxnSpPr>
            <a:stCxn id="24" idx="1"/>
            <a:endCxn id="25" idx="3"/>
          </p:cNvCxnSpPr>
          <p:nvPr/>
        </p:nvCxnSpPr>
        <p:spPr>
          <a:xfrm rot="10800000">
            <a:off x="4483963" y="5542765"/>
            <a:ext cx="1291593" cy="1589"/>
          </a:xfrm>
          <a:prstGeom prst="straightConnector1">
            <a:avLst/>
          </a:prstGeom>
          <a:ln w="31750">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34" name="TextBox 99"/>
          <p:cNvSpPr txBox="1"/>
          <p:nvPr/>
        </p:nvSpPr>
        <p:spPr>
          <a:xfrm rot="5400000">
            <a:off x="9698833" y="4593408"/>
            <a:ext cx="400110" cy="1041824"/>
          </a:xfrm>
          <a:prstGeom prst="rect">
            <a:avLst/>
          </a:prstGeom>
          <a:noFill/>
        </p:spPr>
        <p:txBody>
          <a:bodyPr vert="vert270" wrap="none" rtlCol="0">
            <a:spAutoFit/>
          </a:bodyPr>
          <a:p>
            <a:r>
              <a:rPr lang="en-US" sz="1400" dirty="0" smtClean="0">
                <a:solidFill>
                  <a:srgbClr val="000090"/>
                </a:solidFill>
              </a:rPr>
              <a:t>Data transfer</a:t>
            </a:r>
            <a:endParaRPr lang="en-US" sz="1400" dirty="0">
              <a:solidFill>
                <a:srgbClr val="000090"/>
              </a:solidFill>
            </a:endParaRPr>
          </a:p>
        </p:txBody>
      </p:sp>
      <p:sp>
        <p:nvSpPr>
          <p:cNvPr id="36" name="TextBox 100"/>
          <p:cNvSpPr txBox="1"/>
          <p:nvPr/>
        </p:nvSpPr>
        <p:spPr>
          <a:xfrm>
            <a:off x="2082944" y="5897237"/>
            <a:ext cx="1154320" cy="369332"/>
          </a:xfrm>
          <a:prstGeom prst="rect">
            <a:avLst/>
          </a:prstGeom>
          <a:noFill/>
        </p:spPr>
        <p:txBody>
          <a:bodyPr wrap="none" rtlCol="0">
            <a:spAutoFit/>
          </a:bodyPr>
          <a:p>
            <a:r>
              <a:rPr lang="en-US" b="1" dirty="0" smtClean="0">
                <a:solidFill>
                  <a:schemeClr val="bg2">
                    <a:lumMod val="25000"/>
                  </a:schemeClr>
                </a:solidFill>
                <a:latin typeface="Courier New" panose="02070309020205020404"/>
                <a:cs typeface="Courier New" panose="02070309020205020404"/>
              </a:rPr>
              <a:t>close()</a:t>
            </a:r>
            <a:endParaRPr lang="en-US" b="1" dirty="0">
              <a:solidFill>
                <a:schemeClr val="bg2">
                  <a:lumMod val="25000"/>
                </a:schemeClr>
              </a:solidFill>
              <a:latin typeface="Courier New" panose="02070309020205020404"/>
              <a:cs typeface="Courier New" panose="02070309020205020404"/>
            </a:endParaRPr>
          </a:p>
        </p:txBody>
      </p:sp>
      <p:sp>
        <p:nvSpPr>
          <p:cNvPr id="37" name="TextBox 101"/>
          <p:cNvSpPr txBox="1"/>
          <p:nvPr/>
        </p:nvSpPr>
        <p:spPr>
          <a:xfrm>
            <a:off x="7166758" y="5897237"/>
            <a:ext cx="1154320" cy="369332"/>
          </a:xfrm>
          <a:prstGeom prst="rect">
            <a:avLst/>
          </a:prstGeom>
          <a:noFill/>
        </p:spPr>
        <p:txBody>
          <a:bodyPr wrap="none" rtlCol="0">
            <a:spAutoFit/>
          </a:bodyPr>
          <a:p>
            <a:r>
              <a:rPr lang="en-US" b="1" dirty="0" smtClean="0">
                <a:solidFill>
                  <a:srgbClr val="4A452A"/>
                </a:solidFill>
                <a:latin typeface="Courier New" panose="02070309020205020404"/>
                <a:cs typeface="Courier New" panose="02070309020205020404"/>
              </a:rPr>
              <a:t>close()</a:t>
            </a:r>
            <a:endParaRPr lang="en-US" b="1" dirty="0">
              <a:solidFill>
                <a:srgbClr val="4A452A"/>
              </a:solidFill>
              <a:latin typeface="Courier New" panose="02070309020205020404"/>
              <a:cs typeface="Courier New" panose="02070309020205020404"/>
            </a:endParaRPr>
          </a:p>
        </p:txBody>
      </p:sp>
      <p:sp>
        <p:nvSpPr>
          <p:cNvPr id="38" name="Right Brace 102"/>
          <p:cNvSpPr/>
          <p:nvPr/>
        </p:nvSpPr>
        <p:spPr>
          <a:xfrm>
            <a:off x="8338167" y="5729018"/>
            <a:ext cx="338977" cy="677335"/>
          </a:xfrm>
          <a:prstGeom prst="rightBrace">
            <a:avLst>
              <a:gd name="adj1" fmla="val 58548"/>
              <a:gd name="adj2" fmla="val 50000"/>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p>
            <a:pPr algn="ctr"/>
            <a:endParaRPr lang="en-US"/>
          </a:p>
        </p:txBody>
      </p:sp>
      <p:sp>
        <p:nvSpPr>
          <p:cNvPr id="39" name="TextBox 103"/>
          <p:cNvSpPr txBox="1"/>
          <p:nvPr/>
        </p:nvSpPr>
        <p:spPr>
          <a:xfrm rot="5400000">
            <a:off x="9698198" y="5670693"/>
            <a:ext cx="400110" cy="968099"/>
          </a:xfrm>
          <a:prstGeom prst="rect">
            <a:avLst/>
          </a:prstGeom>
          <a:noFill/>
        </p:spPr>
        <p:txBody>
          <a:bodyPr vert="vert270" wrap="none" rtlCol="0">
            <a:spAutoFit/>
          </a:bodyPr>
          <a:p>
            <a:r>
              <a:rPr lang="en-US" sz="1400" dirty="0" smtClean="0">
                <a:solidFill>
                  <a:srgbClr val="008000"/>
                </a:solidFill>
              </a:rPr>
              <a:t>Termination</a:t>
            </a:r>
            <a:endParaRPr lang="en-US" sz="1400" dirty="0">
              <a:solidFill>
                <a:srgbClr val="008000"/>
              </a:solidFill>
            </a:endParaRPr>
          </a:p>
        </p:txBody>
      </p:sp>
      <p:sp>
        <p:nvSpPr>
          <p:cNvPr id="40" name="TextBox 109"/>
          <p:cNvSpPr txBox="1"/>
          <p:nvPr/>
        </p:nvSpPr>
        <p:spPr>
          <a:xfrm>
            <a:off x="2109048" y="2019350"/>
            <a:ext cx="922699" cy="461665"/>
          </a:xfrm>
          <a:prstGeom prst="rect">
            <a:avLst/>
          </a:prstGeom>
          <a:noFill/>
        </p:spPr>
        <p:txBody>
          <a:bodyPr wrap="none" rtlCol="0">
            <a:spAutoFit/>
          </a:bodyPr>
          <a:p>
            <a:r>
              <a:rPr lang="en-US" sz="2400" b="1" dirty="0" smtClean="0"/>
              <a:t>Client</a:t>
            </a:r>
            <a:endParaRPr lang="en-US" sz="2400" b="1" dirty="0"/>
          </a:p>
        </p:txBody>
      </p:sp>
      <p:sp>
        <p:nvSpPr>
          <p:cNvPr id="41" name="TextBox 110"/>
          <p:cNvSpPr txBox="1"/>
          <p:nvPr/>
        </p:nvSpPr>
        <p:spPr>
          <a:xfrm>
            <a:off x="7045325" y="2019350"/>
            <a:ext cx="1004301" cy="461665"/>
          </a:xfrm>
          <a:prstGeom prst="rect">
            <a:avLst/>
          </a:prstGeom>
          <a:noFill/>
        </p:spPr>
        <p:txBody>
          <a:bodyPr wrap="none" rtlCol="0">
            <a:spAutoFit/>
          </a:bodyPr>
          <a:p>
            <a:r>
              <a:rPr lang="en-US" sz="2400" b="1" dirty="0" smtClean="0"/>
              <a:t>Server</a:t>
            </a:r>
            <a:endParaRPr lang="en-US" sz="2400" b="1" dirty="0"/>
          </a:p>
        </p:txBody>
      </p:sp>
      <p:sp>
        <p:nvSpPr>
          <p:cNvPr id="8" name="圆角矩形 7"/>
          <p:cNvSpPr/>
          <p:nvPr/>
        </p:nvSpPr>
        <p:spPr>
          <a:xfrm>
            <a:off x="1287780" y="3729355"/>
            <a:ext cx="9242425" cy="793750"/>
          </a:xfrm>
          <a:prstGeom prst="roundRect">
            <a:avLst/>
          </a:prstGeom>
          <a:gradFill flip="none">
            <a:gsLst>
              <a:gs pos="13000">
                <a:srgbClr val="FF0000"/>
              </a:gs>
              <a:gs pos="25000">
                <a:srgbClr val="000000">
                  <a:alpha val="15000"/>
                </a:srgbClr>
              </a:gs>
              <a:gs pos="75000">
                <a:srgbClr val="000000">
                  <a:alpha val="15000"/>
                </a:srgbClr>
              </a:gs>
              <a:gs pos="50000">
                <a:srgbClr val="000000">
                  <a:alpha val="30000"/>
                </a:srgbClr>
              </a:gs>
              <a:gs pos="100000">
                <a:srgbClr val="000000">
                  <a:alpha val="0"/>
                </a:srgbClr>
              </a:gs>
            </a:gsLst>
            <a:lin ang="16200000" scaled="0"/>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2" name="文本框 41"/>
          <p:cNvSpPr txBox="1"/>
          <p:nvPr/>
        </p:nvSpPr>
        <p:spPr>
          <a:xfrm>
            <a:off x="10861040" y="3357880"/>
            <a:ext cx="1436370" cy="922020"/>
          </a:xfrm>
          <a:prstGeom prst="rect">
            <a:avLst/>
          </a:prstGeom>
          <a:noFill/>
        </p:spPr>
        <p:txBody>
          <a:bodyPr wrap="none" rtlCol="0" anchor="t">
            <a:spAutoFit/>
          </a:bodyPr>
          <a:p>
            <a:r>
              <a:rPr lang="en-US" b="1" dirty="0" smtClean="0">
                <a:solidFill>
                  <a:srgbClr val="FF0000"/>
                </a:solidFill>
                <a:sym typeface="+mn-ea"/>
              </a:rPr>
              <a:t>Don’t need </a:t>
            </a:r>
            <a:endParaRPr lang="en-US" b="1" dirty="0" smtClean="0">
              <a:solidFill>
                <a:srgbClr val="FF0000"/>
              </a:solidFill>
              <a:sym typeface="+mn-ea"/>
            </a:endParaRPr>
          </a:p>
          <a:p>
            <a:r>
              <a:rPr lang="en-US" b="1" dirty="0" smtClean="0">
                <a:solidFill>
                  <a:srgbClr val="FF0000"/>
                </a:solidFill>
              </a:rPr>
              <a:t>this step!!</a:t>
            </a:r>
            <a:endParaRPr lang="en-US" b="1" dirty="0" smtClean="0">
              <a:solidFill>
                <a:srgbClr val="FF0000"/>
              </a:solidFill>
            </a:endParaRPr>
          </a:p>
          <a:p>
            <a:r>
              <a:rPr lang="en-US" b="1" dirty="0" smtClean="0">
                <a:solidFill>
                  <a:srgbClr val="FF0000"/>
                </a:solidFill>
              </a:rPr>
              <a:t>Why??</a:t>
            </a:r>
            <a:endParaRPr lang="en-US" b="1" dirty="0" smtClean="0">
              <a:solidFill>
                <a:srgbClr val="FF0000"/>
              </a:solidFill>
            </a:endParaRPr>
          </a:p>
        </p:txBody>
      </p:sp>
      <p:sp>
        <p:nvSpPr>
          <p:cNvPr id="49" name="文本框 48"/>
          <p:cNvSpPr txBox="1"/>
          <p:nvPr/>
        </p:nvSpPr>
        <p:spPr>
          <a:xfrm>
            <a:off x="8179435" y="6766560"/>
            <a:ext cx="309880" cy="368300"/>
          </a:xfrm>
          <a:prstGeom prst="rect">
            <a:avLst/>
          </a:prstGeom>
          <a:noFill/>
        </p:spPr>
        <p:txBody>
          <a:bodyPr wrap="none" rtlCol="0">
            <a:spAutoFit/>
          </a:bodyPr>
          <a:p>
            <a:endParaRPr lang="zh-CN" altLang="en-US"/>
          </a:p>
        </p:txBody>
      </p:sp>
      <p:sp>
        <p:nvSpPr>
          <p:cNvPr id="35" name="矩形 34"/>
          <p:cNvSpPr/>
          <p:nvPr/>
        </p:nvSpPr>
        <p:spPr>
          <a:xfrm>
            <a:off x="7045325" y="3357880"/>
            <a:ext cx="1275715" cy="335915"/>
          </a:xfrm>
          <a:prstGeom prst="rect">
            <a:avLst/>
          </a:prstGeom>
          <a:solidFill>
            <a:srgbClr val="FF0000">
              <a:alpha val="48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43" name="直接箭头连接符 42"/>
          <p:cNvCxnSpPr>
            <a:stCxn id="35" idx="3"/>
          </p:cNvCxnSpPr>
          <p:nvPr/>
        </p:nvCxnSpPr>
        <p:spPr>
          <a:xfrm>
            <a:off x="8321040" y="3526155"/>
            <a:ext cx="2540000" cy="16764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flipV="1">
            <a:off x="10530205" y="3818890"/>
            <a:ext cx="330835" cy="30416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5" name="日期占位符 44"/>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46" name="灯片编号占位符 45"/>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47" name="页脚占位符 46"/>
          <p:cNvSpPr>
            <a:spLocks noGrp="1"/>
          </p:cNvSpPr>
          <p:nvPr>
            <p:ph type="ftr" sz="quarter" idx="11"/>
          </p:nvPr>
        </p:nvSpPr>
        <p:spPr/>
        <p:txBody>
          <a:bodyPr/>
          <a:p>
            <a:r>
              <a:rPr kumimoji="1" lang="zh-SG" altLang="en-US"/>
              <a:t>Principle of Computer Networks Experiment - Lesson 2</a:t>
            </a:r>
            <a:endParaRPr kumimoji="1" lang="zh-SG"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5" grpId="0" animBg="1"/>
      <p:bldP spid="4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p:cNvSpPr/>
          <p:nvPr/>
        </p:nvSpPr>
        <p:spPr>
          <a:xfrm>
            <a:off x="2332425" y="5793982"/>
            <a:ext cx="7992240" cy="927167"/>
          </a:xfrm>
          <a:prstGeom prst="rect">
            <a:avLst/>
          </a:prstGeom>
          <a:solidFill>
            <a:schemeClr val="bg2">
              <a:lumMod val="50000"/>
              <a:alpha val="2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Rectangle 107"/>
          <p:cNvSpPr/>
          <p:nvPr/>
        </p:nvSpPr>
        <p:spPr>
          <a:xfrm>
            <a:off x="2319596" y="4607413"/>
            <a:ext cx="7992240" cy="1206060"/>
          </a:xfrm>
          <a:prstGeom prst="rect">
            <a:avLst/>
          </a:prstGeom>
          <a:solidFill>
            <a:srgbClr val="00009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Rectangle 106"/>
          <p:cNvSpPr/>
          <p:nvPr/>
        </p:nvSpPr>
        <p:spPr>
          <a:xfrm>
            <a:off x="2319596" y="3811967"/>
            <a:ext cx="7992240" cy="795446"/>
          </a:xfrm>
          <a:prstGeom prst="rect">
            <a:avLst/>
          </a:prstGeom>
          <a:solidFill>
            <a:srgbClr val="80000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ectangle 105"/>
          <p:cNvSpPr/>
          <p:nvPr/>
        </p:nvSpPr>
        <p:spPr>
          <a:xfrm>
            <a:off x="2332425" y="2703971"/>
            <a:ext cx="7992240" cy="1109584"/>
          </a:xfrm>
          <a:prstGeom prst="rect">
            <a:avLst/>
          </a:prstGeom>
          <a:solidFill>
            <a:srgbClr val="00800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Scenario #2 – UDP client-server</a:t>
            </a:r>
            <a:endParaRPr lang="en-US" dirty="0"/>
          </a:p>
        </p:txBody>
      </p:sp>
      <p:sp>
        <p:nvSpPr>
          <p:cNvPr id="3" name="Content Placeholder 2"/>
          <p:cNvSpPr>
            <a:spLocks noGrp="1"/>
          </p:cNvSpPr>
          <p:nvPr>
            <p:ph idx="1"/>
          </p:nvPr>
        </p:nvSpPr>
        <p:spPr>
          <a:xfrm>
            <a:off x="1298575" y="1461770"/>
            <a:ext cx="9177020" cy="721360"/>
          </a:xfrm>
        </p:spPr>
        <p:txBody>
          <a:bodyPr>
            <a:normAutofit fontScale="90000"/>
          </a:bodyPr>
          <a:lstStyle/>
          <a:p>
            <a:pPr marL="0" indent="0">
              <a:buNone/>
            </a:pPr>
            <a:r>
              <a:rPr lang="en-US" dirty="0" smtClean="0"/>
              <a:t>Use </a:t>
            </a:r>
            <a:r>
              <a:rPr lang="en-US" sz="2580" b="1" dirty="0" err="1" smtClean="0">
                <a:solidFill>
                  <a:srgbClr val="FF0000"/>
                </a:solidFill>
                <a:latin typeface="Courier"/>
                <a:cs typeface="Courier"/>
              </a:rPr>
              <a:t>sendto</a:t>
            </a:r>
            <a:r>
              <a:rPr lang="en-US" sz="2580" b="1" dirty="0" smtClean="0">
                <a:solidFill>
                  <a:srgbClr val="FF0000"/>
                </a:solidFill>
                <a:latin typeface="Courier"/>
                <a:cs typeface="Courier"/>
              </a:rPr>
              <a:t>()</a:t>
            </a:r>
            <a:r>
              <a:rPr lang="en-US" dirty="0" smtClean="0"/>
              <a:t> and </a:t>
            </a:r>
            <a:r>
              <a:rPr lang="en-US" sz="2580" b="1" dirty="0" err="1" smtClean="0">
                <a:solidFill>
                  <a:srgbClr val="FF0000"/>
                </a:solidFill>
                <a:latin typeface="Courier"/>
                <a:cs typeface="Courier"/>
              </a:rPr>
              <a:t>recvfrom</a:t>
            </a:r>
            <a:r>
              <a:rPr lang="en-US" sz="2580" b="1" dirty="0" smtClean="0">
                <a:solidFill>
                  <a:srgbClr val="FF0000"/>
                </a:solidFill>
                <a:latin typeface="Courier"/>
                <a:cs typeface="Courier"/>
              </a:rPr>
              <a:t>()</a:t>
            </a:r>
            <a:r>
              <a:rPr lang="en-US" dirty="0" smtClean="0"/>
              <a:t> instead of </a:t>
            </a:r>
            <a:r>
              <a:rPr lang="en-US" sz="2580" dirty="0" smtClean="0">
                <a:latin typeface="Courier"/>
                <a:cs typeface="Courier"/>
              </a:rPr>
              <a:t>send()</a:t>
            </a:r>
            <a:r>
              <a:rPr lang="en-US" dirty="0" smtClean="0"/>
              <a:t> and </a:t>
            </a:r>
            <a:r>
              <a:rPr lang="en-US" sz="2580" dirty="0" err="1" smtClean="0">
                <a:latin typeface="Courier"/>
                <a:cs typeface="Courier"/>
              </a:rPr>
              <a:t>recv</a:t>
            </a:r>
            <a:r>
              <a:rPr lang="en-US" sz="2580" dirty="0" smtClean="0">
                <a:latin typeface="Courier"/>
                <a:cs typeface="Courier"/>
              </a:rPr>
              <a:t>() </a:t>
            </a:r>
            <a:endParaRPr lang="en-US" dirty="0">
              <a:latin typeface="Courier"/>
              <a:cs typeface="Courier"/>
            </a:endParaRPr>
          </a:p>
        </p:txBody>
      </p:sp>
      <p:sp>
        <p:nvSpPr>
          <p:cNvPr id="35" name="Slide Number Placeholder 5"/>
          <p:cNvSpPr>
            <a:spLocks noGrp="1"/>
          </p:cNvSpPr>
          <p:nvPr>
            <p:ph type="sldNum" sz="quarter" idx="12"/>
          </p:nvPr>
        </p:nvSpPr>
        <p:spPr>
          <a:xfrm>
            <a:off x="8077200" y="6261228"/>
            <a:ext cx="2133600" cy="457200"/>
          </a:xfrm>
        </p:spPr>
        <p:txBody>
          <a:bodyPr/>
          <a:lstStyle/>
          <a:p>
            <a:fld id="{ED7B3537-AF35-C64C-8C7C-820ECF5864A7}" type="slidenum">
              <a:rPr lang="en-US"/>
            </a:fld>
            <a:endParaRPr lang="en-US"/>
          </a:p>
        </p:txBody>
      </p:sp>
      <p:cxnSp>
        <p:nvCxnSpPr>
          <p:cNvPr id="69" name="Straight Arrow Connector 68"/>
          <p:cNvCxnSpPr/>
          <p:nvPr/>
        </p:nvCxnSpPr>
        <p:spPr>
          <a:xfrm rot="16200000" flipH="1">
            <a:off x="704782" y="4641946"/>
            <a:ext cx="4152957" cy="3"/>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70" name="TextBox 69"/>
          <p:cNvSpPr txBox="1"/>
          <p:nvPr/>
        </p:nvSpPr>
        <p:spPr>
          <a:xfrm>
            <a:off x="2319596" y="5960747"/>
            <a:ext cx="459740" cy="591185"/>
          </a:xfrm>
          <a:prstGeom prst="rect">
            <a:avLst/>
          </a:prstGeom>
          <a:noFill/>
        </p:spPr>
        <p:txBody>
          <a:bodyPr vert="vert270" wrap="none" rtlCol="0">
            <a:spAutoFit/>
          </a:bodyPr>
          <a:lstStyle/>
          <a:p>
            <a:r>
              <a:rPr lang="en-US" dirty="0" smtClean="0"/>
              <a:t>Time</a:t>
            </a:r>
            <a:endParaRPr lang="en-US" dirty="0"/>
          </a:p>
        </p:txBody>
      </p:sp>
      <p:sp>
        <p:nvSpPr>
          <p:cNvPr id="71" name="TextBox 70"/>
          <p:cNvSpPr txBox="1"/>
          <p:nvPr/>
        </p:nvSpPr>
        <p:spPr>
          <a:xfrm>
            <a:off x="3114819" y="2783651"/>
            <a:ext cx="1280160" cy="368300"/>
          </a:xfrm>
          <a:prstGeom prst="rect">
            <a:avLst/>
          </a:prstGeom>
          <a:noFill/>
        </p:spPr>
        <p:txBody>
          <a:bodyPr wrap="none" rtlCol="0">
            <a:spAutoFit/>
          </a:bodyPr>
          <a:lstStyle/>
          <a:p>
            <a:r>
              <a:rPr lang="en-US" b="1" dirty="0" smtClean="0">
                <a:solidFill>
                  <a:srgbClr val="008000"/>
                </a:solidFill>
                <a:latin typeface="Courier New" panose="02070309020205020404"/>
                <a:cs typeface="Courier New" panose="02070309020205020404"/>
              </a:rPr>
              <a:t>socket()</a:t>
            </a:r>
            <a:endParaRPr lang="en-US" b="1" dirty="0">
              <a:solidFill>
                <a:srgbClr val="008000"/>
              </a:solidFill>
              <a:latin typeface="Courier New" panose="02070309020205020404"/>
              <a:cs typeface="Courier New" panose="02070309020205020404"/>
            </a:endParaRPr>
          </a:p>
        </p:txBody>
      </p:sp>
      <p:sp>
        <p:nvSpPr>
          <p:cNvPr id="72" name="TextBox 71"/>
          <p:cNvSpPr txBox="1"/>
          <p:nvPr/>
        </p:nvSpPr>
        <p:spPr>
          <a:xfrm>
            <a:off x="8077200" y="2703971"/>
            <a:ext cx="1280160" cy="368300"/>
          </a:xfrm>
          <a:prstGeom prst="rect">
            <a:avLst/>
          </a:prstGeom>
          <a:noFill/>
        </p:spPr>
        <p:txBody>
          <a:bodyPr wrap="none" rtlCol="0">
            <a:spAutoFit/>
          </a:bodyPr>
          <a:lstStyle/>
          <a:p>
            <a:r>
              <a:rPr lang="en-US" b="1" dirty="0" smtClean="0">
                <a:solidFill>
                  <a:srgbClr val="008000"/>
                </a:solidFill>
                <a:latin typeface="Courier New" panose="02070309020205020404"/>
                <a:cs typeface="Courier New" panose="02070309020205020404"/>
              </a:rPr>
              <a:t>socket()</a:t>
            </a:r>
            <a:endParaRPr lang="en-US" b="1" dirty="0">
              <a:solidFill>
                <a:srgbClr val="008000"/>
              </a:solidFill>
              <a:latin typeface="Courier New" panose="02070309020205020404"/>
              <a:cs typeface="Courier New" panose="02070309020205020404"/>
            </a:endParaRPr>
          </a:p>
        </p:txBody>
      </p:sp>
      <p:sp>
        <p:nvSpPr>
          <p:cNvPr id="74" name="TextBox 73"/>
          <p:cNvSpPr txBox="1"/>
          <p:nvPr/>
        </p:nvSpPr>
        <p:spPr>
          <a:xfrm>
            <a:off x="8077200" y="3073303"/>
            <a:ext cx="1005840" cy="368300"/>
          </a:xfrm>
          <a:prstGeom prst="rect">
            <a:avLst/>
          </a:prstGeom>
          <a:noFill/>
        </p:spPr>
        <p:txBody>
          <a:bodyPr wrap="none" rtlCol="0">
            <a:spAutoFit/>
          </a:bodyPr>
          <a:lstStyle/>
          <a:p>
            <a:r>
              <a:rPr lang="en-US" b="1" dirty="0" smtClean="0">
                <a:solidFill>
                  <a:srgbClr val="008000"/>
                </a:solidFill>
                <a:latin typeface="Courier New" panose="02070309020205020404"/>
                <a:cs typeface="Courier New" panose="02070309020205020404"/>
              </a:rPr>
              <a:t>bind()</a:t>
            </a:r>
            <a:endParaRPr lang="en-US" b="1" dirty="0">
              <a:solidFill>
                <a:srgbClr val="008000"/>
              </a:solidFill>
              <a:latin typeface="Courier New" panose="02070309020205020404"/>
              <a:cs typeface="Courier New" panose="02070309020205020404"/>
            </a:endParaRPr>
          </a:p>
        </p:txBody>
      </p:sp>
      <p:sp>
        <p:nvSpPr>
          <p:cNvPr id="76" name="Right Brace 75"/>
          <p:cNvSpPr/>
          <p:nvPr/>
        </p:nvSpPr>
        <p:spPr>
          <a:xfrm>
            <a:off x="9370042" y="2703971"/>
            <a:ext cx="338977" cy="1107996"/>
          </a:xfrm>
          <a:prstGeom prst="rightBrace">
            <a:avLst>
              <a:gd name="adj1" fmla="val 106723"/>
              <a:gd name="adj2" fmla="val 50000"/>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78" name="Straight Connector 77"/>
          <p:cNvCxnSpPr/>
          <p:nvPr/>
        </p:nvCxnSpPr>
        <p:spPr>
          <a:xfrm>
            <a:off x="2332425" y="3811967"/>
            <a:ext cx="7658836"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a:off x="9709019" y="2783651"/>
            <a:ext cx="398145" cy="1022350"/>
          </a:xfrm>
          <a:prstGeom prst="rect">
            <a:avLst/>
          </a:prstGeom>
          <a:noFill/>
        </p:spPr>
        <p:txBody>
          <a:bodyPr vert="vert270" wrap="none" rtlCol="0">
            <a:spAutoFit/>
          </a:bodyPr>
          <a:lstStyle/>
          <a:p>
            <a:r>
              <a:rPr lang="en-US" sz="1400" dirty="0" smtClean="0">
                <a:solidFill>
                  <a:srgbClr val="008000"/>
                </a:solidFill>
              </a:rPr>
              <a:t>Initialization</a:t>
            </a:r>
            <a:endParaRPr lang="en-US" sz="1400" dirty="0">
              <a:solidFill>
                <a:srgbClr val="008000"/>
              </a:solidFill>
            </a:endParaRPr>
          </a:p>
        </p:txBody>
      </p:sp>
      <p:cxnSp>
        <p:nvCxnSpPr>
          <p:cNvPr id="81" name="Straight Connector 80"/>
          <p:cNvCxnSpPr/>
          <p:nvPr/>
        </p:nvCxnSpPr>
        <p:spPr>
          <a:xfrm>
            <a:off x="2332425" y="4607413"/>
            <a:ext cx="7658836"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86" name="TextBox 85"/>
          <p:cNvSpPr txBox="1"/>
          <p:nvPr/>
        </p:nvSpPr>
        <p:spPr>
          <a:xfrm>
            <a:off x="3114819" y="4682811"/>
            <a:ext cx="1280160" cy="368300"/>
          </a:xfrm>
          <a:prstGeom prst="rect">
            <a:avLst/>
          </a:prstGeom>
          <a:noFill/>
        </p:spPr>
        <p:txBody>
          <a:bodyPr wrap="none" rtlCol="0">
            <a:spAutoFit/>
          </a:bodyPr>
          <a:lstStyle/>
          <a:p>
            <a:r>
              <a:rPr lang="en-US" b="1" dirty="0" err="1" smtClean="0">
                <a:solidFill>
                  <a:srgbClr val="000090"/>
                </a:solidFill>
                <a:latin typeface="Courier New" panose="02070309020205020404"/>
                <a:cs typeface="Courier New" panose="02070309020205020404"/>
              </a:rPr>
              <a:t>sendto</a:t>
            </a:r>
            <a:r>
              <a:rPr lang="en-US" b="1" dirty="0" smtClean="0">
                <a:solidFill>
                  <a:srgbClr val="000090"/>
                </a:solidFill>
                <a:latin typeface="Courier New" panose="02070309020205020404"/>
                <a:cs typeface="Courier New" panose="02070309020205020404"/>
              </a:rPr>
              <a:t>()</a:t>
            </a:r>
            <a:endParaRPr lang="en-US" b="1" dirty="0">
              <a:solidFill>
                <a:srgbClr val="000090"/>
              </a:solidFill>
              <a:latin typeface="Courier New" panose="02070309020205020404"/>
              <a:cs typeface="Courier New" panose="02070309020205020404"/>
            </a:endParaRPr>
          </a:p>
        </p:txBody>
      </p:sp>
      <p:sp>
        <p:nvSpPr>
          <p:cNvPr id="87" name="TextBox 86"/>
          <p:cNvSpPr txBox="1"/>
          <p:nvPr/>
        </p:nvSpPr>
        <p:spPr>
          <a:xfrm>
            <a:off x="8263004" y="5420649"/>
            <a:ext cx="1280160" cy="368300"/>
          </a:xfrm>
          <a:prstGeom prst="rect">
            <a:avLst/>
          </a:prstGeom>
          <a:noFill/>
        </p:spPr>
        <p:txBody>
          <a:bodyPr wrap="none" rtlCol="0">
            <a:spAutoFit/>
          </a:bodyPr>
          <a:lstStyle/>
          <a:p>
            <a:r>
              <a:rPr lang="en-US" b="1" dirty="0" err="1" smtClean="0">
                <a:solidFill>
                  <a:srgbClr val="000090"/>
                </a:solidFill>
                <a:latin typeface="Courier New" panose="02070309020205020404"/>
                <a:cs typeface="Courier New" panose="02070309020205020404"/>
              </a:rPr>
              <a:t>sendto</a:t>
            </a:r>
            <a:r>
              <a:rPr lang="en-US" b="1" dirty="0" smtClean="0">
                <a:solidFill>
                  <a:srgbClr val="000090"/>
                </a:solidFill>
                <a:latin typeface="Courier New" panose="02070309020205020404"/>
                <a:cs typeface="Courier New" panose="02070309020205020404"/>
              </a:rPr>
              <a:t>()</a:t>
            </a:r>
            <a:endParaRPr lang="en-US" b="1" dirty="0">
              <a:solidFill>
                <a:srgbClr val="000090"/>
              </a:solidFill>
              <a:latin typeface="Courier New" panose="02070309020205020404"/>
              <a:cs typeface="Courier New" panose="02070309020205020404"/>
            </a:endParaRPr>
          </a:p>
        </p:txBody>
      </p:sp>
      <p:sp>
        <p:nvSpPr>
          <p:cNvPr id="88" name="TextBox 87"/>
          <p:cNvSpPr txBox="1"/>
          <p:nvPr/>
        </p:nvSpPr>
        <p:spPr>
          <a:xfrm>
            <a:off x="2840499" y="5418423"/>
            <a:ext cx="1554480" cy="368300"/>
          </a:xfrm>
          <a:prstGeom prst="rect">
            <a:avLst/>
          </a:prstGeom>
          <a:noFill/>
        </p:spPr>
        <p:txBody>
          <a:bodyPr wrap="none" rtlCol="0">
            <a:spAutoFit/>
          </a:bodyPr>
          <a:lstStyle/>
          <a:p>
            <a:r>
              <a:rPr lang="en-US" b="1" dirty="0" err="1" smtClean="0">
                <a:solidFill>
                  <a:srgbClr val="000090"/>
                </a:solidFill>
                <a:latin typeface="Courier New" panose="02070309020205020404"/>
                <a:cs typeface="Courier New" panose="02070309020205020404"/>
              </a:rPr>
              <a:t>recvfrom</a:t>
            </a:r>
            <a:r>
              <a:rPr lang="en-US" b="1" dirty="0" smtClean="0">
                <a:solidFill>
                  <a:srgbClr val="000090"/>
                </a:solidFill>
                <a:latin typeface="Courier New" panose="02070309020205020404"/>
                <a:cs typeface="Courier New" panose="02070309020205020404"/>
              </a:rPr>
              <a:t>()</a:t>
            </a:r>
            <a:endParaRPr lang="en-US" b="1" dirty="0">
              <a:solidFill>
                <a:srgbClr val="000090"/>
              </a:solidFill>
              <a:latin typeface="Courier New" panose="02070309020205020404"/>
              <a:cs typeface="Courier New" panose="02070309020205020404"/>
            </a:endParaRPr>
          </a:p>
        </p:txBody>
      </p:sp>
      <p:sp>
        <p:nvSpPr>
          <p:cNvPr id="89" name="TextBox 88"/>
          <p:cNvSpPr txBox="1"/>
          <p:nvPr/>
        </p:nvSpPr>
        <p:spPr>
          <a:xfrm>
            <a:off x="7936016" y="4679759"/>
            <a:ext cx="1554480" cy="368300"/>
          </a:xfrm>
          <a:prstGeom prst="rect">
            <a:avLst/>
          </a:prstGeom>
          <a:noFill/>
        </p:spPr>
        <p:txBody>
          <a:bodyPr wrap="none" rtlCol="0">
            <a:spAutoFit/>
          </a:bodyPr>
          <a:lstStyle/>
          <a:p>
            <a:r>
              <a:rPr lang="en-US" b="1" dirty="0" err="1" smtClean="0">
                <a:solidFill>
                  <a:srgbClr val="000090"/>
                </a:solidFill>
                <a:latin typeface="Courier New" panose="02070309020205020404"/>
                <a:cs typeface="Courier New" panose="02070309020205020404"/>
              </a:rPr>
              <a:t>recvfrom</a:t>
            </a:r>
            <a:r>
              <a:rPr lang="en-US" b="1" dirty="0" smtClean="0">
                <a:solidFill>
                  <a:srgbClr val="000090"/>
                </a:solidFill>
                <a:latin typeface="Courier New" panose="02070309020205020404"/>
                <a:cs typeface="Courier New" panose="02070309020205020404"/>
              </a:rPr>
              <a:t>()</a:t>
            </a:r>
            <a:endParaRPr lang="en-US" b="1" dirty="0">
              <a:solidFill>
                <a:srgbClr val="000090"/>
              </a:solidFill>
              <a:latin typeface="Courier New" panose="02070309020205020404"/>
              <a:cs typeface="Courier New" panose="02070309020205020404"/>
            </a:endParaRPr>
          </a:p>
        </p:txBody>
      </p:sp>
      <p:sp>
        <p:nvSpPr>
          <p:cNvPr id="90" name="Right Brace 89"/>
          <p:cNvSpPr/>
          <p:nvPr/>
        </p:nvSpPr>
        <p:spPr>
          <a:xfrm>
            <a:off x="9352953" y="4609001"/>
            <a:ext cx="338977" cy="1202884"/>
          </a:xfrm>
          <a:prstGeom prst="rightBrace">
            <a:avLst>
              <a:gd name="adj1" fmla="val 106723"/>
              <a:gd name="adj2" fmla="val 50000"/>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91" name="Straight Connector 90"/>
          <p:cNvCxnSpPr/>
          <p:nvPr/>
        </p:nvCxnSpPr>
        <p:spPr>
          <a:xfrm>
            <a:off x="2332425" y="5811885"/>
            <a:ext cx="7658836"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92" name="TextBox 91"/>
          <p:cNvSpPr txBox="1"/>
          <p:nvPr/>
        </p:nvSpPr>
        <p:spPr>
          <a:xfrm>
            <a:off x="8077200" y="5073221"/>
            <a:ext cx="411480" cy="368300"/>
          </a:xfrm>
          <a:prstGeom prst="rect">
            <a:avLst/>
          </a:prstGeom>
          <a:noFill/>
        </p:spPr>
        <p:txBody>
          <a:bodyPr wrap="none" rtlCol="0">
            <a:spAutoFit/>
          </a:bodyPr>
          <a:lstStyle/>
          <a:p>
            <a:r>
              <a:rPr lang="en-US" dirty="0" smtClean="0"/>
              <a:t>…</a:t>
            </a:r>
            <a:endParaRPr lang="en-US" dirty="0"/>
          </a:p>
        </p:txBody>
      </p:sp>
      <p:sp>
        <p:nvSpPr>
          <p:cNvPr id="93" name="TextBox 92"/>
          <p:cNvSpPr txBox="1"/>
          <p:nvPr/>
        </p:nvSpPr>
        <p:spPr>
          <a:xfrm>
            <a:off x="4063622" y="5052143"/>
            <a:ext cx="411480" cy="368300"/>
          </a:xfrm>
          <a:prstGeom prst="rect">
            <a:avLst/>
          </a:prstGeom>
          <a:noFill/>
        </p:spPr>
        <p:txBody>
          <a:bodyPr wrap="none" rtlCol="0">
            <a:spAutoFit/>
          </a:bodyPr>
          <a:lstStyle/>
          <a:p>
            <a:r>
              <a:rPr lang="en-US" dirty="0" smtClean="0"/>
              <a:t>…</a:t>
            </a:r>
            <a:endParaRPr lang="en-US" dirty="0"/>
          </a:p>
        </p:txBody>
      </p:sp>
      <p:cxnSp>
        <p:nvCxnSpPr>
          <p:cNvPr id="97" name="Straight Arrow Connector 96"/>
          <p:cNvCxnSpPr>
            <a:stCxn id="86" idx="3"/>
            <a:endCxn id="89" idx="1"/>
          </p:cNvCxnSpPr>
          <p:nvPr/>
        </p:nvCxnSpPr>
        <p:spPr>
          <a:xfrm flipV="1">
            <a:off x="4394835" y="4864100"/>
            <a:ext cx="3541395" cy="3175"/>
          </a:xfrm>
          <a:prstGeom prst="straightConnector1">
            <a:avLst/>
          </a:prstGeom>
          <a:ln w="31750">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99" name="Straight Arrow Connector 98"/>
          <p:cNvCxnSpPr>
            <a:stCxn id="87" idx="1"/>
            <a:endCxn id="88" idx="3"/>
          </p:cNvCxnSpPr>
          <p:nvPr/>
        </p:nvCxnSpPr>
        <p:spPr>
          <a:xfrm flipH="1" flipV="1">
            <a:off x="4394584" y="5602776"/>
            <a:ext cx="3868420" cy="1905"/>
          </a:xfrm>
          <a:prstGeom prst="straightConnector1">
            <a:avLst/>
          </a:prstGeom>
          <a:ln w="31750">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9760428" y="4752158"/>
            <a:ext cx="398145" cy="1117600"/>
          </a:xfrm>
          <a:prstGeom prst="rect">
            <a:avLst/>
          </a:prstGeom>
          <a:noFill/>
        </p:spPr>
        <p:txBody>
          <a:bodyPr vert="vert270" wrap="none" rtlCol="0">
            <a:spAutoFit/>
          </a:bodyPr>
          <a:lstStyle/>
          <a:p>
            <a:r>
              <a:rPr lang="en-US" sz="1400" dirty="0" smtClean="0">
                <a:solidFill>
                  <a:srgbClr val="000090"/>
                </a:solidFill>
              </a:rPr>
              <a:t>Data transfer</a:t>
            </a:r>
            <a:endParaRPr lang="en-US" sz="1400" dirty="0">
              <a:solidFill>
                <a:srgbClr val="000090"/>
              </a:solidFill>
            </a:endParaRPr>
          </a:p>
        </p:txBody>
      </p:sp>
      <p:sp>
        <p:nvSpPr>
          <p:cNvPr id="101" name="TextBox 100"/>
          <p:cNvSpPr txBox="1"/>
          <p:nvPr/>
        </p:nvSpPr>
        <p:spPr>
          <a:xfrm>
            <a:off x="3114819" y="5981692"/>
            <a:ext cx="1143000" cy="368300"/>
          </a:xfrm>
          <a:prstGeom prst="rect">
            <a:avLst/>
          </a:prstGeom>
          <a:noFill/>
        </p:spPr>
        <p:txBody>
          <a:bodyPr wrap="none" rtlCol="0">
            <a:spAutoFit/>
          </a:bodyPr>
          <a:lstStyle/>
          <a:p>
            <a:r>
              <a:rPr lang="en-US" b="1" dirty="0" smtClean="0">
                <a:solidFill>
                  <a:schemeClr val="bg2">
                    <a:lumMod val="25000"/>
                  </a:schemeClr>
                </a:solidFill>
                <a:latin typeface="Courier New" panose="02070309020205020404"/>
                <a:cs typeface="Courier New" panose="02070309020205020404"/>
              </a:rPr>
              <a:t>close()</a:t>
            </a:r>
            <a:endParaRPr lang="en-US" b="1" dirty="0">
              <a:solidFill>
                <a:schemeClr val="bg2">
                  <a:lumMod val="25000"/>
                </a:schemeClr>
              </a:solidFill>
              <a:latin typeface="Courier New" panose="02070309020205020404"/>
              <a:cs typeface="Courier New" panose="02070309020205020404"/>
            </a:endParaRPr>
          </a:p>
        </p:txBody>
      </p:sp>
      <p:sp>
        <p:nvSpPr>
          <p:cNvPr id="102" name="TextBox 101"/>
          <p:cNvSpPr txBox="1"/>
          <p:nvPr/>
        </p:nvSpPr>
        <p:spPr>
          <a:xfrm>
            <a:off x="8198633" y="5981692"/>
            <a:ext cx="1143000" cy="368300"/>
          </a:xfrm>
          <a:prstGeom prst="rect">
            <a:avLst/>
          </a:prstGeom>
          <a:noFill/>
        </p:spPr>
        <p:txBody>
          <a:bodyPr wrap="none" rtlCol="0">
            <a:spAutoFit/>
          </a:bodyPr>
          <a:lstStyle/>
          <a:p>
            <a:r>
              <a:rPr lang="en-US" b="1" dirty="0" smtClean="0">
                <a:solidFill>
                  <a:srgbClr val="4A452A"/>
                </a:solidFill>
                <a:latin typeface="Courier New" panose="02070309020205020404"/>
                <a:cs typeface="Courier New" panose="02070309020205020404"/>
              </a:rPr>
              <a:t>close()</a:t>
            </a:r>
            <a:endParaRPr lang="en-US" b="1" dirty="0">
              <a:solidFill>
                <a:srgbClr val="4A452A"/>
              </a:solidFill>
              <a:latin typeface="Courier New" panose="02070309020205020404"/>
              <a:cs typeface="Courier New" panose="02070309020205020404"/>
            </a:endParaRPr>
          </a:p>
        </p:txBody>
      </p:sp>
      <p:sp>
        <p:nvSpPr>
          <p:cNvPr id="103" name="Right Brace 102"/>
          <p:cNvSpPr/>
          <p:nvPr/>
        </p:nvSpPr>
        <p:spPr>
          <a:xfrm>
            <a:off x="9370042" y="5813473"/>
            <a:ext cx="338977" cy="677335"/>
          </a:xfrm>
          <a:prstGeom prst="rightBrace">
            <a:avLst>
              <a:gd name="adj1" fmla="val 58548"/>
              <a:gd name="adj2" fmla="val 50000"/>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4" name="TextBox 103"/>
          <p:cNvSpPr txBox="1"/>
          <p:nvPr/>
        </p:nvSpPr>
        <p:spPr>
          <a:xfrm>
            <a:off x="9760428" y="5812933"/>
            <a:ext cx="398145" cy="1029970"/>
          </a:xfrm>
          <a:prstGeom prst="rect">
            <a:avLst/>
          </a:prstGeom>
          <a:noFill/>
        </p:spPr>
        <p:txBody>
          <a:bodyPr vert="vert270" wrap="none" rtlCol="0">
            <a:spAutoFit/>
          </a:bodyPr>
          <a:lstStyle/>
          <a:p>
            <a:r>
              <a:rPr lang="en-US" sz="1400" dirty="0" smtClean="0">
                <a:solidFill>
                  <a:srgbClr val="008000"/>
                </a:solidFill>
              </a:rPr>
              <a:t>Termination</a:t>
            </a:r>
            <a:endParaRPr lang="en-US" sz="1400" dirty="0">
              <a:solidFill>
                <a:srgbClr val="008000"/>
              </a:solidFill>
            </a:endParaRPr>
          </a:p>
        </p:txBody>
      </p:sp>
      <p:sp>
        <p:nvSpPr>
          <p:cNvPr id="110" name="TextBox 109"/>
          <p:cNvSpPr txBox="1"/>
          <p:nvPr/>
        </p:nvSpPr>
        <p:spPr>
          <a:xfrm>
            <a:off x="3140923" y="2103805"/>
            <a:ext cx="1029970" cy="460375"/>
          </a:xfrm>
          <a:prstGeom prst="rect">
            <a:avLst/>
          </a:prstGeom>
          <a:noFill/>
        </p:spPr>
        <p:txBody>
          <a:bodyPr wrap="none" rtlCol="0">
            <a:spAutoFit/>
          </a:bodyPr>
          <a:lstStyle/>
          <a:p>
            <a:r>
              <a:rPr lang="en-US" sz="2400" b="1" dirty="0" smtClean="0"/>
              <a:t>Client</a:t>
            </a:r>
            <a:endParaRPr lang="en-US" sz="2400" b="1" dirty="0"/>
          </a:p>
        </p:txBody>
      </p:sp>
      <p:sp>
        <p:nvSpPr>
          <p:cNvPr id="111" name="TextBox 110"/>
          <p:cNvSpPr txBox="1"/>
          <p:nvPr/>
        </p:nvSpPr>
        <p:spPr>
          <a:xfrm>
            <a:off x="8077200" y="2103805"/>
            <a:ext cx="1127760" cy="460375"/>
          </a:xfrm>
          <a:prstGeom prst="rect">
            <a:avLst/>
          </a:prstGeom>
          <a:noFill/>
        </p:spPr>
        <p:txBody>
          <a:bodyPr wrap="none" rtlCol="0">
            <a:spAutoFit/>
          </a:bodyPr>
          <a:lstStyle/>
          <a:p>
            <a:r>
              <a:rPr lang="en-US" sz="2400" b="1" dirty="0" smtClean="0"/>
              <a:t>Server</a:t>
            </a:r>
            <a:endParaRPr lang="en-US" sz="2400" b="1" dirty="0"/>
          </a:p>
        </p:txBody>
      </p:sp>
      <p:sp>
        <p:nvSpPr>
          <p:cNvPr id="4" name="日期占位符 3"/>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5" name="页脚占位符 4"/>
          <p:cNvSpPr>
            <a:spLocks noGrp="1"/>
          </p:cNvSpPr>
          <p:nvPr>
            <p:ph type="ftr" sz="quarter" idx="11"/>
          </p:nvPr>
        </p:nvSpPr>
        <p:spPr/>
        <p:txBody>
          <a:bodyPr/>
          <a:p>
            <a:r>
              <a:rPr kumimoji="1" lang="zh-SG" altLang="en-US"/>
              <a:t>Principle of Computer Networks Experiment - Lesson 2</a:t>
            </a:r>
            <a:endParaRPr kumimoji="1" lang="zh-SG" altLang="en-US"/>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Send Data Over UDP: </a:t>
            </a:r>
            <a:r>
              <a:rPr lang="en-US" dirty="0" err="1" smtClean="0">
                <a:solidFill>
                  <a:srgbClr val="FF0000"/>
                </a:solidFill>
                <a:latin typeface="Courier"/>
                <a:cs typeface="Courier"/>
              </a:rPr>
              <a:t>sendto</a:t>
            </a:r>
            <a:r>
              <a:rPr lang="en-US" dirty="0" smtClean="0">
                <a:solidFill>
                  <a:srgbClr val="FF0000"/>
                </a:solidFill>
                <a:latin typeface="Courier"/>
                <a:cs typeface="Courier"/>
              </a:rPr>
              <a:t>()</a:t>
            </a:r>
            <a:endParaRPr lang="en-US" dirty="0">
              <a:solidFill>
                <a:srgbClr val="FF0000"/>
              </a:solidFill>
              <a:latin typeface="Courier"/>
              <a:cs typeface="Courier"/>
            </a:endParaRPr>
          </a:p>
        </p:txBody>
      </p:sp>
      <p:sp>
        <p:nvSpPr>
          <p:cNvPr id="3" name="Content Placeholder 2"/>
          <p:cNvSpPr>
            <a:spLocks noGrp="1"/>
          </p:cNvSpPr>
          <p:nvPr>
            <p:ph idx="1"/>
          </p:nvPr>
        </p:nvSpPr>
        <p:spPr>
          <a:xfrm>
            <a:off x="1981200" y="1600200"/>
            <a:ext cx="8457818" cy="5257800"/>
          </a:xfrm>
        </p:spPr>
        <p:txBody>
          <a:bodyPr>
            <a:normAutofit lnSpcReduction="20000"/>
          </a:bodyPr>
          <a:lstStyle/>
          <a:p>
            <a:pPr>
              <a:buNone/>
            </a:pPr>
            <a:r>
              <a:rPr lang="en-US" sz="1600" b="1" dirty="0" err="1" smtClean="0">
                <a:solidFill>
                  <a:srgbClr val="008000"/>
                </a:solidFill>
                <a:cs typeface="+mn-lt"/>
              </a:rPr>
              <a:t>struct</a:t>
            </a:r>
            <a:r>
              <a:rPr lang="en-US" sz="1600" b="1" dirty="0" smtClean="0">
                <a:solidFill>
                  <a:srgbClr val="008000"/>
                </a:solidFill>
                <a:cs typeface="+mn-lt"/>
              </a:rPr>
              <a:t> </a:t>
            </a:r>
            <a:r>
              <a:rPr lang="en-US" sz="1600" b="1" dirty="0" err="1" smtClean="0">
                <a:solidFill>
                  <a:srgbClr val="008000"/>
                </a:solidFill>
                <a:cs typeface="+mn-lt"/>
              </a:rPr>
              <a:t>sockaddr_in</a:t>
            </a:r>
            <a:r>
              <a:rPr lang="en-US" sz="1600" b="1" dirty="0" smtClean="0">
                <a:solidFill>
                  <a:srgbClr val="008000"/>
                </a:solidFill>
                <a:cs typeface="+mn-lt"/>
              </a:rPr>
              <a:t> </a:t>
            </a:r>
            <a:r>
              <a:rPr lang="en-US" sz="1600" dirty="0" smtClean="0">
                <a:cs typeface="+mn-lt"/>
              </a:rPr>
              <a:t>sin;</a:t>
            </a:r>
            <a:endParaRPr lang="en-US" sz="1600" dirty="0" smtClean="0">
              <a:cs typeface="+mn-lt"/>
            </a:endParaRPr>
          </a:p>
          <a:p>
            <a:pPr>
              <a:buNone/>
            </a:pPr>
            <a:r>
              <a:rPr lang="en-US" sz="1600" dirty="0" err="1" smtClean="0">
                <a:cs typeface="+mn-lt"/>
              </a:rPr>
              <a:t>memset(&amp;sin</a:t>
            </a:r>
            <a:r>
              <a:rPr lang="en-US" sz="1600" dirty="0" smtClean="0">
                <a:cs typeface="+mn-lt"/>
              </a:rPr>
              <a:t>, 0, </a:t>
            </a:r>
            <a:r>
              <a:rPr lang="en-US" sz="1600" dirty="0" err="1" smtClean="0">
                <a:cs typeface="+mn-lt"/>
              </a:rPr>
              <a:t>sizeof(sin</a:t>
            </a:r>
            <a:r>
              <a:rPr lang="en-US" sz="1600" dirty="0" smtClean="0">
                <a:cs typeface="+mn-lt"/>
              </a:rPr>
              <a:t>));</a:t>
            </a:r>
            <a:endParaRPr lang="en-US" sz="1600" dirty="0" smtClean="0">
              <a:cs typeface="+mn-lt"/>
            </a:endParaRPr>
          </a:p>
          <a:p>
            <a:pPr>
              <a:buNone/>
            </a:pPr>
            <a:endParaRPr lang="en-US" sz="1600" dirty="0" smtClean="0">
              <a:cs typeface="+mn-lt"/>
            </a:endParaRPr>
          </a:p>
          <a:p>
            <a:pPr>
              <a:buNone/>
            </a:pPr>
            <a:r>
              <a:rPr lang="en-US" sz="1600" dirty="0" err="1" smtClean="0">
                <a:cs typeface="+mn-lt"/>
              </a:rPr>
              <a:t>sin.sin_family</a:t>
            </a:r>
            <a:r>
              <a:rPr lang="en-US" sz="1600" dirty="0" smtClean="0">
                <a:cs typeface="+mn-lt"/>
              </a:rPr>
              <a:t> = AF_INET;</a:t>
            </a:r>
            <a:endParaRPr lang="en-US" sz="1600" dirty="0" smtClean="0">
              <a:cs typeface="+mn-lt"/>
            </a:endParaRPr>
          </a:p>
          <a:p>
            <a:pPr>
              <a:buNone/>
            </a:pPr>
            <a:r>
              <a:rPr lang="en-US" sz="1600" dirty="0" err="1" smtClean="0">
                <a:cs typeface="+mn-lt"/>
              </a:rPr>
              <a:t>sin.sin_addr.s_addr</a:t>
            </a:r>
            <a:r>
              <a:rPr lang="en-US" sz="1600" dirty="0" smtClean="0">
                <a:cs typeface="+mn-lt"/>
              </a:rPr>
              <a:t> = inet_addr(“128.32.132.214”);</a:t>
            </a:r>
            <a:endParaRPr lang="en-US" sz="1600" dirty="0" smtClean="0">
              <a:cs typeface="+mn-lt"/>
            </a:endParaRPr>
          </a:p>
          <a:p>
            <a:pPr>
              <a:buNone/>
            </a:pPr>
            <a:r>
              <a:rPr lang="en-US" sz="1600" dirty="0" err="1" smtClean="0">
                <a:cs typeface="+mn-lt"/>
              </a:rPr>
              <a:t>sin.sin_port</a:t>
            </a:r>
            <a:r>
              <a:rPr lang="en-US" sz="1600" dirty="0" smtClean="0">
                <a:cs typeface="+mn-lt"/>
              </a:rPr>
              <a:t> = htons(1234);</a:t>
            </a:r>
            <a:endParaRPr lang="en-US" sz="1600" dirty="0" smtClean="0">
              <a:cs typeface="+mn-lt"/>
            </a:endParaRPr>
          </a:p>
          <a:p>
            <a:pPr>
              <a:buNone/>
            </a:pPr>
            <a:endParaRPr lang="en-US" sz="1600" dirty="0" smtClean="0">
              <a:cs typeface="+mn-lt"/>
            </a:endParaRPr>
          </a:p>
          <a:p>
            <a:pPr>
              <a:buNone/>
            </a:pPr>
            <a:r>
              <a:rPr lang="en-US" sz="1600" dirty="0" err="1" smtClean="0">
                <a:cs typeface="+mn-lt"/>
              </a:rPr>
              <a:t>sent_bytes</a:t>
            </a:r>
            <a:r>
              <a:rPr lang="en-US" sz="1600" dirty="0" smtClean="0">
                <a:cs typeface="+mn-lt"/>
              </a:rPr>
              <a:t> = </a:t>
            </a:r>
            <a:r>
              <a:rPr lang="en-US" sz="1600" b="1" dirty="0" err="1" smtClean="0">
                <a:solidFill>
                  <a:srgbClr val="FF0000"/>
                </a:solidFill>
                <a:cs typeface="+mn-lt"/>
              </a:rPr>
              <a:t>sendto</a:t>
            </a:r>
            <a:r>
              <a:rPr lang="en-US" sz="1600" dirty="0" err="1" smtClean="0">
                <a:cs typeface="+mn-lt"/>
              </a:rPr>
              <a:t>(sock</a:t>
            </a:r>
            <a:r>
              <a:rPr lang="en-US" sz="1600" dirty="0" smtClean="0">
                <a:cs typeface="+mn-lt"/>
              </a:rPr>
              <a:t>, data, </a:t>
            </a:r>
            <a:r>
              <a:rPr lang="en-US" sz="1600" dirty="0" err="1" smtClean="0">
                <a:cs typeface="+mn-lt"/>
              </a:rPr>
              <a:t>data_len</a:t>
            </a:r>
            <a:r>
              <a:rPr lang="en-US" sz="1600" dirty="0" smtClean="0">
                <a:cs typeface="+mn-lt"/>
              </a:rPr>
              <a:t>, 0, </a:t>
            </a:r>
            <a:endParaRPr lang="en-US" sz="1600" dirty="0" smtClean="0">
              <a:cs typeface="+mn-lt"/>
            </a:endParaRPr>
          </a:p>
          <a:p>
            <a:pPr>
              <a:buNone/>
            </a:pPr>
            <a:r>
              <a:rPr lang="en-US" sz="1600" dirty="0" smtClean="0">
                <a:cs typeface="+mn-lt"/>
              </a:rPr>
              <a:t>				          </a:t>
            </a:r>
            <a:r>
              <a:rPr lang="en-US" sz="1600" b="1" dirty="0" smtClean="0">
                <a:solidFill>
                  <a:srgbClr val="008000"/>
                </a:solidFill>
                <a:cs typeface="+mn-lt"/>
              </a:rPr>
              <a:t>(</a:t>
            </a:r>
            <a:r>
              <a:rPr lang="en-US" sz="1600" b="1" dirty="0" err="1" smtClean="0">
                <a:solidFill>
                  <a:srgbClr val="008000"/>
                </a:solidFill>
                <a:cs typeface="+mn-lt"/>
              </a:rPr>
              <a:t>struct</a:t>
            </a:r>
            <a:r>
              <a:rPr lang="en-US" sz="1600" b="1" dirty="0" smtClean="0">
                <a:solidFill>
                  <a:srgbClr val="008000"/>
                </a:solidFill>
                <a:cs typeface="+mn-lt"/>
              </a:rPr>
              <a:t> </a:t>
            </a:r>
            <a:r>
              <a:rPr lang="en-US" sz="1600" b="1" dirty="0" err="1" smtClean="0">
                <a:solidFill>
                  <a:srgbClr val="008000"/>
                </a:solidFill>
                <a:cs typeface="+mn-lt"/>
              </a:rPr>
              <a:t>sockaddr</a:t>
            </a:r>
            <a:r>
              <a:rPr lang="en-US" sz="1600" b="1" dirty="0" smtClean="0">
                <a:solidFill>
                  <a:srgbClr val="008000"/>
                </a:solidFill>
                <a:cs typeface="+mn-lt"/>
              </a:rPr>
              <a:t> *) &amp;sin, </a:t>
            </a:r>
            <a:r>
              <a:rPr lang="en-US" sz="1600" b="1" dirty="0" err="1" smtClean="0">
                <a:solidFill>
                  <a:srgbClr val="008000"/>
                </a:solidFill>
                <a:cs typeface="+mn-lt"/>
              </a:rPr>
              <a:t>sizeof(sin</a:t>
            </a:r>
            <a:r>
              <a:rPr lang="en-US" sz="1600" b="1" dirty="0" smtClean="0">
                <a:solidFill>
                  <a:srgbClr val="008000"/>
                </a:solidFill>
                <a:cs typeface="+mn-lt"/>
              </a:rPr>
              <a:t>)</a:t>
            </a:r>
            <a:r>
              <a:rPr lang="en-US" sz="1600" dirty="0" smtClean="0">
                <a:cs typeface="+mn-lt"/>
              </a:rPr>
              <a:t>);</a:t>
            </a:r>
            <a:endParaRPr lang="en-US" sz="1600" dirty="0" smtClean="0">
              <a:cs typeface="+mn-lt"/>
            </a:endParaRPr>
          </a:p>
          <a:p>
            <a:pPr>
              <a:buNone/>
            </a:pPr>
            <a:r>
              <a:rPr lang="en-US" sz="1600" dirty="0" smtClean="0">
                <a:cs typeface="+mn-lt"/>
              </a:rPr>
              <a:t>if (</a:t>
            </a:r>
            <a:r>
              <a:rPr lang="en-US" sz="1600" dirty="0" err="1" smtClean="0">
                <a:cs typeface="+mn-lt"/>
              </a:rPr>
              <a:t>sent_bytes</a:t>
            </a:r>
            <a:r>
              <a:rPr lang="en-US" sz="1600" dirty="0" smtClean="0">
                <a:cs typeface="+mn-lt"/>
              </a:rPr>
              <a:t> &lt; 0) {</a:t>
            </a:r>
            <a:endParaRPr lang="en-US" sz="1600" dirty="0" smtClean="0">
              <a:cs typeface="+mn-lt"/>
            </a:endParaRPr>
          </a:p>
          <a:p>
            <a:pPr>
              <a:buNone/>
            </a:pPr>
            <a:r>
              <a:rPr lang="en-US" sz="1600" dirty="0" smtClean="0">
                <a:cs typeface="+mn-lt"/>
              </a:rPr>
              <a:t>	</a:t>
            </a:r>
            <a:r>
              <a:rPr lang="en-US" sz="1600" dirty="0" err="1" smtClean="0">
                <a:cs typeface="+mn-lt"/>
              </a:rPr>
              <a:t>perror(“sendto</a:t>
            </a:r>
            <a:r>
              <a:rPr lang="en-US" sz="1600" dirty="0" smtClean="0">
                <a:cs typeface="+mn-lt"/>
              </a:rPr>
              <a:t> failed”);</a:t>
            </a:r>
            <a:endParaRPr lang="en-US" sz="1600" dirty="0" smtClean="0">
              <a:cs typeface="+mn-lt"/>
            </a:endParaRPr>
          </a:p>
          <a:p>
            <a:pPr>
              <a:buNone/>
            </a:pPr>
            <a:r>
              <a:rPr lang="en-US" sz="1600" dirty="0" smtClean="0">
                <a:cs typeface="+mn-lt"/>
              </a:rPr>
              <a:t>	abort();</a:t>
            </a:r>
            <a:endParaRPr lang="en-US" sz="1600" dirty="0" smtClean="0">
              <a:cs typeface="+mn-lt"/>
            </a:endParaRPr>
          </a:p>
          <a:p>
            <a:pPr>
              <a:buNone/>
            </a:pPr>
            <a:r>
              <a:rPr lang="en-US" sz="1600" dirty="0" smtClean="0">
                <a:cs typeface="+mn-lt"/>
              </a:rPr>
              <a:t>}</a:t>
            </a:r>
            <a:endParaRPr lang="en-US" sz="1600" dirty="0" smtClean="0">
              <a:cs typeface="+mn-lt"/>
            </a:endParaRPr>
          </a:p>
          <a:p>
            <a:pPr>
              <a:buNone/>
            </a:pPr>
            <a:endParaRPr lang="en-US" sz="1600" dirty="0" smtClean="0">
              <a:cs typeface="+mn-lt"/>
            </a:endParaRPr>
          </a:p>
          <a:p>
            <a:r>
              <a:rPr lang="en-US" sz="1600" b="1" dirty="0" err="1" smtClean="0">
                <a:solidFill>
                  <a:srgbClr val="FF0000"/>
                </a:solidFill>
                <a:cs typeface="+mn-lt"/>
              </a:rPr>
              <a:t>sendto</a:t>
            </a:r>
            <a:r>
              <a:rPr lang="en-US" sz="1600" b="1" dirty="0" smtClean="0">
                <a:solidFill>
                  <a:srgbClr val="FF0000"/>
                </a:solidFill>
                <a:cs typeface="+mn-lt"/>
              </a:rPr>
              <a:t>()</a:t>
            </a:r>
            <a:r>
              <a:rPr lang="en-US" sz="1600" dirty="0" smtClean="0">
                <a:cs typeface="+mn-lt"/>
              </a:rPr>
              <a:t>: sends a packet to a specific destination address and port</a:t>
            </a:r>
            <a:endParaRPr lang="en-US" sz="1600" dirty="0" smtClean="0">
              <a:cs typeface="+mn-lt"/>
            </a:endParaRPr>
          </a:p>
          <a:p>
            <a:r>
              <a:rPr lang="en-US" sz="1600" dirty="0" smtClean="0">
                <a:cs typeface="+mn-lt"/>
              </a:rPr>
              <a:t>As opposed to TCP, UDP packetizes data. So, </a:t>
            </a:r>
            <a:r>
              <a:rPr lang="en-US" sz="1600" dirty="0" err="1" smtClean="0">
                <a:cs typeface="+mn-lt"/>
              </a:rPr>
              <a:t>sendto</a:t>
            </a:r>
            <a:r>
              <a:rPr lang="en-US" sz="1600" dirty="0" smtClean="0">
                <a:cs typeface="+mn-lt"/>
              </a:rPr>
              <a:t>() sends all data or nothing.</a:t>
            </a:r>
            <a:endParaRPr lang="en-US" sz="1600" dirty="0" smtClean="0">
              <a:cs typeface="+mn-lt"/>
            </a:endParaRPr>
          </a:p>
          <a:p>
            <a:endParaRPr lang="en-US" sz="1600" dirty="0" smtClean="0">
              <a:cs typeface="+mn-lt"/>
            </a:endParaRPr>
          </a:p>
        </p:txBody>
      </p:sp>
      <p:sp>
        <p:nvSpPr>
          <p:cNvPr id="4" name="Rounded Rectangle 3"/>
          <p:cNvSpPr/>
          <p:nvPr/>
        </p:nvSpPr>
        <p:spPr>
          <a:xfrm>
            <a:off x="1620520" y="1487805"/>
            <a:ext cx="7547610" cy="4028440"/>
          </a:xfrm>
          <a:prstGeom prst="roundRect">
            <a:avLst/>
          </a:prstGeom>
          <a:solidFill>
            <a:schemeClr val="bg1">
              <a:lumMod val="65000"/>
              <a:alpha val="3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日期占位符 4"/>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6" name="灯片编号占位符 5"/>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7" name="页脚占位符 6"/>
          <p:cNvSpPr>
            <a:spLocks noGrp="1"/>
          </p:cNvSpPr>
          <p:nvPr>
            <p:ph type="ftr" sz="quarter" idx="11"/>
          </p:nvPr>
        </p:nvSpPr>
        <p:spPr/>
        <p:txBody>
          <a:bodyPr/>
          <a:p>
            <a:r>
              <a:rPr kumimoji="1" lang="zh-SG" altLang="en-US"/>
              <a:t>Principle of Computer Networks Experiment - Lesson 2</a:t>
            </a:r>
            <a:endParaRPr kumimoji="1" lang="zh-SG" altLang="en-US"/>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Receive Data Over UDP: </a:t>
            </a:r>
            <a:r>
              <a:rPr lang="en-US" sz="3600" dirty="0" err="1" smtClean="0">
                <a:solidFill>
                  <a:srgbClr val="FF0000"/>
                </a:solidFill>
                <a:latin typeface="Courier"/>
                <a:cs typeface="Courier"/>
              </a:rPr>
              <a:t>recvfrom</a:t>
            </a:r>
            <a:r>
              <a:rPr lang="en-US" sz="3600" dirty="0" smtClean="0">
                <a:solidFill>
                  <a:srgbClr val="FF0000"/>
                </a:solidFill>
                <a:latin typeface="Courier"/>
                <a:cs typeface="Courier"/>
              </a:rPr>
              <a:t>()</a:t>
            </a:r>
            <a:r>
              <a:rPr lang="en-US" sz="3600" dirty="0" smtClean="0"/>
              <a:t>  </a:t>
            </a:r>
            <a:endParaRPr lang="en-US" sz="3600" dirty="0"/>
          </a:p>
        </p:txBody>
      </p:sp>
      <p:sp>
        <p:nvSpPr>
          <p:cNvPr id="3" name="Content Placeholder 2"/>
          <p:cNvSpPr>
            <a:spLocks noGrp="1"/>
          </p:cNvSpPr>
          <p:nvPr>
            <p:ph idx="1"/>
          </p:nvPr>
        </p:nvSpPr>
        <p:spPr>
          <a:xfrm>
            <a:off x="1981199" y="1600200"/>
            <a:ext cx="8470031" cy="4912254"/>
          </a:xfrm>
        </p:spPr>
        <p:txBody>
          <a:bodyPr>
            <a:normAutofit fontScale="62500" lnSpcReduction="20000"/>
          </a:bodyPr>
          <a:lstStyle/>
          <a:p>
            <a:pPr>
              <a:buNone/>
            </a:pPr>
            <a:r>
              <a:rPr lang="en-US" sz="2880" dirty="0" err="1" smtClean="0">
                <a:latin typeface="Courier"/>
                <a:cs typeface="Courier"/>
              </a:rPr>
              <a:t>struct</a:t>
            </a:r>
            <a:r>
              <a:rPr lang="en-US" sz="2880" dirty="0" smtClean="0">
                <a:latin typeface="Courier"/>
                <a:cs typeface="Courier"/>
              </a:rPr>
              <a:t> </a:t>
            </a:r>
            <a:r>
              <a:rPr lang="en-US" sz="2880" dirty="0" err="1" smtClean="0">
                <a:latin typeface="Courier"/>
                <a:cs typeface="Courier"/>
              </a:rPr>
              <a:t>sockaddr_in</a:t>
            </a:r>
            <a:r>
              <a:rPr lang="en-US" sz="2880" dirty="0" smtClean="0">
                <a:latin typeface="Courier"/>
                <a:cs typeface="Courier"/>
              </a:rPr>
              <a:t> sin;</a:t>
            </a:r>
            <a:endParaRPr lang="en-US" sz="2880" dirty="0" smtClean="0">
              <a:latin typeface="Courier"/>
              <a:cs typeface="Courier"/>
            </a:endParaRPr>
          </a:p>
          <a:p>
            <a:pPr>
              <a:buNone/>
            </a:pPr>
            <a:r>
              <a:rPr lang="en-US" sz="2880" dirty="0" err="1" smtClean="0">
                <a:latin typeface="Courier"/>
                <a:cs typeface="Courier"/>
              </a:rPr>
              <a:t>int</a:t>
            </a:r>
            <a:r>
              <a:rPr lang="en-US" sz="2880" dirty="0" smtClean="0">
                <a:latin typeface="Courier"/>
                <a:cs typeface="Courier"/>
              </a:rPr>
              <a:t> </a:t>
            </a:r>
            <a:r>
              <a:rPr lang="en-US" sz="2880" dirty="0" err="1" smtClean="0">
                <a:latin typeface="Courier"/>
                <a:cs typeface="Courier"/>
              </a:rPr>
              <a:t>sin_len</a:t>
            </a:r>
            <a:r>
              <a:rPr lang="en-US" sz="2880" dirty="0" smtClean="0">
                <a:latin typeface="Courier"/>
                <a:cs typeface="Courier"/>
              </a:rPr>
              <a:t>;</a:t>
            </a:r>
            <a:endParaRPr lang="en-US" sz="2880" dirty="0" smtClean="0">
              <a:latin typeface="Courier"/>
              <a:cs typeface="Courier"/>
            </a:endParaRPr>
          </a:p>
          <a:p>
            <a:pPr>
              <a:buNone/>
            </a:pPr>
            <a:r>
              <a:rPr lang="en-US" sz="2880" dirty="0" smtClean="0">
                <a:latin typeface="Courier"/>
                <a:cs typeface="Courier"/>
              </a:rPr>
              <a:t>char buffer[4096];</a:t>
            </a:r>
            <a:endParaRPr lang="en-US" sz="2880" dirty="0" smtClean="0">
              <a:latin typeface="Courier"/>
              <a:cs typeface="Courier"/>
            </a:endParaRPr>
          </a:p>
          <a:p>
            <a:pPr>
              <a:buNone/>
            </a:pPr>
            <a:endParaRPr lang="en-US" sz="2880" dirty="0" smtClean="0">
              <a:latin typeface="Courier"/>
              <a:cs typeface="Courier"/>
            </a:endParaRPr>
          </a:p>
          <a:p>
            <a:pPr>
              <a:buNone/>
            </a:pPr>
            <a:r>
              <a:rPr lang="en-US" sz="2880" dirty="0" err="1" smtClean="0">
                <a:latin typeface="Courier"/>
                <a:cs typeface="Courier"/>
              </a:rPr>
              <a:t>int</a:t>
            </a:r>
            <a:r>
              <a:rPr lang="en-US" sz="2880" dirty="0" smtClean="0">
                <a:latin typeface="Courier"/>
                <a:cs typeface="Courier"/>
              </a:rPr>
              <a:t> </a:t>
            </a:r>
            <a:r>
              <a:rPr lang="en-US" sz="2880" dirty="0" err="1" smtClean="0">
                <a:latin typeface="Courier"/>
                <a:cs typeface="Courier"/>
              </a:rPr>
              <a:t>read_bytes</a:t>
            </a:r>
            <a:r>
              <a:rPr lang="en-US" sz="2880" dirty="0" smtClean="0">
                <a:latin typeface="Courier"/>
                <a:cs typeface="Courier"/>
              </a:rPr>
              <a:t> = </a:t>
            </a:r>
            <a:r>
              <a:rPr lang="en-US" sz="2880" b="1" dirty="0" err="1" smtClean="0">
                <a:solidFill>
                  <a:srgbClr val="FF0000"/>
                </a:solidFill>
                <a:latin typeface="Courier"/>
                <a:cs typeface="Courier"/>
              </a:rPr>
              <a:t>recvfrom</a:t>
            </a:r>
            <a:r>
              <a:rPr lang="en-US" sz="2880" dirty="0" err="1" smtClean="0">
                <a:latin typeface="Courier"/>
                <a:cs typeface="Courier"/>
              </a:rPr>
              <a:t>(sock</a:t>
            </a:r>
            <a:r>
              <a:rPr lang="en-US" sz="2880" dirty="0" smtClean="0">
                <a:latin typeface="Courier"/>
                <a:cs typeface="Courier"/>
              </a:rPr>
              <a:t>, buffer, </a:t>
            </a:r>
            <a:r>
              <a:rPr lang="en-US" sz="2880" dirty="0" err="1" smtClean="0">
                <a:latin typeface="Courier"/>
                <a:cs typeface="Courier"/>
              </a:rPr>
              <a:t>sizeof(buffer</a:t>
            </a:r>
            <a:r>
              <a:rPr lang="en-US" sz="2880" dirty="0" smtClean="0">
                <a:latin typeface="Courier"/>
                <a:cs typeface="Courier"/>
              </a:rPr>
              <a:t>), 0, 							</a:t>
            </a:r>
            <a:r>
              <a:rPr lang="en-US" sz="2880" b="1" dirty="0" smtClean="0">
                <a:solidFill>
                  <a:srgbClr val="008000"/>
                </a:solidFill>
                <a:latin typeface="Courier"/>
                <a:cs typeface="Courier"/>
              </a:rPr>
              <a:t>(</a:t>
            </a:r>
            <a:r>
              <a:rPr lang="en-US" sz="2880" b="1" dirty="0" err="1" smtClean="0">
                <a:solidFill>
                  <a:srgbClr val="008000"/>
                </a:solidFill>
                <a:latin typeface="Courier"/>
                <a:cs typeface="Courier"/>
              </a:rPr>
              <a:t>struct</a:t>
            </a:r>
            <a:r>
              <a:rPr lang="en-US" sz="2880" b="1" dirty="0" smtClean="0">
                <a:solidFill>
                  <a:srgbClr val="008000"/>
                </a:solidFill>
                <a:latin typeface="Courier"/>
                <a:cs typeface="Courier"/>
              </a:rPr>
              <a:t> </a:t>
            </a:r>
            <a:r>
              <a:rPr lang="en-US" sz="2880" b="1" dirty="0" err="1" smtClean="0">
                <a:solidFill>
                  <a:srgbClr val="008000"/>
                </a:solidFill>
                <a:latin typeface="Courier"/>
                <a:cs typeface="Courier"/>
              </a:rPr>
              <a:t>sockaddr</a:t>
            </a:r>
            <a:r>
              <a:rPr lang="en-US" sz="2880" b="1" dirty="0" smtClean="0">
                <a:solidFill>
                  <a:srgbClr val="008000"/>
                </a:solidFill>
                <a:latin typeface="Courier"/>
                <a:cs typeface="Courier"/>
              </a:rPr>
              <a:t> *) &amp;sin, &amp;</a:t>
            </a:r>
            <a:r>
              <a:rPr lang="en-US" sz="2880" b="1" dirty="0" err="1" smtClean="0">
                <a:solidFill>
                  <a:srgbClr val="008000"/>
                </a:solidFill>
                <a:latin typeface="Courier"/>
                <a:cs typeface="Courier"/>
              </a:rPr>
              <a:t>sin_len</a:t>
            </a:r>
            <a:r>
              <a:rPr lang="en-US" sz="2880" dirty="0" smtClean="0">
                <a:latin typeface="Courier"/>
                <a:cs typeface="Courier"/>
              </a:rPr>
              <a:t>);</a:t>
            </a:r>
            <a:endParaRPr lang="en-US" sz="2880" dirty="0" smtClean="0">
              <a:latin typeface="Courier"/>
              <a:cs typeface="Courier"/>
            </a:endParaRPr>
          </a:p>
          <a:p>
            <a:pPr>
              <a:buNone/>
            </a:pPr>
            <a:endParaRPr lang="en-US" sz="2880" dirty="0" smtClean="0">
              <a:latin typeface="Courier"/>
              <a:cs typeface="Courier"/>
            </a:endParaRPr>
          </a:p>
          <a:p>
            <a:pPr>
              <a:buNone/>
            </a:pPr>
            <a:r>
              <a:rPr lang="en-US" sz="2880" dirty="0" smtClean="0">
                <a:latin typeface="Courier"/>
                <a:cs typeface="Courier"/>
              </a:rPr>
              <a:t>if (</a:t>
            </a:r>
            <a:r>
              <a:rPr lang="en-US" sz="2880" dirty="0" err="1" smtClean="0">
                <a:latin typeface="Courier"/>
                <a:cs typeface="Courier"/>
              </a:rPr>
              <a:t>read_bytes</a:t>
            </a:r>
            <a:r>
              <a:rPr lang="en-US" sz="2880" dirty="0" smtClean="0">
                <a:latin typeface="Courier"/>
                <a:cs typeface="Courier"/>
              </a:rPr>
              <a:t> &lt; 0) {</a:t>
            </a:r>
            <a:endParaRPr lang="en-US" sz="2880" dirty="0" smtClean="0">
              <a:latin typeface="Courier"/>
              <a:cs typeface="Courier"/>
            </a:endParaRPr>
          </a:p>
          <a:p>
            <a:pPr>
              <a:buNone/>
            </a:pPr>
            <a:r>
              <a:rPr lang="en-US" sz="2880" dirty="0" smtClean="0">
                <a:latin typeface="Courier"/>
                <a:cs typeface="Courier"/>
              </a:rPr>
              <a:t>	</a:t>
            </a:r>
            <a:r>
              <a:rPr lang="en-US" sz="2880" dirty="0" err="1" smtClean="0">
                <a:latin typeface="Courier"/>
                <a:cs typeface="Courier"/>
              </a:rPr>
              <a:t>perror(“recvfrom</a:t>
            </a:r>
            <a:r>
              <a:rPr lang="en-US" sz="2880" dirty="0" smtClean="0">
                <a:latin typeface="Courier"/>
                <a:cs typeface="Courier"/>
              </a:rPr>
              <a:t> failed”);</a:t>
            </a:r>
            <a:endParaRPr lang="en-US" sz="2880" dirty="0" smtClean="0">
              <a:latin typeface="Courier"/>
              <a:cs typeface="Courier"/>
            </a:endParaRPr>
          </a:p>
          <a:p>
            <a:pPr>
              <a:buNone/>
            </a:pPr>
            <a:r>
              <a:rPr lang="en-US" sz="2880" dirty="0" smtClean="0">
                <a:latin typeface="Courier"/>
                <a:cs typeface="Courier"/>
              </a:rPr>
              <a:t>	abort();</a:t>
            </a:r>
            <a:endParaRPr lang="en-US" sz="2880" dirty="0" smtClean="0">
              <a:latin typeface="Courier"/>
              <a:cs typeface="Courier"/>
            </a:endParaRPr>
          </a:p>
          <a:p>
            <a:pPr>
              <a:buNone/>
            </a:pPr>
            <a:r>
              <a:rPr lang="en-US" sz="2880" dirty="0" smtClean="0">
                <a:latin typeface="Courier"/>
                <a:cs typeface="Courier"/>
              </a:rPr>
              <a:t>}</a:t>
            </a:r>
            <a:endParaRPr lang="en-US" sz="2880" dirty="0" smtClean="0">
              <a:latin typeface="Courier"/>
              <a:cs typeface="Courier"/>
            </a:endParaRPr>
          </a:p>
          <a:p>
            <a:endParaRPr lang="en-US" dirty="0" smtClean="0"/>
          </a:p>
          <a:p>
            <a:r>
              <a:rPr lang="en-US" sz="3000" b="1" dirty="0" err="1" smtClean="0">
                <a:solidFill>
                  <a:srgbClr val="FF0000"/>
                </a:solidFill>
                <a:latin typeface="Courier"/>
                <a:cs typeface="Courier"/>
              </a:rPr>
              <a:t>recvfrom</a:t>
            </a:r>
            <a:r>
              <a:rPr lang="en-US" sz="3000" b="1" dirty="0" smtClean="0">
                <a:solidFill>
                  <a:srgbClr val="FF0000"/>
                </a:solidFill>
                <a:latin typeface="Courier"/>
                <a:cs typeface="Courier"/>
              </a:rPr>
              <a:t>()</a:t>
            </a:r>
            <a:r>
              <a:rPr lang="en-US" sz="3000" dirty="0" smtClean="0"/>
              <a:t>: reads bytes from the socket and sets the source information</a:t>
            </a:r>
            <a:endParaRPr lang="en-US" sz="3000" dirty="0" smtClean="0"/>
          </a:p>
          <a:p>
            <a:r>
              <a:rPr lang="en-US" sz="3000" dirty="0" smtClean="0"/>
              <a:t>Reading 0 bytes does not mean “connection closed” unlike TCP. </a:t>
            </a:r>
            <a:endParaRPr lang="en-US" sz="3000" dirty="0" smtClean="0"/>
          </a:p>
          <a:p>
            <a:pPr lvl="1"/>
            <a:endParaRPr lang="en-US" sz="2700" dirty="0" smtClean="0"/>
          </a:p>
        </p:txBody>
      </p:sp>
      <p:sp>
        <p:nvSpPr>
          <p:cNvPr id="4" name="Rounded Rectangle 3"/>
          <p:cNvSpPr/>
          <p:nvPr/>
        </p:nvSpPr>
        <p:spPr>
          <a:xfrm>
            <a:off x="1515110" y="1543685"/>
            <a:ext cx="8229600" cy="3650615"/>
          </a:xfrm>
          <a:prstGeom prst="roundRect">
            <a:avLst/>
          </a:prstGeom>
          <a:solidFill>
            <a:schemeClr val="bg1">
              <a:lumMod val="65000"/>
              <a:alpha val="3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日期占位符 4"/>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6" name="灯片编号占位符 5"/>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7" name="页脚占位符 6"/>
          <p:cNvSpPr>
            <a:spLocks noGrp="1"/>
          </p:cNvSpPr>
          <p:nvPr>
            <p:ph type="ftr" sz="quarter" idx="11"/>
          </p:nvPr>
        </p:nvSpPr>
        <p:spPr/>
        <p:txBody>
          <a:bodyPr/>
          <a:p>
            <a:r>
              <a:rPr kumimoji="1" lang="zh-SG" altLang="en-US"/>
              <a:t>Principle of Computer Networks Experiment - Lesson 2</a:t>
            </a:r>
            <a:endParaRPr kumimoji="1" lang="zh-SG" altLang="en-US"/>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Rectangle 2"/>
          <p:cNvSpPr>
            <a:spLocks noGrp="1"/>
          </p:cNvSpPr>
          <p:nvPr>
            <p:ph type="title"/>
          </p:nvPr>
        </p:nvSpPr>
        <p:spPr>
          <a:xfrm>
            <a:off x="2640013" y="0"/>
            <a:ext cx="7793037" cy="768350"/>
          </a:xfrm>
        </p:spPr>
        <p:txBody>
          <a:bodyPr vert="horz" wrap="square" lIns="91440" tIns="45720" rIns="91440" bIns="45720" anchor="b" anchorCtr="0"/>
          <a:p>
            <a:pPr eaLnBrk="1" hangingPunct="1"/>
            <a:r>
              <a:rPr lang="en-US" altLang="zh-CN" dirty="0">
                <a:ea typeface="黑体" pitchFamily="2" charset="-122"/>
                <a:cs typeface="+mj-lt"/>
              </a:rPr>
              <a:t>TCP Socket API Summary</a:t>
            </a:r>
            <a:endParaRPr lang="en-US" altLang="zh-CN" dirty="0">
              <a:ea typeface="黑体" pitchFamily="2" charset="-122"/>
              <a:cs typeface="+mj-lt"/>
            </a:endParaRPr>
          </a:p>
        </p:txBody>
      </p:sp>
      <p:graphicFrame>
        <p:nvGraphicFramePr>
          <p:cNvPr id="208974" name="Group 78"/>
          <p:cNvGraphicFramePr>
            <a:graphicFrameLocks noGrp="1"/>
          </p:cNvGraphicFramePr>
          <p:nvPr>
            <p:ph idx="1"/>
            <p:custDataLst>
              <p:tags r:id="rId1"/>
            </p:custDataLst>
          </p:nvPr>
        </p:nvGraphicFramePr>
        <p:xfrm>
          <a:off x="508000" y="720090"/>
          <a:ext cx="10937240" cy="6060440"/>
        </p:xfrm>
        <a:graphic>
          <a:graphicData uri="http://schemas.openxmlformats.org/drawingml/2006/table">
            <a:tbl>
              <a:tblPr/>
              <a:tblGrid>
                <a:gridCol w="6955155"/>
                <a:gridCol w="1750695"/>
                <a:gridCol w="2231390"/>
              </a:tblGrid>
              <a:tr h="77660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smtClean="0">
                          <a:ln>
                            <a:noFill/>
                          </a:ln>
                          <a:solidFill>
                            <a:schemeClr val="tx1"/>
                          </a:solidFill>
                          <a:effectLst/>
                          <a:latin typeface="Tahoma" panose="020B0604030504040204" pitchFamily="34" charset="0"/>
                          <a:ea typeface="黑体" pitchFamily="2" charset="-122"/>
                        </a:rPr>
                        <a:t>S</a:t>
                      </a:r>
                      <a:r>
                        <a:rPr kumimoji="0" lang="en-US" altLang="zh-CN" sz="2400" b="0" i="0" u="none" strike="noStrike" cap="none" normalizeH="0" baseline="0" smtClean="0">
                          <a:ln>
                            <a:noFill/>
                          </a:ln>
                          <a:solidFill>
                            <a:schemeClr val="tx1"/>
                          </a:solidFill>
                          <a:effectLst/>
                          <a:latin typeface="Tahoma" panose="020B0604030504040204" pitchFamily="34" charset="0"/>
                          <a:ea typeface="黑体" pitchFamily="2" charset="-122"/>
                        </a:rPr>
                        <a:t>ocket API</a:t>
                      </a:r>
                      <a:endParaRPr kumimoji="0" lang="en-US" altLang="zh-CN" sz="2400" b="0" i="0" u="none" strike="noStrike" cap="none" normalizeH="0" baseline="0" smtClean="0">
                        <a:ln>
                          <a:noFill/>
                        </a:ln>
                        <a:solidFill>
                          <a:schemeClr val="tx1"/>
                        </a:solidFill>
                        <a:effectLst/>
                        <a:latin typeface="Tahoma" panose="020B0604030504040204" pitchFamily="34" charset="0"/>
                        <a:ea typeface="黑体" pitchFamily="2" charset="-12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smtClean="0">
                          <a:ln>
                            <a:noFill/>
                          </a:ln>
                          <a:solidFill>
                            <a:schemeClr val="tx1"/>
                          </a:solidFill>
                          <a:effectLst/>
                          <a:latin typeface="Tahoma" panose="020B0604030504040204" pitchFamily="34" charset="0"/>
                          <a:ea typeface="黑体" pitchFamily="2" charset="-122"/>
                        </a:rPr>
                        <a:t>Protocol</a:t>
                      </a:r>
                      <a:endParaRPr kumimoji="0" lang="en-US" altLang="zh-CN" sz="2400" b="0" i="0" u="none" strike="noStrike" cap="none" normalizeH="0" baseline="0" smtClean="0">
                        <a:ln>
                          <a:noFill/>
                        </a:ln>
                        <a:solidFill>
                          <a:schemeClr val="tx1"/>
                        </a:solidFill>
                        <a:effectLst/>
                        <a:latin typeface="Tahoma" panose="020B0604030504040204" pitchFamily="34" charset="0"/>
                        <a:ea typeface="黑体"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smtClean="0">
                          <a:ln>
                            <a:noFill/>
                          </a:ln>
                          <a:solidFill>
                            <a:schemeClr val="tx1"/>
                          </a:solidFill>
                          <a:effectLst/>
                          <a:latin typeface="Tahoma" panose="020B0604030504040204" pitchFamily="34" charset="0"/>
                          <a:ea typeface="黑体" pitchFamily="2" charset="-122"/>
                        </a:rPr>
                        <a:t>Server/Client</a:t>
                      </a:r>
                      <a:endParaRPr kumimoji="0" lang="en-US" altLang="zh-CN" sz="2400" b="0" i="0" u="none" strike="noStrike" cap="none" normalizeH="0" baseline="0" smtClean="0">
                        <a:ln>
                          <a:noFill/>
                        </a:ln>
                        <a:solidFill>
                          <a:schemeClr val="tx1"/>
                        </a:solidFill>
                        <a:effectLst/>
                        <a:latin typeface="Tahoma" panose="020B0604030504040204" pitchFamily="34" charset="0"/>
                        <a:ea typeface="黑体" pitchFamily="2"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r>
              <a:tr h="528383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smtClean="0">
                          <a:ln>
                            <a:noFill/>
                          </a:ln>
                          <a:solidFill>
                            <a:schemeClr val="tx1"/>
                          </a:solidFill>
                          <a:effectLst/>
                          <a:latin typeface="Times New Roman" panose="02020603050405020304" pitchFamily="18" charset="0"/>
                          <a:ea typeface="黑体" pitchFamily="2" charset="-122"/>
                        </a:rPr>
                        <a:t>SOCKET </a:t>
                      </a:r>
                      <a:r>
                        <a:rPr kumimoji="0" lang="en-US" altLang="zh-CN" sz="2400" b="1" i="0" u="none" strike="noStrike" cap="none" normalizeH="0" baseline="0" smtClean="0">
                          <a:ln>
                            <a:noFill/>
                          </a:ln>
                          <a:solidFill>
                            <a:schemeClr val="tx1"/>
                          </a:solidFill>
                          <a:effectLst/>
                          <a:latin typeface="Times New Roman Bold" panose="02020603050405020304" charset="0"/>
                          <a:ea typeface="黑体" pitchFamily="2" charset="-122"/>
                          <a:cs typeface="Times New Roman Bold" panose="02020603050405020304" charset="0"/>
                        </a:rPr>
                        <a:t>socket</a:t>
                      </a:r>
                      <a:r>
                        <a:rPr kumimoji="0" lang="en-US" altLang="zh-CN" sz="2400" b="0" i="0" u="none" strike="noStrike" cap="none" normalizeH="0" baseline="0" smtClean="0">
                          <a:ln>
                            <a:noFill/>
                          </a:ln>
                          <a:solidFill>
                            <a:schemeClr val="tx1"/>
                          </a:solidFill>
                          <a:effectLst/>
                          <a:latin typeface="Times New Roman" panose="02020603050405020304" pitchFamily="18" charset="0"/>
                          <a:ea typeface="黑体" pitchFamily="2" charset="-122"/>
                        </a:rPr>
                        <a:t>( int af, int type, int protocol );</a:t>
                      </a:r>
                      <a:br>
                        <a:rPr kumimoji="0" lang="en-US" altLang="zh-CN" sz="2400" b="0" i="0" u="none" strike="noStrike" cap="none" normalizeH="0" baseline="0" smtClean="0">
                          <a:ln>
                            <a:noFill/>
                          </a:ln>
                          <a:solidFill>
                            <a:schemeClr val="tx1"/>
                          </a:solidFill>
                          <a:effectLst/>
                          <a:latin typeface="Times New Roman" panose="02020603050405020304" pitchFamily="18" charset="0"/>
                          <a:ea typeface="黑体" pitchFamily="2" charset="-122"/>
                        </a:rPr>
                      </a:br>
                      <a:r>
                        <a:rPr kumimoji="0" lang="en-US" altLang="zh-CN" sz="2000" b="0" i="0" u="none" strike="noStrike" cap="none" normalizeH="0" baseline="0" smtClean="0">
                          <a:ln>
                            <a:noFill/>
                          </a:ln>
                          <a:solidFill>
                            <a:schemeClr val="hlink"/>
                          </a:solidFill>
                          <a:effectLst/>
                          <a:latin typeface="Times New Roman" panose="02020603050405020304" pitchFamily="18" charset="0"/>
                          <a:ea typeface="黑体" pitchFamily="2" charset="-122"/>
                        </a:rPr>
                        <a:t>int </a:t>
                      </a:r>
                      <a:r>
                        <a:rPr kumimoji="0" lang="en-US" altLang="zh-CN" sz="2000" b="1" i="0" u="none" strike="noStrike" cap="none" normalizeH="0" baseline="0" smtClean="0">
                          <a:ln>
                            <a:noFill/>
                          </a:ln>
                          <a:solidFill>
                            <a:schemeClr val="hlink"/>
                          </a:solidFill>
                          <a:effectLst/>
                          <a:latin typeface="Times New Roman Bold" panose="02020603050405020304" charset="0"/>
                          <a:ea typeface="黑体" pitchFamily="2" charset="-122"/>
                          <a:cs typeface="Times New Roman Bold" panose="02020603050405020304" charset="0"/>
                        </a:rPr>
                        <a:t>bind</a:t>
                      </a:r>
                      <a:r>
                        <a:rPr kumimoji="0" lang="en-US" altLang="zh-CN" sz="2000" b="0" i="0" u="none" strike="noStrike" cap="none" normalizeH="0" baseline="0" smtClean="0">
                          <a:ln>
                            <a:noFill/>
                          </a:ln>
                          <a:solidFill>
                            <a:schemeClr val="hlink"/>
                          </a:solidFill>
                          <a:effectLst/>
                          <a:latin typeface="Times New Roman" panose="02020603050405020304" pitchFamily="18" charset="0"/>
                          <a:ea typeface="黑体" pitchFamily="2" charset="-122"/>
                        </a:rPr>
                        <a:t>( SOCKET s, const struct sockaddr FAR * seradd, </a:t>
                      </a:r>
                      <a:endParaRPr kumimoji="0" lang="en-US" altLang="zh-CN" sz="2000" b="0" i="0" u="none" strike="noStrike" cap="none" normalizeH="0" baseline="0" smtClean="0">
                        <a:ln>
                          <a:noFill/>
                        </a:ln>
                        <a:solidFill>
                          <a:schemeClr val="hlink"/>
                        </a:solidFill>
                        <a:effectLst/>
                        <a:latin typeface="Times New Roman" panose="02020603050405020304"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smtClean="0">
                          <a:ln>
                            <a:noFill/>
                          </a:ln>
                          <a:solidFill>
                            <a:schemeClr val="hlink"/>
                          </a:solidFill>
                          <a:effectLst/>
                          <a:latin typeface="Times New Roman" panose="02020603050405020304" pitchFamily="18" charset="0"/>
                          <a:ea typeface="黑体" pitchFamily="2" charset="-122"/>
                        </a:rPr>
                        <a:t>             int seraddlen )</a:t>
                      </a:r>
                      <a:br>
                        <a:rPr kumimoji="0" lang="en-US" altLang="zh-CN" sz="2000" b="0" i="0" u="none" strike="noStrike" cap="none" normalizeH="0" baseline="0" smtClean="0">
                          <a:ln>
                            <a:noFill/>
                          </a:ln>
                          <a:solidFill>
                            <a:schemeClr val="hlink"/>
                          </a:solidFill>
                          <a:effectLst/>
                          <a:latin typeface="Times New Roman" panose="02020603050405020304" pitchFamily="18" charset="0"/>
                          <a:ea typeface="黑体" pitchFamily="2" charset="-122"/>
                        </a:rPr>
                      </a:br>
                      <a:r>
                        <a:rPr kumimoji="0" lang="en-US" altLang="zh-CN" sz="2400" b="0" i="0" u="none" strike="noStrike" cap="none" normalizeH="0" baseline="0" smtClean="0">
                          <a:ln>
                            <a:noFill/>
                          </a:ln>
                          <a:solidFill>
                            <a:schemeClr val="tx1"/>
                          </a:solidFill>
                          <a:effectLst/>
                          <a:latin typeface="Times New Roman" panose="02020603050405020304" pitchFamily="18" charset="0"/>
                          <a:ea typeface="黑体" pitchFamily="2" charset="-122"/>
                        </a:rPr>
                        <a:t>int </a:t>
                      </a:r>
                      <a:r>
                        <a:rPr kumimoji="0" lang="en-US" altLang="zh-CN" sz="2400" b="1" i="0" u="none" strike="noStrike" cap="none" normalizeH="0" baseline="0" smtClean="0">
                          <a:ln>
                            <a:noFill/>
                          </a:ln>
                          <a:solidFill>
                            <a:schemeClr val="tx1"/>
                          </a:solidFill>
                          <a:effectLst/>
                          <a:latin typeface="Times New Roman Bold" panose="02020603050405020304" charset="0"/>
                          <a:ea typeface="黑体" pitchFamily="2" charset="-122"/>
                          <a:cs typeface="Times New Roman Bold" panose="02020603050405020304" charset="0"/>
                        </a:rPr>
                        <a:t>listen</a:t>
                      </a:r>
                      <a:r>
                        <a:rPr kumimoji="0" lang="en-US" altLang="zh-CN" sz="2400" b="0" i="0" u="none" strike="noStrike" cap="none" normalizeH="0" baseline="0" smtClean="0">
                          <a:ln>
                            <a:noFill/>
                          </a:ln>
                          <a:solidFill>
                            <a:schemeClr val="tx1"/>
                          </a:solidFill>
                          <a:effectLst/>
                          <a:latin typeface="Times New Roman" panose="02020603050405020304" pitchFamily="18" charset="0"/>
                          <a:ea typeface="黑体" pitchFamily="2" charset="-122"/>
                        </a:rPr>
                        <a:t>(SOCKET s, int quelen )</a:t>
                      </a:r>
                      <a:br>
                        <a:rPr kumimoji="0" lang="en-US" altLang="zh-CN" sz="2800" b="0" i="0" u="none" strike="noStrike" cap="none" normalizeH="0" baseline="0" smtClean="0">
                          <a:ln>
                            <a:noFill/>
                          </a:ln>
                          <a:solidFill>
                            <a:schemeClr val="tx1"/>
                          </a:solidFill>
                          <a:effectLst/>
                          <a:latin typeface="Times New Roman" panose="02020603050405020304" pitchFamily="18" charset="0"/>
                          <a:ea typeface="黑体" pitchFamily="2" charset="-122"/>
                        </a:rPr>
                      </a:br>
                      <a:r>
                        <a:rPr kumimoji="0" lang="en-US" altLang="zh-CN" sz="2000" b="0" i="0" u="none" strike="noStrike" cap="none" normalizeH="0" baseline="0" smtClean="0">
                          <a:ln>
                            <a:noFill/>
                          </a:ln>
                          <a:solidFill>
                            <a:schemeClr val="hlink"/>
                          </a:solidFill>
                          <a:effectLst/>
                          <a:latin typeface="Times New Roman" panose="02020603050405020304" pitchFamily="18" charset="0"/>
                          <a:ea typeface="宋体" pitchFamily="2" charset="-122"/>
                        </a:rPr>
                        <a:t>SOCKET </a:t>
                      </a:r>
                      <a:r>
                        <a:rPr kumimoji="0" lang="en-US" altLang="zh-CN" sz="2000" b="1" i="0" u="none" strike="noStrike" cap="none" normalizeH="0" baseline="0" smtClean="0">
                          <a:ln>
                            <a:noFill/>
                          </a:ln>
                          <a:solidFill>
                            <a:schemeClr val="hlink"/>
                          </a:solidFill>
                          <a:effectLst/>
                          <a:latin typeface="Times New Roman Bold" panose="02020603050405020304" charset="0"/>
                          <a:ea typeface="宋体" pitchFamily="2" charset="-122"/>
                          <a:cs typeface="Times New Roman Bold" panose="02020603050405020304" charset="0"/>
                        </a:rPr>
                        <a:t>accept</a:t>
                      </a:r>
                      <a:r>
                        <a:rPr kumimoji="0" lang="en-US" altLang="zh-CN" sz="2000" b="0" i="0" u="none" strike="noStrike" cap="none" normalizeH="0" baseline="0" smtClean="0">
                          <a:ln>
                            <a:noFill/>
                          </a:ln>
                          <a:solidFill>
                            <a:schemeClr val="hlink"/>
                          </a:solidFill>
                          <a:effectLst/>
                          <a:latin typeface="Times New Roman" panose="02020603050405020304" pitchFamily="18" charset="0"/>
                          <a:ea typeface="宋体" pitchFamily="2" charset="-122"/>
                        </a:rPr>
                        <a:t>( SOCKET s, struct sockaddr FAR * cliaddr,</a:t>
                      </a:r>
                      <a:endParaRPr kumimoji="0" lang="en-US" altLang="zh-CN" sz="2000" b="0" i="0" u="none" strike="noStrike" cap="none" normalizeH="0" baseline="0" smtClean="0">
                        <a:ln>
                          <a:noFill/>
                        </a:ln>
                        <a:solidFill>
                          <a:schemeClr val="hlink"/>
                        </a:solidFill>
                        <a:effectLst/>
                        <a:latin typeface="Times New Roman" panose="0202060305040502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smtClean="0">
                          <a:ln>
                            <a:noFill/>
                          </a:ln>
                          <a:solidFill>
                            <a:schemeClr val="hlink"/>
                          </a:solidFill>
                          <a:effectLst/>
                          <a:latin typeface="Times New Roman" panose="02020603050405020304" pitchFamily="18" charset="0"/>
                          <a:ea typeface="宋体" pitchFamily="2" charset="-122"/>
                        </a:rPr>
                        <a:t>               int FAR * cliaddrlen )</a:t>
                      </a:r>
                      <a:br>
                        <a:rPr kumimoji="0" lang="en-US" altLang="zh-CN" sz="2000" b="0" i="0" u="none" strike="noStrike" cap="none" normalizeH="0" baseline="0" smtClean="0">
                          <a:ln>
                            <a:noFill/>
                          </a:ln>
                          <a:solidFill>
                            <a:schemeClr val="hlink"/>
                          </a:solidFill>
                          <a:effectLst/>
                          <a:latin typeface="Tahoma" panose="020B0604030504040204" pitchFamily="34" charset="0"/>
                          <a:ea typeface="宋体" pitchFamily="2" charset="-122"/>
                        </a:rPr>
                      </a:br>
                      <a:r>
                        <a:rPr kumimoji="0" lang="en-US" altLang="zh-CN" sz="2400" b="0" i="0" u="none" strike="noStrike" cap="none" normalizeH="0" baseline="0" smtClean="0">
                          <a:ln>
                            <a:noFill/>
                          </a:ln>
                          <a:solidFill>
                            <a:schemeClr val="tx1"/>
                          </a:solidFill>
                          <a:effectLst/>
                          <a:latin typeface="Times New Roman" panose="02020603050405020304" pitchFamily="18" charset="0"/>
                          <a:ea typeface="宋体" pitchFamily="2" charset="-122"/>
                        </a:rPr>
                        <a:t>int </a:t>
                      </a:r>
                      <a:r>
                        <a:rPr kumimoji="0" lang="en-US" altLang="zh-CN" sz="2400" b="1" i="0" u="none" strike="noStrike" cap="none" normalizeH="0" baseline="0" smtClean="0">
                          <a:ln>
                            <a:noFill/>
                          </a:ln>
                          <a:solidFill>
                            <a:schemeClr val="tx1"/>
                          </a:solidFill>
                          <a:effectLst/>
                          <a:latin typeface="Times New Roman Bold" panose="02020603050405020304" charset="0"/>
                          <a:ea typeface="宋体" pitchFamily="2" charset="-122"/>
                          <a:cs typeface="Times New Roman Bold" panose="02020603050405020304" charset="0"/>
                        </a:rPr>
                        <a:t>connect</a:t>
                      </a:r>
                      <a:r>
                        <a:rPr kumimoji="0" lang="en-US" altLang="zh-CN" sz="2400" b="0" i="0" u="none" strike="noStrike" cap="none" normalizeH="0" baseline="0" smtClean="0">
                          <a:ln>
                            <a:noFill/>
                          </a:ln>
                          <a:solidFill>
                            <a:schemeClr val="tx1"/>
                          </a:solidFill>
                          <a:effectLst/>
                          <a:latin typeface="Times New Roman" panose="02020603050405020304" pitchFamily="18" charset="0"/>
                          <a:ea typeface="宋体" pitchFamily="2" charset="-122"/>
                        </a:rPr>
                        <a:t>(SOCKET s, const struct sockaddr FAR *</a:t>
                      </a:r>
                      <a:endParaRPr kumimoji="0" lang="en-US" altLang="zh-CN" sz="2400" b="0" i="0" u="none" strike="noStrike" cap="none" normalizeH="0" baseline="0" smtClean="0">
                        <a:ln>
                          <a:noFill/>
                        </a:ln>
                        <a:solidFill>
                          <a:schemeClr val="tx1"/>
                        </a:solidFill>
                        <a:effectLst/>
                        <a:latin typeface="Times New Roman" panose="0202060305040502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smtClean="0">
                          <a:ln>
                            <a:noFill/>
                          </a:ln>
                          <a:solidFill>
                            <a:schemeClr val="tx1"/>
                          </a:solidFill>
                          <a:effectLst/>
                          <a:latin typeface="Times New Roman" panose="02020603050405020304" pitchFamily="18" charset="0"/>
                          <a:ea typeface="宋体" pitchFamily="2" charset="-122"/>
                        </a:rPr>
                        <a:t>      </a:t>
                      </a:r>
                      <a:r>
                        <a:rPr kumimoji="0" lang="en-US" altLang="zh-CN" sz="2400" b="0" i="0" u="none" strike="noStrike" cap="none" normalizeH="0" baseline="0" smtClean="0">
                          <a:ln>
                            <a:noFill/>
                          </a:ln>
                          <a:solidFill>
                            <a:schemeClr val="hlink"/>
                          </a:solidFill>
                          <a:effectLst/>
                          <a:latin typeface="Times New Roman" panose="02020603050405020304" pitchFamily="18" charset="0"/>
                          <a:ea typeface="宋体" pitchFamily="2" charset="-122"/>
                        </a:rPr>
                        <a:t>seradd</a:t>
                      </a:r>
                      <a:r>
                        <a:rPr kumimoji="0" lang="en-US" altLang="zh-CN" sz="2400" b="0" i="0" u="none" strike="noStrike" cap="none" normalizeH="0" baseline="0" smtClean="0">
                          <a:ln>
                            <a:noFill/>
                          </a:ln>
                          <a:solidFill>
                            <a:schemeClr val="tx1"/>
                          </a:solidFill>
                          <a:effectLst/>
                          <a:latin typeface="Times New Roman" panose="02020603050405020304" pitchFamily="18" charset="0"/>
                          <a:ea typeface="宋体" pitchFamily="2" charset="-122"/>
                        </a:rPr>
                        <a:t>, int </a:t>
                      </a:r>
                      <a:r>
                        <a:rPr kumimoji="0" lang="en-US" altLang="zh-CN" sz="2400" b="0" i="0" u="none" strike="noStrike" cap="none" normalizeH="0" baseline="0" smtClean="0">
                          <a:ln>
                            <a:noFill/>
                          </a:ln>
                          <a:solidFill>
                            <a:schemeClr val="hlink"/>
                          </a:solidFill>
                          <a:effectLst/>
                          <a:latin typeface="Times New Roman" panose="02020603050405020304" pitchFamily="18" charset="0"/>
                          <a:ea typeface="宋体" pitchFamily="2" charset="-122"/>
                        </a:rPr>
                        <a:t>seraddlen</a:t>
                      </a:r>
                      <a:r>
                        <a:rPr kumimoji="0" lang="en-US" altLang="zh-CN" sz="2400" b="0" i="0" u="none" strike="noStrike" cap="none" normalizeH="0" baseline="0" smtClean="0">
                          <a:ln>
                            <a:noFill/>
                          </a:ln>
                          <a:solidFill>
                            <a:schemeClr val="tx1"/>
                          </a:solidFill>
                          <a:effectLst/>
                          <a:latin typeface="Times New Roman" panose="02020603050405020304" pitchFamily="18" charset="0"/>
                          <a:ea typeface="宋体" pitchFamily="2" charset="-122"/>
                        </a:rPr>
                        <a:t> )</a:t>
                      </a:r>
                      <a:endParaRPr kumimoji="0" lang="en-US" altLang="zh-CN" sz="2400" b="0" i="0" u="none" strike="noStrike" cap="none" normalizeH="0" baseline="0" smtClean="0">
                        <a:ln>
                          <a:noFill/>
                        </a:ln>
                        <a:solidFill>
                          <a:schemeClr val="tx1"/>
                        </a:solidFill>
                        <a:effectLst/>
                        <a:latin typeface="Times New Roman" panose="02020603050405020304"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smtClean="0">
                          <a:ln>
                            <a:noFill/>
                          </a:ln>
                          <a:solidFill>
                            <a:schemeClr val="tx1"/>
                          </a:solidFill>
                          <a:effectLst/>
                          <a:latin typeface="Times New Roman" panose="02020603050405020304" pitchFamily="18" charset="0"/>
                          <a:ea typeface="宋体" pitchFamily="2" charset="-122"/>
                        </a:rPr>
                        <a:t>int </a:t>
                      </a:r>
                      <a:r>
                        <a:rPr kumimoji="0" lang="en-US" altLang="zh-CN" sz="2400" b="1" i="0" u="none" strike="noStrike" cap="none" normalizeH="0" baseline="0" smtClean="0">
                          <a:ln>
                            <a:noFill/>
                          </a:ln>
                          <a:solidFill>
                            <a:schemeClr val="tx1"/>
                          </a:solidFill>
                          <a:effectLst/>
                          <a:latin typeface="Times New Roman Bold" panose="02020603050405020304" charset="0"/>
                          <a:ea typeface="宋体" pitchFamily="2" charset="-122"/>
                          <a:cs typeface="Times New Roman Bold" panose="02020603050405020304" charset="0"/>
                        </a:rPr>
                        <a:t>send</a:t>
                      </a:r>
                      <a:r>
                        <a:rPr kumimoji="0" lang="en-US" altLang="zh-CN" sz="2400" b="0" i="0" u="none" strike="noStrike" cap="none" normalizeH="0" baseline="0" smtClean="0">
                          <a:ln>
                            <a:noFill/>
                          </a:ln>
                          <a:solidFill>
                            <a:schemeClr val="tx1"/>
                          </a:solidFill>
                          <a:effectLst/>
                          <a:latin typeface="Times New Roman" panose="02020603050405020304" pitchFamily="18" charset="0"/>
                          <a:ea typeface="宋体" pitchFamily="2" charset="-122"/>
                        </a:rPr>
                        <a:t>(SOCKET s, const char FAR * buf, int len, </a:t>
                      </a:r>
                      <a:endParaRPr kumimoji="0" lang="en-US" altLang="zh-CN" sz="2400" b="0" i="0" u="none" strike="noStrike" cap="none" normalizeH="0" baseline="0" smtClean="0">
                        <a:ln>
                          <a:noFill/>
                        </a:ln>
                        <a:solidFill>
                          <a:schemeClr val="tx1"/>
                        </a:solidFill>
                        <a:effectLst/>
                        <a:latin typeface="Times New Roman" panose="0202060305040502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smtClean="0">
                          <a:ln>
                            <a:noFill/>
                          </a:ln>
                          <a:solidFill>
                            <a:schemeClr val="tx1"/>
                          </a:solidFill>
                          <a:effectLst/>
                          <a:latin typeface="Times New Roman" panose="02020603050405020304" pitchFamily="18" charset="0"/>
                          <a:ea typeface="宋体" pitchFamily="2" charset="-122"/>
                        </a:rPr>
                        <a:t>         int flags )</a:t>
                      </a:r>
                      <a:endParaRPr kumimoji="0" lang="en-US" altLang="zh-CN" sz="2400" b="0" i="0" u="none" strike="noStrike" cap="none" normalizeH="0" baseline="0" smtClean="0">
                        <a:ln>
                          <a:noFill/>
                        </a:ln>
                        <a:solidFill>
                          <a:schemeClr val="tx1"/>
                        </a:solidFill>
                        <a:effectLst/>
                        <a:latin typeface="Times New Roman" panose="02020603050405020304"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smtClean="0">
                          <a:ln>
                            <a:noFill/>
                          </a:ln>
                          <a:solidFill>
                            <a:schemeClr val="tx1"/>
                          </a:solidFill>
                          <a:effectLst/>
                          <a:latin typeface="Times New Roman" panose="02020603050405020304" pitchFamily="18" charset="0"/>
                          <a:ea typeface="宋体" pitchFamily="2" charset="-122"/>
                        </a:rPr>
                        <a:t>int </a:t>
                      </a:r>
                      <a:r>
                        <a:rPr kumimoji="0" lang="en-US" altLang="zh-CN" sz="2400" b="1" i="0" u="none" strike="noStrike" cap="none" normalizeH="0" baseline="0" smtClean="0">
                          <a:ln>
                            <a:noFill/>
                          </a:ln>
                          <a:solidFill>
                            <a:schemeClr val="tx1"/>
                          </a:solidFill>
                          <a:effectLst/>
                          <a:latin typeface="Times New Roman Bold" panose="02020603050405020304" charset="0"/>
                          <a:ea typeface="宋体" pitchFamily="2" charset="-122"/>
                          <a:cs typeface="Times New Roman Bold" panose="02020603050405020304" charset="0"/>
                        </a:rPr>
                        <a:t>recv</a:t>
                      </a:r>
                      <a:r>
                        <a:rPr kumimoji="0" lang="en-US" altLang="zh-CN" sz="2400" b="0" i="0" u="none" strike="noStrike" cap="none" normalizeH="0" baseline="0" smtClean="0">
                          <a:ln>
                            <a:noFill/>
                          </a:ln>
                          <a:solidFill>
                            <a:schemeClr val="tx1"/>
                          </a:solidFill>
                          <a:effectLst/>
                          <a:latin typeface="Times New Roman" panose="02020603050405020304" pitchFamily="18" charset="0"/>
                          <a:ea typeface="宋体" pitchFamily="2" charset="-122"/>
                        </a:rPr>
                        <a:t>( SOCKET s, char FAR * buf, int len, </a:t>
                      </a:r>
                      <a:endParaRPr kumimoji="0" lang="en-US" altLang="zh-CN" sz="2400" b="0" i="0" u="none" strike="noStrike" cap="none" normalizeH="0" baseline="0" smtClean="0">
                        <a:ln>
                          <a:noFill/>
                        </a:ln>
                        <a:solidFill>
                          <a:schemeClr val="tx1"/>
                        </a:solidFill>
                        <a:effectLst/>
                        <a:latin typeface="Times New Roman" panose="0202060305040502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smtClean="0">
                          <a:ln>
                            <a:noFill/>
                          </a:ln>
                          <a:solidFill>
                            <a:schemeClr val="tx1"/>
                          </a:solidFill>
                          <a:effectLst/>
                          <a:latin typeface="Times New Roman" panose="02020603050405020304" pitchFamily="18" charset="0"/>
                          <a:ea typeface="宋体" pitchFamily="2" charset="-122"/>
                        </a:rPr>
                        <a:t>         int flags )</a:t>
                      </a:r>
                      <a:endParaRPr kumimoji="0" lang="en-US" altLang="zh-CN" sz="2400" b="0" i="0" u="none" strike="noStrike" cap="none" normalizeH="0" baseline="0" smtClean="0">
                        <a:ln>
                          <a:noFill/>
                        </a:ln>
                        <a:solidFill>
                          <a:schemeClr val="tx1"/>
                        </a:solidFill>
                        <a:effectLst/>
                        <a:latin typeface="Times New Roman" panose="02020603050405020304"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smtClean="0">
                          <a:ln>
                            <a:noFill/>
                          </a:ln>
                          <a:solidFill>
                            <a:schemeClr val="tx1"/>
                          </a:solidFill>
                          <a:effectLst/>
                          <a:latin typeface="Times New Roman" panose="02020603050405020304" pitchFamily="18" charset="0"/>
                          <a:ea typeface="宋体" pitchFamily="2" charset="-122"/>
                        </a:rPr>
                        <a:t>int </a:t>
                      </a:r>
                      <a:r>
                        <a:rPr kumimoji="0" lang="en-US" altLang="zh-CN" sz="2400" b="1" i="0" u="none" strike="noStrike" cap="none" normalizeH="0" baseline="0" smtClean="0">
                          <a:ln>
                            <a:noFill/>
                          </a:ln>
                          <a:solidFill>
                            <a:schemeClr val="tx1"/>
                          </a:solidFill>
                          <a:effectLst/>
                          <a:latin typeface="Times New Roman Bold" panose="02020603050405020304" charset="0"/>
                          <a:ea typeface="宋体" pitchFamily="2" charset="-122"/>
                          <a:cs typeface="Times New Roman Bold" panose="02020603050405020304" charset="0"/>
                        </a:rPr>
                        <a:t>close</a:t>
                      </a:r>
                      <a:r>
                        <a:rPr kumimoji="0" lang="en-US" altLang="zh-CN" sz="2400" b="0" i="0" u="none" strike="noStrike" cap="none" normalizeH="0" baseline="0" smtClean="0">
                          <a:ln>
                            <a:noFill/>
                          </a:ln>
                          <a:solidFill>
                            <a:schemeClr val="tx1"/>
                          </a:solidFill>
                          <a:effectLst/>
                          <a:latin typeface="Times New Roman" panose="02020603050405020304" pitchFamily="18" charset="0"/>
                          <a:ea typeface="宋体" pitchFamily="2" charset="-122"/>
                        </a:rPr>
                        <a:t>( SOCKET s )</a:t>
                      </a:r>
                      <a:endParaRPr kumimoji="0" lang="en-US" altLang="zh-CN" sz="2400" b="0" i="0" u="none" strike="noStrike" cap="none" normalizeH="0" baseline="0" smtClean="0">
                        <a:ln>
                          <a:noFill/>
                        </a:ln>
                        <a:solidFill>
                          <a:schemeClr val="tx1"/>
                        </a:solidFill>
                        <a:effectLst/>
                        <a:latin typeface="Times New Roman" panose="02020603050405020304" pitchFamily="18" charset="0"/>
                        <a:ea typeface="宋体" pitchFamily="2" charset="-12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smtClean="0">
                          <a:ln>
                            <a:noFill/>
                          </a:ln>
                          <a:solidFill>
                            <a:srgbClr val="FF0000"/>
                          </a:solidFill>
                          <a:effectLst/>
                          <a:latin typeface="黑体" pitchFamily="2" charset="-122"/>
                          <a:ea typeface="黑体" pitchFamily="2" charset="-122"/>
                        </a:rPr>
                        <a:t>TCP</a:t>
                      </a:r>
                      <a:endParaRPr kumimoji="0" lang="en-US" altLang="zh-CN" sz="2400" b="0" i="0" u="none" strike="noStrike" cap="none" normalizeH="0" baseline="0" smtClean="0">
                        <a:ln>
                          <a:noFill/>
                        </a:ln>
                        <a:solidFill>
                          <a:srgbClr val="FF0000"/>
                        </a:solidFill>
                        <a:effectLst/>
                        <a:latin typeface="黑体" pitchFamily="2" charset="-122"/>
                        <a:ea typeface="黑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smtClean="0">
                          <a:ln>
                            <a:noFill/>
                          </a:ln>
                          <a:solidFill>
                            <a:srgbClr val="FF0000"/>
                          </a:solidFill>
                          <a:effectLst/>
                          <a:latin typeface="黑体" pitchFamily="2" charset="-122"/>
                          <a:ea typeface="黑体" pitchFamily="2" charset="-122"/>
                        </a:rPr>
                        <a:t>TCP</a:t>
                      </a:r>
                      <a:endParaRPr kumimoji="0" lang="en-US" altLang="zh-CN" sz="2400" b="0" i="0" u="none" strike="noStrike" cap="none" normalizeH="0" baseline="0" smtClean="0">
                        <a:ln>
                          <a:noFill/>
                        </a:ln>
                        <a:solidFill>
                          <a:srgbClr val="FF0000"/>
                        </a:solidFill>
                        <a:effectLst/>
                        <a:latin typeface="黑体" pitchFamily="2" charset="-122"/>
                        <a:ea typeface="黑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smtClean="0">
                          <a:ln>
                            <a:noFill/>
                          </a:ln>
                          <a:solidFill>
                            <a:srgbClr val="FF0000"/>
                          </a:solidFill>
                          <a:effectLst/>
                          <a:latin typeface="黑体" pitchFamily="2" charset="-122"/>
                          <a:ea typeface="黑体" pitchFamily="2" charset="-122"/>
                        </a:rPr>
                        <a:t>TCP</a:t>
                      </a:r>
                      <a:endParaRPr kumimoji="0" lang="en-US" altLang="zh-CN" sz="2400" b="0" i="0" u="none" strike="noStrike" cap="none" normalizeH="0" baseline="0" smtClean="0">
                        <a:ln>
                          <a:noFill/>
                        </a:ln>
                        <a:solidFill>
                          <a:srgbClr val="FF0000"/>
                        </a:solidFill>
                        <a:effectLst/>
                        <a:latin typeface="黑体" pitchFamily="2" charset="-122"/>
                        <a:ea typeface="黑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smtClean="0">
                          <a:ln>
                            <a:noFill/>
                          </a:ln>
                          <a:solidFill>
                            <a:srgbClr val="FF0000"/>
                          </a:solidFill>
                          <a:effectLst/>
                          <a:latin typeface="黑体" pitchFamily="2" charset="-122"/>
                          <a:ea typeface="黑体" pitchFamily="2" charset="-122"/>
                        </a:rPr>
                        <a:t>TCP</a:t>
                      </a:r>
                      <a:endParaRPr kumimoji="0" lang="en-US" altLang="zh-CN" sz="2400" b="0" i="0" u="none" strike="noStrike" cap="none" normalizeH="0" baseline="0" smtClean="0">
                        <a:ln>
                          <a:noFill/>
                        </a:ln>
                        <a:solidFill>
                          <a:srgbClr val="FF0000"/>
                        </a:solidFill>
                        <a:effectLst/>
                        <a:latin typeface="黑体" pitchFamily="2" charset="-122"/>
                        <a:ea typeface="黑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altLang="zh-CN" sz="2400" b="0" i="0" u="none" strike="noStrike" cap="none" normalizeH="0" baseline="0" smtClean="0">
                        <a:ln>
                          <a:noFill/>
                        </a:ln>
                        <a:solidFill>
                          <a:srgbClr val="FF0000"/>
                        </a:solidFill>
                        <a:effectLst/>
                        <a:latin typeface="黑体" pitchFamily="2" charset="-122"/>
                        <a:ea typeface="黑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smtClean="0">
                          <a:ln>
                            <a:noFill/>
                          </a:ln>
                          <a:solidFill>
                            <a:srgbClr val="FF0000"/>
                          </a:solidFill>
                          <a:effectLst/>
                          <a:latin typeface="黑体" pitchFamily="2" charset="-122"/>
                          <a:ea typeface="黑体" pitchFamily="2" charset="-122"/>
                        </a:rPr>
                        <a:t>TCP</a:t>
                      </a:r>
                      <a:endParaRPr kumimoji="0" lang="en-US" altLang="zh-CN" sz="2400" b="0" i="0" u="none" strike="noStrike" cap="none" normalizeH="0" baseline="0" smtClean="0">
                        <a:ln>
                          <a:noFill/>
                        </a:ln>
                        <a:solidFill>
                          <a:srgbClr val="FF0000"/>
                        </a:solidFill>
                        <a:effectLst/>
                        <a:latin typeface="黑体" pitchFamily="2" charset="-122"/>
                        <a:ea typeface="黑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altLang="zh-CN" sz="2400" b="0" i="0" u="none" strike="noStrike" cap="none" normalizeH="0" baseline="0" smtClean="0">
                        <a:ln>
                          <a:noFill/>
                        </a:ln>
                        <a:solidFill>
                          <a:srgbClr val="FF0000"/>
                        </a:solidFill>
                        <a:effectLst/>
                        <a:latin typeface="黑体" pitchFamily="2" charset="-122"/>
                        <a:ea typeface="黑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smtClean="0">
                          <a:ln>
                            <a:noFill/>
                          </a:ln>
                          <a:solidFill>
                            <a:srgbClr val="FF0000"/>
                          </a:solidFill>
                          <a:effectLst/>
                          <a:latin typeface="黑体" pitchFamily="2" charset="-122"/>
                          <a:ea typeface="黑体" pitchFamily="2" charset="-122"/>
                        </a:rPr>
                        <a:t>TCP</a:t>
                      </a:r>
                      <a:endParaRPr kumimoji="0" lang="en-US" altLang="zh-CN" sz="2400" b="0" i="0" u="none" strike="noStrike" cap="none" normalizeH="0" baseline="0" smtClean="0">
                        <a:ln>
                          <a:noFill/>
                        </a:ln>
                        <a:solidFill>
                          <a:srgbClr val="FF0000"/>
                        </a:solidFill>
                        <a:effectLst/>
                        <a:latin typeface="黑体" pitchFamily="2" charset="-122"/>
                        <a:ea typeface="黑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altLang="zh-CN" sz="2400" b="0" i="0" u="none" strike="noStrike" cap="none" normalizeH="0" baseline="0" smtClean="0">
                        <a:ln>
                          <a:noFill/>
                        </a:ln>
                        <a:solidFill>
                          <a:srgbClr val="FF0000"/>
                        </a:solidFill>
                        <a:effectLst/>
                        <a:latin typeface="黑体" pitchFamily="2" charset="-122"/>
                        <a:ea typeface="黑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smtClean="0">
                          <a:ln>
                            <a:noFill/>
                          </a:ln>
                          <a:solidFill>
                            <a:srgbClr val="FF0000"/>
                          </a:solidFill>
                          <a:effectLst/>
                          <a:latin typeface="黑体" pitchFamily="2" charset="-122"/>
                          <a:ea typeface="黑体" pitchFamily="2" charset="-122"/>
                        </a:rPr>
                        <a:t>TCP</a:t>
                      </a:r>
                      <a:endParaRPr kumimoji="0" lang="en-US" altLang="zh-CN" sz="2400" b="0" i="0" u="none" strike="noStrike" cap="none" normalizeH="0" baseline="0" smtClean="0">
                        <a:ln>
                          <a:noFill/>
                        </a:ln>
                        <a:solidFill>
                          <a:srgbClr val="FF0000"/>
                        </a:solidFill>
                        <a:effectLst/>
                        <a:latin typeface="黑体" pitchFamily="2" charset="-122"/>
                        <a:ea typeface="黑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altLang="zh-CN" sz="2400" b="0" i="0" u="none" strike="noStrike" cap="none" normalizeH="0" baseline="0" smtClean="0">
                        <a:ln>
                          <a:noFill/>
                        </a:ln>
                        <a:solidFill>
                          <a:srgbClr val="FF0000"/>
                        </a:solidFill>
                        <a:effectLst/>
                        <a:latin typeface="黑体" pitchFamily="2" charset="-122"/>
                        <a:ea typeface="黑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smtClean="0">
                          <a:ln>
                            <a:noFill/>
                          </a:ln>
                          <a:solidFill>
                            <a:srgbClr val="FF0000"/>
                          </a:solidFill>
                          <a:effectLst/>
                          <a:latin typeface="黑体" pitchFamily="2" charset="-122"/>
                          <a:ea typeface="黑体" pitchFamily="2" charset="-122"/>
                        </a:rPr>
                        <a:t>TCP</a:t>
                      </a:r>
                      <a:endParaRPr kumimoji="0" lang="en-US" altLang="zh-CN" sz="2400" b="0" i="0" u="none" strike="noStrike" cap="none" normalizeH="0" baseline="0" smtClean="0">
                        <a:ln>
                          <a:noFill/>
                        </a:ln>
                        <a:solidFill>
                          <a:srgbClr val="FF0000"/>
                        </a:solidFill>
                        <a:effectLst/>
                        <a:latin typeface="黑体" pitchFamily="2" charset="-122"/>
                        <a:ea typeface="黑体"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smtClean="0">
                          <a:ln>
                            <a:noFill/>
                          </a:ln>
                          <a:solidFill>
                            <a:schemeClr val="tx1"/>
                          </a:solidFill>
                          <a:effectLst/>
                          <a:latin typeface="黑体" pitchFamily="2" charset="-122"/>
                          <a:ea typeface="黑体" pitchFamily="2" charset="-122"/>
                        </a:rPr>
                        <a:t>S/C</a:t>
                      </a:r>
                      <a:endParaRPr kumimoji="0" lang="en-US" altLang="zh-CN" sz="2400" b="0" i="0" u="none" strike="noStrike" cap="none" normalizeH="0" baseline="0" smtClean="0">
                        <a:ln>
                          <a:noFill/>
                        </a:ln>
                        <a:solidFill>
                          <a:schemeClr val="tx1"/>
                        </a:solidFill>
                        <a:effectLst/>
                        <a:latin typeface="黑体" pitchFamily="2" charset="-122"/>
                        <a:ea typeface="黑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smtClean="0">
                          <a:ln>
                            <a:noFill/>
                          </a:ln>
                          <a:solidFill>
                            <a:schemeClr val="tx1"/>
                          </a:solidFill>
                          <a:effectLst/>
                          <a:latin typeface="黑体" pitchFamily="2" charset="-122"/>
                          <a:ea typeface="黑体" pitchFamily="2" charset="-122"/>
                        </a:rPr>
                        <a:t>S</a:t>
                      </a:r>
                      <a:endParaRPr kumimoji="0" lang="en-US" altLang="zh-CN" sz="2400" b="0" i="0" u="none" strike="noStrike" cap="none" normalizeH="0" baseline="0" smtClean="0">
                        <a:ln>
                          <a:noFill/>
                        </a:ln>
                        <a:solidFill>
                          <a:schemeClr val="tx1"/>
                        </a:solidFill>
                        <a:effectLst/>
                        <a:latin typeface="黑体" pitchFamily="2" charset="-122"/>
                        <a:ea typeface="黑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smtClean="0">
                          <a:ln>
                            <a:noFill/>
                          </a:ln>
                          <a:solidFill>
                            <a:schemeClr val="tx1"/>
                          </a:solidFill>
                          <a:effectLst/>
                          <a:latin typeface="黑体" pitchFamily="2" charset="-122"/>
                          <a:ea typeface="黑体" pitchFamily="2" charset="-122"/>
                        </a:rPr>
                        <a:t>S</a:t>
                      </a:r>
                      <a:endParaRPr kumimoji="0" lang="en-US" altLang="zh-CN" sz="2400" b="0" i="0" u="none" strike="noStrike" cap="none" normalizeH="0" baseline="0" smtClean="0">
                        <a:ln>
                          <a:noFill/>
                        </a:ln>
                        <a:solidFill>
                          <a:schemeClr val="tx1"/>
                        </a:solidFill>
                        <a:effectLst/>
                        <a:latin typeface="黑体" pitchFamily="2" charset="-122"/>
                        <a:ea typeface="黑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smtClean="0">
                          <a:ln>
                            <a:noFill/>
                          </a:ln>
                          <a:solidFill>
                            <a:schemeClr val="tx1"/>
                          </a:solidFill>
                          <a:effectLst/>
                          <a:latin typeface="黑体" pitchFamily="2" charset="-122"/>
                          <a:ea typeface="黑体" pitchFamily="2" charset="-122"/>
                        </a:rPr>
                        <a:t>S</a:t>
                      </a:r>
                      <a:endParaRPr kumimoji="0" lang="en-US" altLang="zh-CN" sz="2400" b="0" i="0" u="none" strike="noStrike" cap="none" normalizeH="0" baseline="0" smtClean="0">
                        <a:ln>
                          <a:noFill/>
                        </a:ln>
                        <a:solidFill>
                          <a:schemeClr val="tx1"/>
                        </a:solidFill>
                        <a:effectLst/>
                        <a:latin typeface="黑体" pitchFamily="2" charset="-122"/>
                        <a:ea typeface="黑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altLang="zh-CN" sz="2400" b="0" i="0" u="none" strike="noStrike" cap="none" normalizeH="0" baseline="0" smtClean="0">
                        <a:ln>
                          <a:noFill/>
                        </a:ln>
                        <a:solidFill>
                          <a:schemeClr val="tx1"/>
                        </a:solidFill>
                        <a:effectLst/>
                        <a:latin typeface="黑体" pitchFamily="2" charset="-122"/>
                        <a:ea typeface="黑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smtClean="0">
                          <a:ln>
                            <a:noFill/>
                          </a:ln>
                          <a:solidFill>
                            <a:schemeClr val="tx1"/>
                          </a:solidFill>
                          <a:effectLst/>
                          <a:latin typeface="黑体" pitchFamily="2" charset="-122"/>
                          <a:ea typeface="黑体" pitchFamily="2" charset="-122"/>
                        </a:rPr>
                        <a:t>C</a:t>
                      </a:r>
                      <a:endParaRPr kumimoji="0" lang="en-US" altLang="zh-CN" sz="2400" b="0" i="0" u="none" strike="noStrike" cap="none" normalizeH="0" baseline="0" smtClean="0">
                        <a:ln>
                          <a:noFill/>
                        </a:ln>
                        <a:solidFill>
                          <a:schemeClr val="tx1"/>
                        </a:solidFill>
                        <a:effectLst/>
                        <a:latin typeface="黑体" pitchFamily="2" charset="-122"/>
                        <a:ea typeface="黑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altLang="zh-CN" sz="2400" b="0" i="0" u="none" strike="noStrike" cap="none" normalizeH="0" baseline="0" smtClean="0">
                        <a:ln>
                          <a:noFill/>
                        </a:ln>
                        <a:solidFill>
                          <a:schemeClr val="tx1"/>
                        </a:solidFill>
                        <a:effectLst/>
                        <a:latin typeface="黑体" pitchFamily="2" charset="-122"/>
                        <a:ea typeface="黑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smtClean="0">
                          <a:ln>
                            <a:noFill/>
                          </a:ln>
                          <a:solidFill>
                            <a:schemeClr val="tx1"/>
                          </a:solidFill>
                          <a:effectLst/>
                          <a:latin typeface="黑体" pitchFamily="2" charset="-122"/>
                          <a:ea typeface="黑体" pitchFamily="2" charset="-122"/>
                        </a:rPr>
                        <a:t>S/C</a:t>
                      </a:r>
                      <a:endParaRPr kumimoji="0" lang="en-US" altLang="zh-CN" sz="2400" b="0" i="0" u="none" strike="noStrike" cap="none" normalizeH="0" baseline="0" smtClean="0">
                        <a:ln>
                          <a:noFill/>
                        </a:ln>
                        <a:solidFill>
                          <a:schemeClr val="tx1"/>
                        </a:solidFill>
                        <a:effectLst/>
                        <a:latin typeface="黑体" pitchFamily="2" charset="-122"/>
                        <a:ea typeface="黑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altLang="zh-CN" sz="2400" b="0" i="0" u="none" strike="noStrike" cap="none" normalizeH="0" baseline="0" smtClean="0">
                        <a:ln>
                          <a:noFill/>
                        </a:ln>
                        <a:solidFill>
                          <a:schemeClr val="tx1"/>
                        </a:solidFill>
                        <a:effectLst/>
                        <a:latin typeface="黑体" pitchFamily="2" charset="-122"/>
                        <a:ea typeface="黑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smtClean="0">
                          <a:ln>
                            <a:noFill/>
                          </a:ln>
                          <a:solidFill>
                            <a:schemeClr val="tx1"/>
                          </a:solidFill>
                          <a:effectLst/>
                          <a:latin typeface="黑体" pitchFamily="2" charset="-122"/>
                          <a:ea typeface="黑体" pitchFamily="2" charset="-122"/>
                        </a:rPr>
                        <a:t>S/C</a:t>
                      </a:r>
                      <a:endParaRPr kumimoji="0" lang="en-US" altLang="zh-CN" sz="2400" b="0" i="0" u="none" strike="noStrike" cap="none" normalizeH="0" baseline="0" smtClean="0">
                        <a:ln>
                          <a:noFill/>
                        </a:ln>
                        <a:solidFill>
                          <a:schemeClr val="tx1"/>
                        </a:solidFill>
                        <a:effectLst/>
                        <a:latin typeface="黑体" pitchFamily="2" charset="-122"/>
                        <a:ea typeface="黑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altLang="zh-CN" sz="2400" b="0" i="0" u="none" strike="noStrike" cap="none" normalizeH="0" baseline="0" smtClean="0">
                        <a:ln>
                          <a:noFill/>
                        </a:ln>
                        <a:solidFill>
                          <a:schemeClr val="tx1"/>
                        </a:solidFill>
                        <a:effectLst/>
                        <a:latin typeface="黑体" pitchFamily="2" charset="-122"/>
                        <a:ea typeface="黑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smtClean="0">
                          <a:ln>
                            <a:noFill/>
                          </a:ln>
                          <a:solidFill>
                            <a:schemeClr val="tx1"/>
                          </a:solidFill>
                          <a:effectLst/>
                          <a:latin typeface="黑体" pitchFamily="2" charset="-122"/>
                          <a:ea typeface="黑体" pitchFamily="2" charset="-122"/>
                        </a:rPr>
                        <a:t>S/C</a:t>
                      </a:r>
                      <a:endParaRPr kumimoji="0" lang="en-US" altLang="zh-CN" sz="2400" b="0" i="0" u="none" strike="noStrike" cap="none" normalizeH="0" baseline="0" smtClean="0">
                        <a:ln>
                          <a:noFill/>
                        </a:ln>
                        <a:solidFill>
                          <a:schemeClr val="tx1"/>
                        </a:solidFill>
                        <a:effectLst/>
                        <a:latin typeface="黑体" pitchFamily="2" charset="-122"/>
                        <a:ea typeface="黑体" pitchFamily="2"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r>
            </a:tbl>
          </a:graphicData>
        </a:graphic>
      </p:graphicFrame>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
              <a:rPr kumimoji="0" lang="en-US" altLang="zh-CN" sz="1200" b="0" i="0" u="none" strike="noStrike" kern="1200" cap="none" spc="0" normalizeH="0" baseline="0" dirty="0">
                <a:latin typeface="Tahoma" panose="020B0604030504040204" pitchFamily="34" charset="0"/>
                <a:cs typeface="+mn-cs"/>
              </a:rPr>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itchFamily="2" charset="-122"/>
              <a:cs typeface="+mn-cs"/>
            </a:endParaRPr>
          </a:p>
        </p:txBody>
      </p:sp>
      <p:sp>
        <p:nvSpPr>
          <p:cNvPr id="3" name="灯片编号占位符 2"/>
          <p:cNvSpPr>
            <a:spLocks noGrp="1"/>
          </p:cNvSpPr>
          <p:nvPr>
            <p:ph type="sldNum" sz="quarter" idx="12"/>
          </p:nvPr>
        </p:nvSpPr>
        <p:spPr/>
        <p:txBody>
          <a:bodyPr/>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dirty="0">
                <a:latin typeface="Tahoma" panose="020B0604030504040204" pitchFamily="34" charset="0"/>
                <a:cs typeface="+mn-cs"/>
              </a:rPr>
              <a:t>Principle of Computer Networks Experiment - Lesson 2</a:t>
            </a:r>
            <a:endParaRPr kumimoji="0" lang="en-US" altLang="zh-CN" sz="1200" b="0" i="0" u="none" strike="noStrike" kern="1200" cap="none" spc="0" normalizeH="0" baseline="0" dirty="0">
              <a:latin typeface="Tahoma" panose="020B0604030504040204" pitchFamily="34" charset="0"/>
              <a:cs typeface="+mn-cs"/>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Rectangle 2"/>
          <p:cNvSpPr>
            <a:spLocks noGrp="1"/>
          </p:cNvSpPr>
          <p:nvPr>
            <p:ph type="title"/>
          </p:nvPr>
        </p:nvSpPr>
        <p:spPr>
          <a:xfrm>
            <a:off x="2855913" y="836613"/>
            <a:ext cx="7200900" cy="768350"/>
          </a:xfrm>
        </p:spPr>
        <p:txBody>
          <a:bodyPr vert="horz" wrap="square" lIns="91440" tIns="45720" rIns="91440" bIns="45720" anchor="b" anchorCtr="0">
            <a:normAutofit fontScale="90000"/>
          </a:bodyPr>
          <a:p>
            <a:pPr eaLnBrk="1" hangingPunct="1"/>
            <a:r>
              <a:rPr lang="en-US" altLang="zh-CN" dirty="0">
                <a:ea typeface="黑体" pitchFamily="2" charset="-122"/>
                <a:cs typeface="+mj-lt"/>
                <a:sym typeface="+mn-ea"/>
              </a:rPr>
              <a:t>UDP Socket API Summary</a:t>
            </a:r>
            <a:br>
              <a:rPr lang="en-US" altLang="zh-CN" dirty="0">
                <a:ea typeface="黑体" pitchFamily="2" charset="-122"/>
                <a:cs typeface="+mj-lt"/>
              </a:rPr>
            </a:br>
            <a:endParaRPr lang="en-US" altLang="zh-CN" dirty="0">
              <a:latin typeface="黑体" pitchFamily="2" charset="-122"/>
              <a:ea typeface="黑体" pitchFamily="2" charset="-122"/>
            </a:endParaRPr>
          </a:p>
        </p:txBody>
      </p:sp>
      <p:graphicFrame>
        <p:nvGraphicFramePr>
          <p:cNvPr id="211994" name="Group 26"/>
          <p:cNvGraphicFramePr>
            <a:graphicFrameLocks noGrp="1"/>
          </p:cNvGraphicFramePr>
          <p:nvPr>
            <p:ph idx="1"/>
            <p:custDataLst>
              <p:tags r:id="rId1"/>
            </p:custDataLst>
          </p:nvPr>
        </p:nvGraphicFramePr>
        <p:xfrm>
          <a:off x="788035" y="1885315"/>
          <a:ext cx="10888345" cy="4805045"/>
        </p:xfrm>
        <a:graphic>
          <a:graphicData uri="http://schemas.openxmlformats.org/drawingml/2006/table">
            <a:tbl>
              <a:tblPr/>
              <a:tblGrid>
                <a:gridCol w="6699250"/>
                <a:gridCol w="1776730"/>
                <a:gridCol w="2412365"/>
              </a:tblGrid>
              <a:tr h="8001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smtClean="0">
                          <a:ln>
                            <a:noFill/>
                          </a:ln>
                          <a:solidFill>
                            <a:schemeClr val="tx1"/>
                          </a:solidFill>
                          <a:effectLst/>
                          <a:latin typeface="Tahoma" panose="020B0604030504040204" pitchFamily="34" charset="0"/>
                          <a:ea typeface="黑体" pitchFamily="2" charset="-122"/>
                        </a:rPr>
                        <a:t>Socket API</a:t>
                      </a:r>
                      <a:endParaRPr kumimoji="0" lang="en-US" altLang="zh-CN" sz="2400" b="0" i="0" u="none" strike="noStrike" cap="none" normalizeH="0" baseline="0" smtClean="0">
                        <a:ln>
                          <a:noFill/>
                        </a:ln>
                        <a:solidFill>
                          <a:schemeClr val="tx1"/>
                        </a:solidFill>
                        <a:effectLst/>
                        <a:latin typeface="Tahoma" panose="020B0604030504040204" pitchFamily="34" charset="0"/>
                        <a:ea typeface="黑体" pitchFamily="2" charset="-12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smtClean="0">
                          <a:ln>
                            <a:noFill/>
                          </a:ln>
                          <a:solidFill>
                            <a:schemeClr val="tx1"/>
                          </a:solidFill>
                          <a:effectLst/>
                          <a:latin typeface="Tahoma" panose="020B0604030504040204" pitchFamily="34" charset="0"/>
                          <a:ea typeface="黑体" pitchFamily="2" charset="-122"/>
                        </a:rPr>
                        <a:t>Protocol</a:t>
                      </a:r>
                      <a:endParaRPr kumimoji="0" lang="en-US" altLang="zh-CN" sz="2400" b="0" i="0" u="none" strike="noStrike" cap="none" normalizeH="0" baseline="0" smtClean="0">
                        <a:ln>
                          <a:noFill/>
                        </a:ln>
                        <a:solidFill>
                          <a:schemeClr val="tx1"/>
                        </a:solidFill>
                        <a:effectLst/>
                        <a:latin typeface="Tahoma" panose="020B0604030504040204" pitchFamily="34" charset="0"/>
                        <a:ea typeface="黑体"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smtClean="0">
                          <a:ln>
                            <a:noFill/>
                          </a:ln>
                          <a:solidFill>
                            <a:schemeClr val="tx1"/>
                          </a:solidFill>
                          <a:effectLst/>
                          <a:latin typeface="Tahoma" panose="020B0604030504040204" pitchFamily="34" charset="0"/>
                          <a:ea typeface="黑体" pitchFamily="2" charset="-122"/>
                        </a:rPr>
                        <a:t>Server/Client</a:t>
                      </a:r>
                      <a:endParaRPr kumimoji="0" lang="en-US" altLang="zh-CN" sz="2400" b="0" i="0" u="none" strike="noStrike" cap="none" normalizeH="0" baseline="0" smtClean="0">
                        <a:ln>
                          <a:noFill/>
                        </a:ln>
                        <a:solidFill>
                          <a:schemeClr val="tx1"/>
                        </a:solidFill>
                        <a:effectLst/>
                        <a:latin typeface="Tahoma" panose="020B0604030504040204" pitchFamily="34" charset="0"/>
                        <a:ea typeface="黑体" pitchFamily="2"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r>
              <a:tr h="400494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smtClean="0">
                          <a:ln>
                            <a:noFill/>
                          </a:ln>
                          <a:solidFill>
                            <a:schemeClr val="tx1"/>
                          </a:solidFill>
                          <a:effectLst/>
                          <a:latin typeface="Times New Roman" panose="02020603050405020304" pitchFamily="18" charset="0"/>
                          <a:ea typeface="黑体" pitchFamily="2" charset="-122"/>
                        </a:rPr>
                        <a:t>SOCKET </a:t>
                      </a:r>
                      <a:r>
                        <a:rPr kumimoji="0" lang="en-US" altLang="zh-CN" sz="2400" b="1" i="0" u="none" strike="noStrike" cap="none" normalizeH="0" baseline="0" smtClean="0">
                          <a:ln>
                            <a:noFill/>
                          </a:ln>
                          <a:solidFill>
                            <a:schemeClr val="tx1"/>
                          </a:solidFill>
                          <a:effectLst/>
                          <a:latin typeface="Times New Roman Bold" panose="02020603050405020304" charset="0"/>
                          <a:ea typeface="黑体" pitchFamily="2" charset="-122"/>
                          <a:cs typeface="Times New Roman Bold" panose="02020603050405020304" charset="0"/>
                        </a:rPr>
                        <a:t>socket</a:t>
                      </a:r>
                      <a:r>
                        <a:rPr kumimoji="0" lang="en-US" altLang="zh-CN" sz="2400" b="0" i="0" u="none" strike="noStrike" cap="none" normalizeH="0" baseline="0" smtClean="0">
                          <a:ln>
                            <a:noFill/>
                          </a:ln>
                          <a:solidFill>
                            <a:schemeClr val="tx1"/>
                          </a:solidFill>
                          <a:effectLst/>
                          <a:latin typeface="Times New Roman" panose="02020603050405020304" pitchFamily="18" charset="0"/>
                          <a:ea typeface="黑体" pitchFamily="2" charset="-122"/>
                        </a:rPr>
                        <a:t>( af, type, protocol );</a:t>
                      </a:r>
                      <a:br>
                        <a:rPr kumimoji="0" lang="en-US" altLang="zh-CN" sz="2400" b="0" i="0" u="none" strike="noStrike" cap="none" normalizeH="0" baseline="0" smtClean="0">
                          <a:ln>
                            <a:noFill/>
                          </a:ln>
                          <a:solidFill>
                            <a:schemeClr val="tx1"/>
                          </a:solidFill>
                          <a:effectLst/>
                          <a:latin typeface="Times New Roman" panose="02020603050405020304" pitchFamily="18" charset="0"/>
                          <a:ea typeface="黑体" pitchFamily="2" charset="-122"/>
                        </a:rPr>
                      </a:br>
                      <a:r>
                        <a:rPr kumimoji="0" lang="en-US" altLang="zh-CN" sz="2400" b="0" i="0" u="none" strike="noStrike" cap="none" normalizeH="0" baseline="0" smtClean="0">
                          <a:ln>
                            <a:noFill/>
                          </a:ln>
                          <a:solidFill>
                            <a:schemeClr val="hlink"/>
                          </a:solidFill>
                          <a:effectLst/>
                          <a:latin typeface="Times New Roman" panose="02020603050405020304" pitchFamily="18" charset="0"/>
                          <a:ea typeface="黑体" pitchFamily="2" charset="-122"/>
                        </a:rPr>
                        <a:t>int </a:t>
                      </a:r>
                      <a:r>
                        <a:rPr kumimoji="0" lang="en-US" altLang="zh-CN" sz="2400" b="1" i="0" u="none" strike="noStrike" cap="none" normalizeH="0" baseline="0" smtClean="0">
                          <a:ln>
                            <a:noFill/>
                          </a:ln>
                          <a:solidFill>
                            <a:schemeClr val="hlink"/>
                          </a:solidFill>
                          <a:effectLst/>
                          <a:latin typeface="Times New Roman Bold" panose="02020603050405020304" charset="0"/>
                          <a:ea typeface="黑体" pitchFamily="2" charset="-122"/>
                          <a:cs typeface="Times New Roman Bold" panose="02020603050405020304" charset="0"/>
                        </a:rPr>
                        <a:t>bind</a:t>
                      </a:r>
                      <a:r>
                        <a:rPr kumimoji="0" lang="en-US" altLang="zh-CN" sz="2400" b="0" i="0" u="none" strike="noStrike" cap="none" normalizeH="0" baseline="0" smtClean="0">
                          <a:ln>
                            <a:noFill/>
                          </a:ln>
                          <a:solidFill>
                            <a:schemeClr val="hlink"/>
                          </a:solidFill>
                          <a:effectLst/>
                          <a:latin typeface="Times New Roman" panose="02020603050405020304" pitchFamily="18" charset="0"/>
                          <a:ea typeface="黑体" pitchFamily="2" charset="-122"/>
                        </a:rPr>
                        <a:t>( SOCKET s, const struct sockaddr FAR *</a:t>
                      </a:r>
                      <a:endParaRPr kumimoji="0" lang="en-US" altLang="zh-CN" sz="2400" b="0" i="0" u="none" strike="noStrike" cap="none" normalizeH="0" baseline="0" smtClean="0">
                        <a:ln>
                          <a:noFill/>
                        </a:ln>
                        <a:solidFill>
                          <a:schemeClr val="hlink"/>
                        </a:solidFill>
                        <a:effectLst/>
                        <a:latin typeface="Times New Roman" panose="02020603050405020304"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smtClean="0">
                          <a:ln>
                            <a:noFill/>
                          </a:ln>
                          <a:solidFill>
                            <a:schemeClr val="hlink"/>
                          </a:solidFill>
                          <a:effectLst/>
                          <a:latin typeface="Times New Roman" panose="02020603050405020304" pitchFamily="18" charset="0"/>
                          <a:ea typeface="黑体" pitchFamily="2" charset="-122"/>
                        </a:rPr>
                        <a:t>          seradd, int seraddlen )</a:t>
                      </a:r>
                      <a:br>
                        <a:rPr kumimoji="0" lang="en-US" altLang="zh-CN" sz="2400" b="0" i="0" u="none" strike="noStrike" cap="none" normalizeH="0" baseline="0" smtClean="0">
                          <a:ln>
                            <a:noFill/>
                          </a:ln>
                          <a:solidFill>
                            <a:schemeClr val="hlink"/>
                          </a:solidFill>
                          <a:effectLst/>
                          <a:latin typeface="Times New Roman" panose="02020603050405020304" pitchFamily="18" charset="0"/>
                          <a:ea typeface="黑体" pitchFamily="2" charset="-122"/>
                        </a:rPr>
                      </a:br>
                      <a:r>
                        <a:rPr kumimoji="0" lang="en-US" altLang="zh-CN" sz="2400" b="0" i="0" u="none" strike="noStrike" cap="none" normalizeH="0" baseline="0" smtClean="0">
                          <a:ln>
                            <a:noFill/>
                          </a:ln>
                          <a:solidFill>
                            <a:schemeClr val="tx1"/>
                          </a:solidFill>
                          <a:effectLst/>
                          <a:latin typeface="Times New Roman" panose="02020603050405020304" pitchFamily="18" charset="0"/>
                          <a:ea typeface="宋体" pitchFamily="2" charset="-122"/>
                        </a:rPr>
                        <a:t>int </a:t>
                      </a:r>
                      <a:r>
                        <a:rPr kumimoji="0" lang="en-US" altLang="zh-CN" sz="2400" b="1" i="0" u="none" strike="noStrike" cap="none" normalizeH="0" baseline="0" smtClean="0">
                          <a:ln>
                            <a:noFill/>
                          </a:ln>
                          <a:solidFill>
                            <a:schemeClr val="tx1"/>
                          </a:solidFill>
                          <a:effectLst/>
                          <a:latin typeface="Times New Roman Bold" panose="02020603050405020304" charset="0"/>
                          <a:ea typeface="黑体" pitchFamily="2" charset="-122"/>
                          <a:cs typeface="Times New Roman Bold" panose="02020603050405020304" charset="0"/>
                        </a:rPr>
                        <a:t>sendto</a:t>
                      </a:r>
                      <a:r>
                        <a:rPr kumimoji="0" lang="zh-CN" altLang="en-US" sz="2400" b="0" i="0" u="none" strike="noStrike" cap="none" normalizeH="0" baseline="0" smtClean="0">
                          <a:ln>
                            <a:noFill/>
                          </a:ln>
                          <a:solidFill>
                            <a:schemeClr val="tx1"/>
                          </a:solidFill>
                          <a:effectLst/>
                          <a:latin typeface="Times New Roman" panose="02020603050405020304" pitchFamily="18" charset="0"/>
                          <a:ea typeface="黑体" pitchFamily="2" charset="-122"/>
                        </a:rPr>
                        <a:t>（</a:t>
                      </a:r>
                      <a:r>
                        <a:rPr kumimoji="0" lang="en-US" altLang="zh-CN" sz="2400" b="0" i="0" u="none" strike="noStrike" cap="none" normalizeH="0" baseline="0" smtClean="0">
                          <a:ln>
                            <a:noFill/>
                          </a:ln>
                          <a:solidFill>
                            <a:schemeClr val="tx1"/>
                          </a:solidFill>
                          <a:effectLst/>
                          <a:latin typeface="Times New Roman" panose="02020603050405020304" pitchFamily="18" charset="0"/>
                          <a:ea typeface="黑体" pitchFamily="2" charset="-122"/>
                        </a:rPr>
                        <a:t>sockid</a:t>
                      </a:r>
                      <a:r>
                        <a:rPr kumimoji="0" lang="zh-CN" altLang="en-US" sz="2400" b="0" i="0" u="none" strike="noStrike" cap="none" normalizeH="0" baseline="0" smtClean="0">
                          <a:ln>
                            <a:noFill/>
                          </a:ln>
                          <a:solidFill>
                            <a:schemeClr val="tx1"/>
                          </a:solidFill>
                          <a:effectLst/>
                          <a:latin typeface="Times New Roman" panose="02020603050405020304" pitchFamily="18" charset="0"/>
                          <a:ea typeface="黑体" pitchFamily="2" charset="-122"/>
                        </a:rPr>
                        <a:t>，</a:t>
                      </a:r>
                      <a:r>
                        <a:rPr kumimoji="0" lang="en-US" altLang="zh-CN" sz="2400" b="0" i="0" u="none" strike="noStrike" cap="none" normalizeH="0" baseline="0" smtClean="0">
                          <a:ln>
                            <a:noFill/>
                          </a:ln>
                          <a:solidFill>
                            <a:schemeClr val="tx1"/>
                          </a:solidFill>
                          <a:effectLst/>
                          <a:latin typeface="Times New Roman" panose="02020603050405020304" pitchFamily="18" charset="0"/>
                          <a:ea typeface="黑体" pitchFamily="2" charset="-122"/>
                        </a:rPr>
                        <a:t>buf</a:t>
                      </a:r>
                      <a:r>
                        <a:rPr kumimoji="0" lang="zh-CN" altLang="en-US" sz="2400" b="0" i="0" u="none" strike="noStrike" cap="none" normalizeH="0" baseline="0" smtClean="0">
                          <a:ln>
                            <a:noFill/>
                          </a:ln>
                          <a:solidFill>
                            <a:schemeClr val="tx1"/>
                          </a:solidFill>
                          <a:effectLst/>
                          <a:latin typeface="Times New Roman" panose="02020603050405020304" pitchFamily="18" charset="0"/>
                          <a:ea typeface="黑体" pitchFamily="2" charset="-122"/>
                        </a:rPr>
                        <a:t>，</a:t>
                      </a:r>
                      <a:r>
                        <a:rPr kumimoji="0" lang="en-US" altLang="zh-CN" sz="2400" b="0" i="0" u="none" strike="noStrike" cap="none" normalizeH="0" baseline="0" smtClean="0">
                          <a:ln>
                            <a:noFill/>
                          </a:ln>
                          <a:solidFill>
                            <a:schemeClr val="tx1"/>
                          </a:solidFill>
                          <a:effectLst/>
                          <a:latin typeface="Times New Roman" panose="02020603050405020304" pitchFamily="18" charset="0"/>
                          <a:ea typeface="黑体" pitchFamily="2" charset="-122"/>
                        </a:rPr>
                        <a:t>buflen</a:t>
                      </a:r>
                      <a:r>
                        <a:rPr kumimoji="0" lang="zh-CN" altLang="en-US" sz="2400" b="0" i="0" u="none" strike="noStrike" cap="none" normalizeH="0" baseline="0" smtClean="0">
                          <a:ln>
                            <a:noFill/>
                          </a:ln>
                          <a:solidFill>
                            <a:schemeClr val="tx1"/>
                          </a:solidFill>
                          <a:effectLst/>
                          <a:latin typeface="Times New Roman" panose="02020603050405020304" pitchFamily="18" charset="0"/>
                          <a:ea typeface="黑体" pitchFamily="2" charset="-122"/>
                        </a:rPr>
                        <a:t>，</a:t>
                      </a:r>
                      <a:r>
                        <a:rPr kumimoji="0" lang="en-US" altLang="zh-CN" sz="2400" b="0" i="0" u="none" strike="noStrike" cap="none" normalizeH="0" baseline="0" smtClean="0">
                          <a:ln>
                            <a:noFill/>
                          </a:ln>
                          <a:solidFill>
                            <a:schemeClr val="tx1"/>
                          </a:solidFill>
                          <a:effectLst/>
                          <a:latin typeface="Times New Roman" panose="02020603050405020304" pitchFamily="18" charset="0"/>
                          <a:ea typeface="黑体" pitchFamily="2" charset="-122"/>
                        </a:rPr>
                        <a:t>flags</a:t>
                      </a:r>
                      <a:r>
                        <a:rPr kumimoji="0" lang="zh-CN" altLang="en-US" sz="2400" b="0" i="0" u="none" strike="noStrike" cap="none" normalizeH="0" baseline="0" smtClean="0">
                          <a:ln>
                            <a:noFill/>
                          </a:ln>
                          <a:solidFill>
                            <a:schemeClr val="tx1"/>
                          </a:solidFill>
                          <a:effectLst/>
                          <a:latin typeface="Times New Roman" panose="02020603050405020304" pitchFamily="18" charset="0"/>
                          <a:ea typeface="黑体" pitchFamily="2" charset="-122"/>
                        </a:rPr>
                        <a:t>，</a:t>
                      </a:r>
                      <a:endParaRPr kumimoji="0" lang="zh-CN" altLang="en-US" sz="2400" b="0" i="0" u="none" strike="noStrike" cap="none" normalizeH="0" baseline="0" smtClean="0">
                        <a:ln>
                          <a:noFill/>
                        </a:ln>
                        <a:solidFill>
                          <a:schemeClr val="tx1"/>
                        </a:solidFill>
                        <a:effectLst/>
                        <a:latin typeface="Times New Roman" panose="02020603050405020304"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2400" b="0" i="0" u="none" strike="noStrike" cap="none" normalizeH="0" baseline="0" smtClean="0">
                          <a:ln>
                            <a:noFill/>
                          </a:ln>
                          <a:solidFill>
                            <a:schemeClr val="tx1"/>
                          </a:solidFill>
                          <a:effectLst/>
                          <a:latin typeface="Times New Roman" panose="02020603050405020304" pitchFamily="18" charset="0"/>
                          <a:ea typeface="黑体" pitchFamily="2" charset="-122"/>
                        </a:rPr>
                        <a:t>    </a:t>
                      </a:r>
                      <a:r>
                        <a:rPr kumimoji="0" lang="en-US" altLang="zh-CN" sz="2400" b="0" i="0" u="none" strike="noStrike" cap="none" normalizeH="0" baseline="0" smtClean="0">
                          <a:ln>
                            <a:noFill/>
                          </a:ln>
                          <a:solidFill>
                            <a:schemeClr val="tx1"/>
                          </a:solidFill>
                          <a:effectLst/>
                          <a:latin typeface="Times New Roman" panose="02020603050405020304" pitchFamily="18" charset="0"/>
                          <a:ea typeface="黑体" pitchFamily="2" charset="-122"/>
                        </a:rPr>
                        <a:t>destadd</a:t>
                      </a:r>
                      <a:r>
                        <a:rPr kumimoji="0" lang="zh-CN" altLang="en-US" sz="2400" b="0" i="0" u="none" strike="noStrike" cap="none" normalizeH="0" baseline="0" smtClean="0">
                          <a:ln>
                            <a:noFill/>
                          </a:ln>
                          <a:solidFill>
                            <a:schemeClr val="tx1"/>
                          </a:solidFill>
                          <a:effectLst/>
                          <a:latin typeface="Times New Roman" panose="02020603050405020304" pitchFamily="18" charset="0"/>
                          <a:ea typeface="黑体" pitchFamily="2" charset="-122"/>
                        </a:rPr>
                        <a:t>，</a:t>
                      </a:r>
                      <a:r>
                        <a:rPr kumimoji="0" lang="en-US" altLang="zh-CN" sz="2400" b="0" i="0" u="none" strike="noStrike" cap="none" normalizeH="0" baseline="0" smtClean="0">
                          <a:ln>
                            <a:noFill/>
                          </a:ln>
                          <a:solidFill>
                            <a:schemeClr val="tx1"/>
                          </a:solidFill>
                          <a:effectLst/>
                          <a:latin typeface="Times New Roman" panose="02020603050405020304" pitchFamily="18" charset="0"/>
                          <a:ea typeface="黑体" pitchFamily="2" charset="-122"/>
                        </a:rPr>
                        <a:t>addrlen</a:t>
                      </a:r>
                      <a:r>
                        <a:rPr kumimoji="0" lang="zh-CN" altLang="en-US" sz="2400" b="0" i="0" u="none" strike="noStrike" cap="none" normalizeH="0" baseline="0" smtClean="0">
                          <a:ln>
                            <a:noFill/>
                          </a:ln>
                          <a:solidFill>
                            <a:schemeClr val="tx1"/>
                          </a:solidFill>
                          <a:effectLst/>
                          <a:latin typeface="Times New Roman" panose="02020603050405020304" pitchFamily="18" charset="0"/>
                          <a:ea typeface="黑体" pitchFamily="2" charset="-122"/>
                        </a:rPr>
                        <a:t>）</a:t>
                      </a:r>
                      <a:endParaRPr kumimoji="0" lang="zh-CN" altLang="en-US" sz="2400" b="0" i="0" u="none" strike="noStrike" cap="none" normalizeH="0" baseline="0" smtClean="0">
                        <a:ln>
                          <a:noFill/>
                        </a:ln>
                        <a:solidFill>
                          <a:schemeClr val="tx1"/>
                        </a:solidFill>
                        <a:effectLst/>
                        <a:latin typeface="Times New Roman" panose="02020603050405020304"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smtClean="0">
                          <a:ln>
                            <a:noFill/>
                          </a:ln>
                          <a:solidFill>
                            <a:schemeClr val="hlink"/>
                          </a:solidFill>
                          <a:effectLst/>
                          <a:latin typeface="Times New Roman" panose="02020603050405020304" pitchFamily="18" charset="0"/>
                          <a:ea typeface="黑体" pitchFamily="2" charset="-122"/>
                        </a:rPr>
                        <a:t>int </a:t>
                      </a:r>
                      <a:r>
                        <a:rPr kumimoji="0" lang="en-US" altLang="zh-CN" sz="2400" b="1" i="0" u="none" strike="noStrike" cap="none" normalizeH="0" baseline="0" smtClean="0">
                          <a:ln>
                            <a:noFill/>
                          </a:ln>
                          <a:solidFill>
                            <a:schemeClr val="hlink"/>
                          </a:solidFill>
                          <a:effectLst/>
                          <a:latin typeface="Times New Roman Bold" panose="02020603050405020304" charset="0"/>
                          <a:ea typeface="黑体" pitchFamily="2" charset="-122"/>
                          <a:cs typeface="Times New Roman Bold" panose="02020603050405020304" charset="0"/>
                        </a:rPr>
                        <a:t>recvfrom</a:t>
                      </a:r>
                      <a:r>
                        <a:rPr kumimoji="0" lang="zh-CN" altLang="en-US" sz="2400" b="0" i="0" u="none" strike="noStrike" cap="none" normalizeH="0" baseline="0" smtClean="0">
                          <a:ln>
                            <a:noFill/>
                          </a:ln>
                          <a:solidFill>
                            <a:schemeClr val="hlink"/>
                          </a:solidFill>
                          <a:effectLst/>
                          <a:latin typeface="Times New Roman" panose="02020603050405020304" pitchFamily="18" charset="0"/>
                          <a:ea typeface="黑体" pitchFamily="2" charset="-122"/>
                        </a:rPr>
                        <a:t>（</a:t>
                      </a:r>
                      <a:r>
                        <a:rPr kumimoji="0" lang="en-US" altLang="zh-CN" sz="2400" b="0" i="0" u="none" strike="noStrike" cap="none" normalizeH="0" baseline="0" smtClean="0">
                          <a:ln>
                            <a:noFill/>
                          </a:ln>
                          <a:solidFill>
                            <a:schemeClr val="hlink"/>
                          </a:solidFill>
                          <a:effectLst/>
                          <a:latin typeface="Times New Roman" panose="02020603050405020304" pitchFamily="18" charset="0"/>
                          <a:ea typeface="黑体" pitchFamily="2" charset="-122"/>
                        </a:rPr>
                        <a:t>sockid</a:t>
                      </a:r>
                      <a:r>
                        <a:rPr kumimoji="0" lang="zh-CN" altLang="en-US" sz="2400" b="0" i="0" u="none" strike="noStrike" cap="none" normalizeH="0" baseline="0" smtClean="0">
                          <a:ln>
                            <a:noFill/>
                          </a:ln>
                          <a:solidFill>
                            <a:schemeClr val="hlink"/>
                          </a:solidFill>
                          <a:effectLst/>
                          <a:latin typeface="Times New Roman" panose="02020603050405020304" pitchFamily="18" charset="0"/>
                          <a:ea typeface="黑体" pitchFamily="2" charset="-122"/>
                        </a:rPr>
                        <a:t>，</a:t>
                      </a:r>
                      <a:r>
                        <a:rPr kumimoji="0" lang="en-US" altLang="zh-CN" sz="2400" b="0" i="0" u="none" strike="noStrike" cap="none" normalizeH="0" baseline="0" smtClean="0">
                          <a:ln>
                            <a:noFill/>
                          </a:ln>
                          <a:solidFill>
                            <a:schemeClr val="hlink"/>
                          </a:solidFill>
                          <a:effectLst/>
                          <a:latin typeface="Times New Roman" panose="02020603050405020304" pitchFamily="18" charset="0"/>
                          <a:ea typeface="黑体" pitchFamily="2" charset="-122"/>
                        </a:rPr>
                        <a:t>buf</a:t>
                      </a:r>
                      <a:r>
                        <a:rPr kumimoji="0" lang="zh-CN" altLang="en-US" sz="2400" b="0" i="0" u="none" strike="noStrike" cap="none" normalizeH="0" baseline="0" smtClean="0">
                          <a:ln>
                            <a:noFill/>
                          </a:ln>
                          <a:solidFill>
                            <a:schemeClr val="hlink"/>
                          </a:solidFill>
                          <a:effectLst/>
                          <a:latin typeface="Times New Roman" panose="02020603050405020304" pitchFamily="18" charset="0"/>
                          <a:ea typeface="黑体" pitchFamily="2" charset="-122"/>
                        </a:rPr>
                        <a:t>，</a:t>
                      </a:r>
                      <a:r>
                        <a:rPr kumimoji="0" lang="en-US" altLang="zh-CN" sz="2400" b="0" i="0" u="none" strike="noStrike" cap="none" normalizeH="0" baseline="0" smtClean="0">
                          <a:ln>
                            <a:noFill/>
                          </a:ln>
                          <a:solidFill>
                            <a:schemeClr val="hlink"/>
                          </a:solidFill>
                          <a:effectLst/>
                          <a:latin typeface="Times New Roman" panose="02020603050405020304" pitchFamily="18" charset="0"/>
                          <a:ea typeface="黑体" pitchFamily="2" charset="-122"/>
                        </a:rPr>
                        <a:t>buflen</a:t>
                      </a:r>
                      <a:r>
                        <a:rPr kumimoji="0" lang="zh-CN" altLang="en-US" sz="2400" b="0" i="0" u="none" strike="noStrike" cap="none" normalizeH="0" baseline="0" smtClean="0">
                          <a:ln>
                            <a:noFill/>
                          </a:ln>
                          <a:solidFill>
                            <a:schemeClr val="hlink"/>
                          </a:solidFill>
                          <a:effectLst/>
                          <a:latin typeface="Times New Roman" panose="02020603050405020304" pitchFamily="18" charset="0"/>
                          <a:ea typeface="黑体" pitchFamily="2" charset="-122"/>
                        </a:rPr>
                        <a:t>，</a:t>
                      </a:r>
                      <a:r>
                        <a:rPr kumimoji="0" lang="en-US" altLang="zh-CN" sz="2400" b="0" i="0" u="none" strike="noStrike" cap="none" normalizeH="0" baseline="0" smtClean="0">
                          <a:ln>
                            <a:noFill/>
                          </a:ln>
                          <a:solidFill>
                            <a:schemeClr val="hlink"/>
                          </a:solidFill>
                          <a:effectLst/>
                          <a:latin typeface="Times New Roman" panose="02020603050405020304" pitchFamily="18" charset="0"/>
                          <a:ea typeface="黑体" pitchFamily="2" charset="-122"/>
                        </a:rPr>
                        <a:t>flags</a:t>
                      </a:r>
                      <a:r>
                        <a:rPr kumimoji="0" lang="zh-CN" altLang="en-US" sz="2400" b="0" i="0" u="none" strike="noStrike" cap="none" normalizeH="0" baseline="0" smtClean="0">
                          <a:ln>
                            <a:noFill/>
                          </a:ln>
                          <a:solidFill>
                            <a:schemeClr val="hlink"/>
                          </a:solidFill>
                          <a:effectLst/>
                          <a:latin typeface="Times New Roman" panose="02020603050405020304" pitchFamily="18" charset="0"/>
                          <a:ea typeface="黑体" pitchFamily="2" charset="-122"/>
                        </a:rPr>
                        <a:t>，</a:t>
                      </a:r>
                      <a:endParaRPr kumimoji="0" lang="zh-CN" altLang="en-US" sz="2400" b="0" i="0" u="none" strike="noStrike" cap="none" normalizeH="0" baseline="0" smtClean="0">
                        <a:ln>
                          <a:noFill/>
                        </a:ln>
                        <a:solidFill>
                          <a:schemeClr val="hlink"/>
                        </a:solidFill>
                        <a:effectLst/>
                        <a:latin typeface="Times New Roman" panose="02020603050405020304"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2400" b="0" i="0" u="none" strike="noStrike" cap="none" normalizeH="0" baseline="0" smtClean="0">
                          <a:ln>
                            <a:noFill/>
                          </a:ln>
                          <a:solidFill>
                            <a:schemeClr val="hlink"/>
                          </a:solidFill>
                          <a:effectLst/>
                          <a:latin typeface="Times New Roman" panose="02020603050405020304" pitchFamily="18" charset="0"/>
                          <a:ea typeface="黑体" pitchFamily="2" charset="-122"/>
                        </a:rPr>
                        <a:t>     </a:t>
                      </a:r>
                      <a:r>
                        <a:rPr kumimoji="0" lang="en-US" altLang="zh-CN" sz="2400" b="0" i="0" u="none" strike="noStrike" cap="none" normalizeH="0" baseline="0" smtClean="0">
                          <a:ln>
                            <a:noFill/>
                          </a:ln>
                          <a:solidFill>
                            <a:schemeClr val="hlink"/>
                          </a:solidFill>
                          <a:effectLst/>
                          <a:latin typeface="Times New Roman" panose="02020603050405020304" pitchFamily="18" charset="0"/>
                          <a:ea typeface="黑体" pitchFamily="2" charset="-122"/>
                        </a:rPr>
                        <a:t>suradd</a:t>
                      </a:r>
                      <a:r>
                        <a:rPr kumimoji="0" lang="zh-CN" altLang="en-US" sz="2400" b="0" i="0" u="none" strike="noStrike" cap="none" normalizeH="0" baseline="0" smtClean="0">
                          <a:ln>
                            <a:noFill/>
                          </a:ln>
                          <a:solidFill>
                            <a:schemeClr val="hlink"/>
                          </a:solidFill>
                          <a:effectLst/>
                          <a:latin typeface="Times New Roman" panose="02020603050405020304" pitchFamily="18" charset="0"/>
                          <a:ea typeface="黑体" pitchFamily="2" charset="-122"/>
                        </a:rPr>
                        <a:t>，</a:t>
                      </a:r>
                      <a:r>
                        <a:rPr kumimoji="0" lang="en-US" altLang="zh-CN" sz="2400" b="0" i="0" u="none" strike="noStrike" cap="none" normalizeH="0" baseline="0" smtClean="0">
                          <a:ln>
                            <a:noFill/>
                          </a:ln>
                          <a:solidFill>
                            <a:schemeClr val="hlink"/>
                          </a:solidFill>
                          <a:effectLst/>
                          <a:latin typeface="Times New Roman" panose="02020603050405020304" pitchFamily="18" charset="0"/>
                          <a:ea typeface="黑体" pitchFamily="2" charset="-122"/>
                        </a:rPr>
                        <a:t>suraddrlen</a:t>
                      </a:r>
                      <a:r>
                        <a:rPr kumimoji="0" lang="zh-CN" altLang="en-US" sz="2400" b="0" i="0" u="none" strike="noStrike" cap="none" normalizeH="0" baseline="0" smtClean="0">
                          <a:ln>
                            <a:noFill/>
                          </a:ln>
                          <a:solidFill>
                            <a:schemeClr val="hlink"/>
                          </a:solidFill>
                          <a:effectLst/>
                          <a:latin typeface="Times New Roman" panose="02020603050405020304" pitchFamily="18" charset="0"/>
                          <a:ea typeface="黑体" pitchFamily="2" charset="-122"/>
                        </a:rPr>
                        <a:t>）</a:t>
                      </a:r>
                      <a:endParaRPr kumimoji="0" lang="zh-CN" altLang="en-US" sz="2400" b="0" i="0" u="none" strike="noStrike" cap="none" normalizeH="0" baseline="0" smtClean="0">
                        <a:ln>
                          <a:noFill/>
                        </a:ln>
                        <a:solidFill>
                          <a:schemeClr val="hlink"/>
                        </a:solidFill>
                        <a:effectLst/>
                        <a:latin typeface="Times New Roman" panose="02020603050405020304"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smtClean="0">
                          <a:ln>
                            <a:noFill/>
                          </a:ln>
                          <a:solidFill>
                            <a:schemeClr val="tx1"/>
                          </a:solidFill>
                          <a:effectLst/>
                          <a:latin typeface="Times New Roman" panose="02020603050405020304" pitchFamily="18" charset="0"/>
                          <a:ea typeface="宋体" pitchFamily="2" charset="-122"/>
                        </a:rPr>
                        <a:t>int </a:t>
                      </a:r>
                      <a:r>
                        <a:rPr kumimoji="0" lang="en-US" altLang="zh-CN" sz="2400" b="1" i="0" u="none" strike="noStrike" cap="none" normalizeH="0" baseline="0" smtClean="0">
                          <a:ln>
                            <a:noFill/>
                          </a:ln>
                          <a:solidFill>
                            <a:schemeClr val="tx1"/>
                          </a:solidFill>
                          <a:effectLst/>
                          <a:latin typeface="Times New Roman Bold" panose="02020603050405020304" charset="0"/>
                          <a:ea typeface="宋体" pitchFamily="2" charset="-122"/>
                          <a:cs typeface="Times New Roman Bold" panose="02020603050405020304" charset="0"/>
                        </a:rPr>
                        <a:t>close</a:t>
                      </a:r>
                      <a:r>
                        <a:rPr kumimoji="0" lang="en-US" altLang="zh-CN" sz="2400" b="0" i="0" u="none" strike="noStrike" cap="none" normalizeH="0" baseline="0" smtClean="0">
                          <a:ln>
                            <a:noFill/>
                          </a:ln>
                          <a:solidFill>
                            <a:schemeClr val="tx1"/>
                          </a:solidFill>
                          <a:effectLst/>
                          <a:latin typeface="Times New Roman" panose="02020603050405020304" pitchFamily="18" charset="0"/>
                          <a:ea typeface="宋体" pitchFamily="2" charset="-122"/>
                        </a:rPr>
                        <a:t>( SOCKET s )</a:t>
                      </a:r>
                      <a:endParaRPr kumimoji="0" lang="en-US" altLang="zh-CN" sz="2400" b="0" i="0" u="none" strike="noStrike" cap="none" normalizeH="0" baseline="0" smtClean="0">
                        <a:ln>
                          <a:noFill/>
                        </a:ln>
                        <a:solidFill>
                          <a:schemeClr val="tx1"/>
                        </a:solidFill>
                        <a:effectLst/>
                        <a:latin typeface="Times New Roman" panose="02020603050405020304" pitchFamily="18" charset="0"/>
                        <a:ea typeface="宋体" pitchFamily="2" charset="-12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smtClean="0">
                          <a:ln>
                            <a:noFill/>
                          </a:ln>
                          <a:solidFill>
                            <a:srgbClr val="FF0000"/>
                          </a:solidFill>
                          <a:effectLst/>
                          <a:latin typeface="黑体" pitchFamily="2" charset="-122"/>
                          <a:ea typeface="黑体" pitchFamily="2" charset="-122"/>
                        </a:rPr>
                        <a:t>UDP</a:t>
                      </a:r>
                      <a:endParaRPr kumimoji="0" lang="en-US" altLang="zh-CN" sz="2400" b="0" i="0" u="none" strike="noStrike" cap="none" normalizeH="0" baseline="0" smtClean="0">
                        <a:ln>
                          <a:noFill/>
                        </a:ln>
                        <a:solidFill>
                          <a:srgbClr val="FF0000"/>
                        </a:solidFill>
                        <a:effectLst/>
                        <a:latin typeface="黑体" pitchFamily="2" charset="-122"/>
                        <a:ea typeface="黑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smtClean="0">
                          <a:ln>
                            <a:noFill/>
                          </a:ln>
                          <a:solidFill>
                            <a:srgbClr val="FF0000"/>
                          </a:solidFill>
                          <a:effectLst/>
                          <a:latin typeface="黑体" pitchFamily="2" charset="-122"/>
                          <a:ea typeface="黑体" pitchFamily="2" charset="-122"/>
                        </a:rPr>
                        <a:t>UDP</a:t>
                      </a:r>
                      <a:endParaRPr kumimoji="0" lang="en-US" altLang="zh-CN" sz="2400" b="0" i="0" u="none" strike="noStrike" cap="none" normalizeH="0" baseline="0" smtClean="0">
                        <a:ln>
                          <a:noFill/>
                        </a:ln>
                        <a:solidFill>
                          <a:srgbClr val="FF0000"/>
                        </a:solidFill>
                        <a:effectLst/>
                        <a:latin typeface="黑体" pitchFamily="2" charset="-122"/>
                        <a:ea typeface="黑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altLang="zh-CN" sz="2400" b="0" i="0" u="none" strike="noStrike" cap="none" normalizeH="0" baseline="0" smtClean="0">
                        <a:ln>
                          <a:noFill/>
                        </a:ln>
                        <a:solidFill>
                          <a:srgbClr val="FF0000"/>
                        </a:solidFill>
                        <a:effectLst/>
                        <a:latin typeface="黑体" pitchFamily="2" charset="-122"/>
                        <a:ea typeface="黑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smtClean="0">
                          <a:ln>
                            <a:noFill/>
                          </a:ln>
                          <a:solidFill>
                            <a:srgbClr val="FF0000"/>
                          </a:solidFill>
                          <a:effectLst/>
                          <a:latin typeface="黑体" pitchFamily="2" charset="-122"/>
                          <a:ea typeface="黑体" pitchFamily="2" charset="-122"/>
                        </a:rPr>
                        <a:t>UDP</a:t>
                      </a:r>
                      <a:endParaRPr kumimoji="0" lang="en-US" altLang="zh-CN" sz="2400" b="0" i="0" u="none" strike="noStrike" cap="none" normalizeH="0" baseline="0" smtClean="0">
                        <a:ln>
                          <a:noFill/>
                        </a:ln>
                        <a:solidFill>
                          <a:srgbClr val="FF0000"/>
                        </a:solidFill>
                        <a:effectLst/>
                        <a:latin typeface="黑体" pitchFamily="2" charset="-122"/>
                        <a:ea typeface="黑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altLang="zh-CN" sz="2400" b="0" i="0" u="none" strike="noStrike" cap="none" normalizeH="0" baseline="0" smtClean="0">
                        <a:ln>
                          <a:noFill/>
                        </a:ln>
                        <a:solidFill>
                          <a:srgbClr val="FF0000"/>
                        </a:solidFill>
                        <a:effectLst/>
                        <a:latin typeface="黑体" pitchFamily="2" charset="-122"/>
                        <a:ea typeface="黑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smtClean="0">
                          <a:ln>
                            <a:noFill/>
                          </a:ln>
                          <a:solidFill>
                            <a:srgbClr val="FF0000"/>
                          </a:solidFill>
                          <a:effectLst/>
                          <a:latin typeface="黑体" pitchFamily="2" charset="-122"/>
                          <a:ea typeface="黑体" pitchFamily="2" charset="-122"/>
                        </a:rPr>
                        <a:t>UDP</a:t>
                      </a:r>
                      <a:endParaRPr kumimoji="0" lang="en-US" altLang="zh-CN" sz="2400" b="0" i="0" u="none" strike="noStrike" cap="none" normalizeH="0" baseline="0" smtClean="0">
                        <a:ln>
                          <a:noFill/>
                        </a:ln>
                        <a:solidFill>
                          <a:srgbClr val="FF0000"/>
                        </a:solidFill>
                        <a:effectLst/>
                        <a:latin typeface="黑体" pitchFamily="2" charset="-122"/>
                        <a:ea typeface="黑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altLang="zh-CN" sz="2400" b="0" i="0" u="none" strike="noStrike" cap="none" normalizeH="0" baseline="0" smtClean="0">
                        <a:ln>
                          <a:noFill/>
                        </a:ln>
                        <a:solidFill>
                          <a:srgbClr val="FF0000"/>
                        </a:solidFill>
                        <a:effectLst/>
                        <a:latin typeface="黑体" pitchFamily="2" charset="-122"/>
                        <a:ea typeface="黑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smtClean="0">
                          <a:ln>
                            <a:noFill/>
                          </a:ln>
                          <a:solidFill>
                            <a:srgbClr val="FF0000"/>
                          </a:solidFill>
                          <a:effectLst/>
                          <a:latin typeface="黑体" pitchFamily="2" charset="-122"/>
                          <a:ea typeface="黑体" pitchFamily="2" charset="-122"/>
                        </a:rPr>
                        <a:t>UDP</a:t>
                      </a:r>
                      <a:endParaRPr kumimoji="0" lang="en-US" altLang="zh-CN" sz="2400" b="0" i="0" u="none" strike="noStrike" cap="none" normalizeH="0" baseline="0" smtClean="0">
                        <a:ln>
                          <a:noFill/>
                        </a:ln>
                        <a:solidFill>
                          <a:srgbClr val="FF0000"/>
                        </a:solidFill>
                        <a:effectLst/>
                        <a:latin typeface="黑体" pitchFamily="2" charset="-122"/>
                        <a:ea typeface="黑体"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smtClean="0">
                          <a:ln>
                            <a:noFill/>
                          </a:ln>
                          <a:solidFill>
                            <a:schemeClr val="tx1"/>
                          </a:solidFill>
                          <a:effectLst/>
                          <a:latin typeface="黑体" pitchFamily="2" charset="-122"/>
                          <a:ea typeface="黑体" pitchFamily="2" charset="-122"/>
                        </a:rPr>
                        <a:t>S/C</a:t>
                      </a:r>
                      <a:endParaRPr kumimoji="0" lang="en-US" altLang="zh-CN" sz="2400" b="0" i="0" u="none" strike="noStrike" cap="none" normalizeH="0" baseline="0" smtClean="0">
                        <a:ln>
                          <a:noFill/>
                        </a:ln>
                        <a:solidFill>
                          <a:schemeClr val="tx1"/>
                        </a:solidFill>
                        <a:effectLst/>
                        <a:latin typeface="黑体" pitchFamily="2" charset="-122"/>
                        <a:ea typeface="黑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smtClean="0">
                          <a:ln>
                            <a:noFill/>
                          </a:ln>
                          <a:solidFill>
                            <a:schemeClr val="tx1"/>
                          </a:solidFill>
                          <a:effectLst/>
                          <a:latin typeface="黑体" pitchFamily="2" charset="-122"/>
                          <a:ea typeface="黑体" pitchFamily="2" charset="-122"/>
                        </a:rPr>
                        <a:t>S</a:t>
                      </a:r>
                      <a:endParaRPr kumimoji="0" lang="en-US" altLang="zh-CN" sz="2400" b="0" i="0" u="none" strike="noStrike" cap="none" normalizeH="0" baseline="0" smtClean="0">
                        <a:ln>
                          <a:noFill/>
                        </a:ln>
                        <a:solidFill>
                          <a:schemeClr val="tx1"/>
                        </a:solidFill>
                        <a:effectLst/>
                        <a:latin typeface="黑体" pitchFamily="2" charset="-122"/>
                        <a:ea typeface="黑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altLang="zh-CN" sz="2400" b="0" i="0" u="none" strike="noStrike" cap="none" normalizeH="0" baseline="0" smtClean="0">
                        <a:ln>
                          <a:noFill/>
                        </a:ln>
                        <a:solidFill>
                          <a:schemeClr val="tx1"/>
                        </a:solidFill>
                        <a:effectLst/>
                        <a:latin typeface="黑体" pitchFamily="2" charset="-122"/>
                        <a:ea typeface="黑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smtClean="0">
                          <a:ln>
                            <a:noFill/>
                          </a:ln>
                          <a:solidFill>
                            <a:schemeClr val="tx1"/>
                          </a:solidFill>
                          <a:effectLst/>
                          <a:latin typeface="黑体" pitchFamily="2" charset="-122"/>
                          <a:ea typeface="黑体" pitchFamily="2" charset="-122"/>
                        </a:rPr>
                        <a:t>S/C</a:t>
                      </a:r>
                      <a:endParaRPr kumimoji="0" lang="en-US" altLang="zh-CN" sz="2400" b="0" i="0" u="none" strike="noStrike" cap="none" normalizeH="0" baseline="0" smtClean="0">
                        <a:ln>
                          <a:noFill/>
                        </a:ln>
                        <a:solidFill>
                          <a:schemeClr val="tx1"/>
                        </a:solidFill>
                        <a:effectLst/>
                        <a:latin typeface="黑体" pitchFamily="2" charset="-122"/>
                        <a:ea typeface="黑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altLang="zh-CN" sz="2400" b="0" i="0" u="none" strike="noStrike" cap="none" normalizeH="0" baseline="0" smtClean="0">
                        <a:ln>
                          <a:noFill/>
                        </a:ln>
                        <a:solidFill>
                          <a:schemeClr val="tx1"/>
                        </a:solidFill>
                        <a:effectLst/>
                        <a:latin typeface="黑体" pitchFamily="2" charset="-122"/>
                        <a:ea typeface="黑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smtClean="0">
                          <a:ln>
                            <a:noFill/>
                          </a:ln>
                          <a:solidFill>
                            <a:schemeClr val="tx1"/>
                          </a:solidFill>
                          <a:effectLst/>
                          <a:latin typeface="黑体" pitchFamily="2" charset="-122"/>
                          <a:ea typeface="黑体" pitchFamily="2" charset="-122"/>
                        </a:rPr>
                        <a:t>S/C</a:t>
                      </a:r>
                      <a:endParaRPr kumimoji="0" lang="en-US" altLang="zh-CN" sz="2400" b="0" i="0" u="none" strike="noStrike" cap="none" normalizeH="0" baseline="0" smtClean="0">
                        <a:ln>
                          <a:noFill/>
                        </a:ln>
                        <a:solidFill>
                          <a:schemeClr val="tx1"/>
                        </a:solidFill>
                        <a:effectLst/>
                        <a:latin typeface="黑体" pitchFamily="2" charset="-122"/>
                        <a:ea typeface="黑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altLang="zh-CN" sz="2400" b="0" i="0" u="none" strike="noStrike" cap="none" normalizeH="0" baseline="0" smtClean="0">
                        <a:ln>
                          <a:noFill/>
                        </a:ln>
                        <a:solidFill>
                          <a:schemeClr val="tx1"/>
                        </a:solidFill>
                        <a:effectLst/>
                        <a:latin typeface="黑体" pitchFamily="2" charset="-122"/>
                        <a:ea typeface="黑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smtClean="0">
                          <a:ln>
                            <a:noFill/>
                          </a:ln>
                          <a:solidFill>
                            <a:schemeClr val="tx1"/>
                          </a:solidFill>
                          <a:effectLst/>
                          <a:latin typeface="黑体" pitchFamily="2" charset="-122"/>
                          <a:ea typeface="黑体" pitchFamily="2" charset="-122"/>
                        </a:rPr>
                        <a:t>S/C</a:t>
                      </a:r>
                      <a:endParaRPr kumimoji="0" lang="en-US" altLang="zh-CN" sz="2400" b="0" i="0" u="none" strike="noStrike" cap="none" normalizeH="0" baseline="0" smtClean="0">
                        <a:ln>
                          <a:noFill/>
                        </a:ln>
                        <a:solidFill>
                          <a:schemeClr val="tx1"/>
                        </a:solidFill>
                        <a:effectLst/>
                        <a:latin typeface="黑体" pitchFamily="2" charset="-122"/>
                        <a:ea typeface="黑体" pitchFamily="2"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r>
            </a:tbl>
          </a:graphicData>
        </a:graphic>
      </p:graphicFrame>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
              <a:rPr kumimoji="0" lang="en-US" altLang="zh-CN" sz="1200" b="0" i="0" u="none" strike="noStrike" kern="1200" cap="none" spc="0" normalizeH="0" baseline="0" dirty="0">
                <a:latin typeface="Tahoma" panose="020B0604030504040204" pitchFamily="34" charset="0"/>
                <a:cs typeface="+mn-cs"/>
              </a:rPr>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itchFamily="2" charset="-122"/>
              <a:cs typeface="+mn-cs"/>
            </a:endParaRPr>
          </a:p>
        </p:txBody>
      </p:sp>
      <p:sp>
        <p:nvSpPr>
          <p:cNvPr id="3" name="灯片编号占位符 2"/>
          <p:cNvSpPr>
            <a:spLocks noGrp="1"/>
          </p:cNvSpPr>
          <p:nvPr>
            <p:ph type="sldNum" sz="quarter" idx="12"/>
          </p:nvPr>
        </p:nvSpPr>
        <p:spPr/>
        <p:txBody>
          <a:bodyPr/>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dirty="0">
                <a:latin typeface="Tahoma" panose="020B0604030504040204" pitchFamily="34" charset="0"/>
                <a:cs typeface="+mn-cs"/>
              </a:rPr>
              <a:t>Principle </a:t>
            </a:r>
            <a:r>
              <a:rPr kumimoji="0" lang="en-US" altLang="zh-CN" sz="1200" b="0" i="0" u="none" strike="noStrike" kern="1200" cap="none" spc="0" normalizeH="0" baseline="0" dirty="0">
                <a:latin typeface="Tahoma" panose="020B0604030504040204" pitchFamily="34" charset="0"/>
                <a:cs typeface="+mn-cs"/>
              </a:rPr>
              <a:t>of Computer Networks Experiment - Lesson 2</a:t>
            </a:r>
            <a:endParaRPr kumimoji="0" lang="en-US" altLang="zh-CN" sz="1200" b="0" i="0" u="none" strike="noStrike" kern="1200" cap="none" spc="0" normalizeH="0" baseline="0" dirty="0">
              <a:latin typeface="Tahoma" panose="020B0604030504040204" pitchFamily="34" charset="0"/>
              <a:cs typeface="+mn-c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Example - TCP socket flow</a:t>
            </a:r>
            <a:endParaRPr lang="en-US" altLang="zh-CN"/>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
              <a:rPr kumimoji="0" lang="en-US" altLang="zh-CN" sz="1200" b="0" i="0" u="none" strike="noStrike" kern="1200" cap="none" spc="0" normalizeH="0" baseline="0" dirty="0">
                <a:latin typeface="Tahoma" panose="020B0604030504040204" pitchFamily="34" charset="0"/>
                <a:cs typeface="+mn-cs"/>
              </a:rPr>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itchFamily="2" charset="-122"/>
              <a:cs typeface="+mn-cs"/>
            </a:endParaRPr>
          </a:p>
        </p:txBody>
      </p:sp>
      <p:sp>
        <p:nvSpPr>
          <p:cNvPr id="5" name="页脚占位符 4"/>
          <p:cNvSpPr>
            <a:spLocks noGrp="1"/>
          </p:cNvSpPr>
          <p:nvPr>
            <p:ph type="ftr" sz="quarter" idx="11"/>
          </p:nvPr>
        </p:nvSpPr>
        <p:spPr>
          <a:xfrm>
            <a:off x="4038600" y="6356350"/>
            <a:ext cx="4732655" cy="365125"/>
          </a:xfrm>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dirty="0">
                <a:latin typeface="Tahoma" panose="020B0604030504040204" pitchFamily="34" charset="0"/>
                <a:cs typeface="+mn-cs"/>
              </a:rPr>
              <a:t>Principle of Computer Networks Experiment - Lesson 2</a:t>
            </a:r>
            <a:endParaRPr kumimoji="0" lang="en-US" altLang="zh-CN" sz="1200" b="0" i="0" u="none" strike="noStrike" kern="1200" cap="none" spc="0" normalizeH="0" baseline="0" dirty="0">
              <a:latin typeface="Tahoma" panose="020B0604030504040204" pitchFamily="34" charset="0"/>
              <a:cs typeface="+mn-cs"/>
            </a:endParaRPr>
          </a:p>
        </p:txBody>
      </p:sp>
      <p:sp>
        <p:nvSpPr>
          <p:cNvPr id="6" name="灯片编号占位符 5"/>
          <p:cNvSpPr>
            <a:spLocks noGrp="1"/>
          </p:cNvSpPr>
          <p:nvPr>
            <p:ph type="sldNum" sz="quarter" idx="12"/>
          </p:nvPr>
        </p:nvSpPr>
        <p:spPr>
          <a:xfrm>
            <a:off x="8610600" y="6356350"/>
            <a:ext cx="2743200" cy="365125"/>
          </a:xfrm>
        </p:spPr>
        <p:txBody>
          <a:bodyPr/>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pic>
        <p:nvPicPr>
          <p:cNvPr id="7" name="表格占位符 6"/>
          <p:cNvPicPr>
            <a:picLocks noChangeAspect="1"/>
          </p:cNvPicPr>
          <p:nvPr>
            <p:ph type="tbl" idx="1"/>
          </p:nvPr>
        </p:nvPicPr>
        <p:blipFill>
          <a:blip r:embed="rId1"/>
          <a:stretch>
            <a:fillRect/>
          </a:stretch>
        </p:blipFill>
        <p:spPr>
          <a:xfrm>
            <a:off x="3784600" y="1469390"/>
            <a:ext cx="4397375" cy="4798695"/>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Example - TCP socket flow</a:t>
            </a:r>
            <a:endParaRPr lang="en-US" altLang="zh-CN"/>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
              <a:rPr kumimoji="0" lang="en-US" altLang="zh-CN" sz="1200" b="0" i="0" u="none" strike="noStrike" kern="1200" cap="none" spc="0" normalizeH="0" baseline="0" dirty="0">
                <a:latin typeface="Tahoma" panose="020B0604030504040204" pitchFamily="34" charset="0"/>
                <a:cs typeface="+mn-cs"/>
              </a:rPr>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itchFamily="2" charset="-122"/>
              <a:cs typeface="+mn-cs"/>
            </a:endParaRPr>
          </a:p>
        </p:txBody>
      </p:sp>
      <p:sp>
        <p:nvSpPr>
          <p:cNvPr id="5" name="页脚占位符 4"/>
          <p:cNvSpPr>
            <a:spLocks noGrp="1"/>
          </p:cNvSpPr>
          <p:nvPr>
            <p:ph type="ftr" sz="quarter" idx="11"/>
          </p:nvPr>
        </p:nvSpPr>
        <p:spPr>
          <a:xfrm>
            <a:off x="4038600" y="6356350"/>
            <a:ext cx="4732655" cy="365125"/>
          </a:xfrm>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dirty="0">
                <a:latin typeface="Tahoma" panose="020B0604030504040204" pitchFamily="34" charset="0"/>
                <a:cs typeface="+mn-cs"/>
              </a:rPr>
              <a:t>Principle of Computer Networks Experiment - Lesson 2</a:t>
            </a:r>
            <a:endParaRPr kumimoji="0" lang="en-US" altLang="zh-CN" sz="1200" b="0" i="0" u="none" strike="noStrike" kern="1200" cap="none" spc="0" normalizeH="0" baseline="0" dirty="0">
              <a:latin typeface="Tahoma" panose="020B0604030504040204" pitchFamily="34" charset="0"/>
              <a:cs typeface="+mn-cs"/>
            </a:endParaRPr>
          </a:p>
        </p:txBody>
      </p:sp>
      <p:sp>
        <p:nvSpPr>
          <p:cNvPr id="6" name="灯片编号占位符 5"/>
          <p:cNvSpPr>
            <a:spLocks noGrp="1"/>
          </p:cNvSpPr>
          <p:nvPr>
            <p:ph type="sldNum" sz="quarter" idx="12"/>
          </p:nvPr>
        </p:nvSpPr>
        <p:spPr>
          <a:xfrm>
            <a:off x="8610600" y="6356350"/>
            <a:ext cx="2743200" cy="365125"/>
          </a:xfrm>
        </p:spPr>
        <p:txBody>
          <a:bodyPr/>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pic>
        <p:nvPicPr>
          <p:cNvPr id="7" name="表格占位符 6"/>
          <p:cNvPicPr>
            <a:picLocks noChangeAspect="1"/>
          </p:cNvPicPr>
          <p:nvPr>
            <p:ph type="tbl" idx="1"/>
          </p:nvPr>
        </p:nvPicPr>
        <p:blipFill>
          <a:blip r:embed="rId1"/>
          <a:stretch>
            <a:fillRect/>
          </a:stretch>
        </p:blipFill>
        <p:spPr>
          <a:xfrm>
            <a:off x="167005" y="1676400"/>
            <a:ext cx="4279265" cy="4669790"/>
          </a:xfrm>
          <a:prstGeom prst="rect">
            <a:avLst/>
          </a:prstGeom>
        </p:spPr>
      </p:pic>
      <p:pic>
        <p:nvPicPr>
          <p:cNvPr id="3" name="图片 2"/>
          <p:cNvPicPr>
            <a:picLocks noChangeAspect="1"/>
          </p:cNvPicPr>
          <p:nvPr/>
        </p:nvPicPr>
        <p:blipFill>
          <a:blip r:embed="rId2"/>
          <a:stretch>
            <a:fillRect/>
          </a:stretch>
        </p:blipFill>
        <p:spPr>
          <a:xfrm>
            <a:off x="4822190" y="1649730"/>
            <a:ext cx="6224905" cy="4723765"/>
          </a:xfrm>
          <a:prstGeom prst="rect">
            <a:avLst/>
          </a:prstGeom>
        </p:spPr>
      </p:pic>
      <p:sp>
        <p:nvSpPr>
          <p:cNvPr id="8" name="文本框 7"/>
          <p:cNvSpPr txBox="1"/>
          <p:nvPr/>
        </p:nvSpPr>
        <p:spPr>
          <a:xfrm>
            <a:off x="5051425" y="1195070"/>
            <a:ext cx="5995670" cy="368300"/>
          </a:xfrm>
          <a:prstGeom prst="rect">
            <a:avLst/>
          </a:prstGeom>
          <a:noFill/>
        </p:spPr>
        <p:txBody>
          <a:bodyPr wrap="square" rtlCol="0" anchor="t">
            <a:spAutoFit/>
          </a:bodyPr>
          <a:p>
            <a:r>
              <a:rPr lang="zh-CN" altLang="en-US" b="1">
                <a:solidFill>
                  <a:schemeClr val="accent1"/>
                </a:solidFill>
              </a:rPr>
              <a:t>https://realpython.com/python-sockets/</a:t>
            </a:r>
            <a:endParaRPr lang="zh-CN" altLang="en-US" b="1">
              <a:solidFill>
                <a:schemeClr val="accen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a:bodyPr>
          <a:lstStyle/>
          <a:p>
            <a:r>
              <a:rPr lang="en-US" sz="4000" dirty="0"/>
              <a:t>Reliable data transfer protocol (</a:t>
            </a:r>
            <a:r>
              <a:rPr lang="en-US" sz="4000" dirty="0" err="1"/>
              <a:t>rdt</a:t>
            </a:r>
            <a:r>
              <a:rPr lang="en-US" sz="4000" dirty="0"/>
              <a:t>): interfaces</a:t>
            </a:r>
            <a:endParaRPr lang="en-US" sz="4000" dirty="0"/>
          </a:p>
        </p:txBody>
      </p:sp>
      <p:grpSp>
        <p:nvGrpSpPr>
          <p:cNvPr id="15" name="Group 14"/>
          <p:cNvGrpSpPr/>
          <p:nvPr/>
        </p:nvGrpSpPr>
        <p:grpSpPr>
          <a:xfrm>
            <a:off x="2594610" y="2167255"/>
            <a:ext cx="7361555" cy="3417838"/>
            <a:chOff x="2293693" y="1943479"/>
            <a:chExt cx="7088417" cy="3418120"/>
          </a:xfrm>
        </p:grpSpPr>
        <p:grpSp>
          <p:nvGrpSpPr>
            <p:cNvPr id="98" name="Group 97"/>
            <p:cNvGrpSpPr/>
            <p:nvPr/>
          </p:nvGrpSpPr>
          <p:grpSpPr>
            <a:xfrm>
              <a:off x="3481010" y="2124363"/>
              <a:ext cx="1245036" cy="593992"/>
              <a:chOff x="9852456" y="608434"/>
              <a:chExt cx="1245036" cy="593992"/>
            </a:xfrm>
          </p:grpSpPr>
          <p:sp>
            <p:nvSpPr>
              <p:cNvPr id="157" name="Oval 19"/>
              <p:cNvSpPr>
                <a:spLocks noChangeArrowheads="1"/>
              </p:cNvSpPr>
              <p:nvPr/>
            </p:nvSpPr>
            <p:spPr bwMode="auto">
              <a:xfrm>
                <a:off x="9852456" y="608434"/>
                <a:ext cx="1245036" cy="593992"/>
              </a:xfrm>
              <a:prstGeom prst="ellipse">
                <a:avLst/>
              </a:prstGeom>
              <a:solidFill>
                <a:srgbClr val="CCFFFF"/>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MS PGothic" charset="0"/>
                  <a:cs typeface="+mn-cs"/>
                </a:endParaRPr>
              </a:p>
            </p:txBody>
          </p:sp>
          <p:sp>
            <p:nvSpPr>
              <p:cNvPr id="158" name="TextBox 157"/>
              <p:cNvSpPr txBox="1"/>
              <p:nvPr/>
            </p:nvSpPr>
            <p:spPr>
              <a:xfrm>
                <a:off x="9935581" y="645213"/>
                <a:ext cx="1106491" cy="533444"/>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sending process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9" name="Group 98"/>
            <p:cNvGrpSpPr/>
            <p:nvPr/>
          </p:nvGrpSpPr>
          <p:grpSpPr>
            <a:xfrm>
              <a:off x="4077480" y="2576394"/>
              <a:ext cx="577241" cy="337213"/>
              <a:chOff x="9950444" y="999755"/>
              <a:chExt cx="577241" cy="337213"/>
            </a:xfrm>
          </p:grpSpPr>
          <p:sp>
            <p:nvSpPr>
              <p:cNvPr id="155" name="Rectangle 154"/>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TextBox 155"/>
              <p:cNvSpPr txBox="1"/>
              <p:nvPr/>
            </p:nvSpPr>
            <p:spPr>
              <a:xfrm>
                <a:off x="9950444" y="999755"/>
                <a:ext cx="577241" cy="3372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0" name="Group 194"/>
            <p:cNvGrpSpPr/>
            <p:nvPr/>
          </p:nvGrpSpPr>
          <p:grpSpPr bwMode="auto">
            <a:xfrm>
              <a:off x="3214263" y="2004894"/>
              <a:ext cx="545509" cy="512284"/>
              <a:chOff x="-44" y="1473"/>
              <a:chExt cx="981" cy="1105"/>
            </a:xfrm>
          </p:grpSpPr>
          <p:pic>
            <p:nvPicPr>
              <p:cNvPr id="153" name="Picture 19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Freeform 196"/>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grpSp>
        <p:grpSp>
          <p:nvGrpSpPr>
            <p:cNvPr id="101" name="Group 100"/>
            <p:cNvGrpSpPr/>
            <p:nvPr/>
          </p:nvGrpSpPr>
          <p:grpSpPr>
            <a:xfrm>
              <a:off x="6726088" y="2075463"/>
              <a:ext cx="1245036" cy="593992"/>
              <a:chOff x="9852456" y="608434"/>
              <a:chExt cx="1245036" cy="593992"/>
            </a:xfrm>
          </p:grpSpPr>
          <p:sp>
            <p:nvSpPr>
              <p:cNvPr id="151" name="Oval 19"/>
              <p:cNvSpPr>
                <a:spLocks noChangeArrowheads="1"/>
              </p:cNvSpPr>
              <p:nvPr/>
            </p:nvSpPr>
            <p:spPr bwMode="auto">
              <a:xfrm>
                <a:off x="9852456" y="608434"/>
                <a:ext cx="1245036" cy="593992"/>
              </a:xfrm>
              <a:prstGeom prst="ellipse">
                <a:avLst/>
              </a:prstGeom>
              <a:solidFill>
                <a:srgbClr val="CCFFFF"/>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MS PGothic" charset="0"/>
                  <a:cs typeface="+mn-cs"/>
                </a:endParaRPr>
              </a:p>
            </p:txBody>
          </p:sp>
          <p:sp>
            <p:nvSpPr>
              <p:cNvPr id="152" name="TextBox 151"/>
              <p:cNvSpPr txBox="1"/>
              <p:nvPr/>
            </p:nvSpPr>
            <p:spPr>
              <a:xfrm>
                <a:off x="9935581" y="645213"/>
                <a:ext cx="1106491" cy="533444"/>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receiving process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02" name="Group 101"/>
            <p:cNvGrpSpPr/>
            <p:nvPr/>
          </p:nvGrpSpPr>
          <p:grpSpPr>
            <a:xfrm>
              <a:off x="6785217" y="2548684"/>
              <a:ext cx="577241" cy="337213"/>
              <a:chOff x="9678159" y="981583"/>
              <a:chExt cx="577241" cy="337213"/>
            </a:xfrm>
          </p:grpSpPr>
          <p:sp>
            <p:nvSpPr>
              <p:cNvPr id="149" name="Rectangle 148"/>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TextBox 149"/>
              <p:cNvSpPr txBox="1"/>
              <p:nvPr/>
            </p:nvSpPr>
            <p:spPr>
              <a:xfrm>
                <a:off x="9678159" y="981583"/>
                <a:ext cx="577241" cy="3372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3" name="Group 161"/>
            <p:cNvGrpSpPr/>
            <p:nvPr/>
          </p:nvGrpSpPr>
          <p:grpSpPr bwMode="auto">
            <a:xfrm>
              <a:off x="7823735" y="1943479"/>
              <a:ext cx="230514" cy="466725"/>
              <a:chOff x="4140" y="429"/>
              <a:chExt cx="1425" cy="2396"/>
            </a:xfrm>
          </p:grpSpPr>
          <p:sp>
            <p:nvSpPr>
              <p:cNvPr id="117" name="Freeform 162"/>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18" name="Rectangle 163"/>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19" name="Freeform 164"/>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20" name="Freeform 165"/>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21" name="Rectangle 166"/>
              <p:cNvSpPr>
                <a:spLocks noChangeArrowheads="1"/>
              </p:cNvSpPr>
              <p:nvPr/>
            </p:nvSpPr>
            <p:spPr bwMode="auto">
              <a:xfrm>
                <a:off x="4209" y="693"/>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nvGrpSpPr>
              <p:cNvPr id="122" name="Group 167"/>
              <p:cNvGrpSpPr/>
              <p:nvPr/>
            </p:nvGrpSpPr>
            <p:grpSpPr bwMode="auto">
              <a:xfrm>
                <a:off x="4749" y="668"/>
                <a:ext cx="581" cy="145"/>
                <a:chOff x="614" y="2568"/>
                <a:chExt cx="725" cy="139"/>
              </a:xfrm>
            </p:grpSpPr>
            <p:sp>
              <p:nvSpPr>
                <p:cNvPr id="147" name="AutoShape 168"/>
                <p:cNvSpPr>
                  <a:spLocks noChangeArrowheads="1"/>
                </p:cNvSpPr>
                <p:nvPr/>
              </p:nvSpPr>
              <p:spPr bwMode="auto">
                <a:xfrm>
                  <a:off x="617" y="2567"/>
                  <a:ext cx="724"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48" name="AutoShape 169"/>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sp>
            <p:nvSpPr>
              <p:cNvPr id="123" name="Rectangle 170"/>
              <p:cNvSpPr>
                <a:spLocks noChangeArrowheads="1"/>
              </p:cNvSpPr>
              <p:nvPr/>
            </p:nvSpPr>
            <p:spPr bwMode="auto">
              <a:xfrm>
                <a:off x="4222" y="1017"/>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nvGrpSpPr>
              <p:cNvPr id="124" name="Group 171"/>
              <p:cNvGrpSpPr/>
              <p:nvPr/>
            </p:nvGrpSpPr>
            <p:grpSpPr bwMode="auto">
              <a:xfrm>
                <a:off x="4747" y="994"/>
                <a:ext cx="581" cy="134"/>
                <a:chOff x="614" y="2568"/>
                <a:chExt cx="725" cy="139"/>
              </a:xfrm>
            </p:grpSpPr>
            <p:sp>
              <p:nvSpPr>
                <p:cNvPr id="145" name="AutoShape 172"/>
                <p:cNvSpPr>
                  <a:spLocks noChangeArrowheads="1"/>
                </p:cNvSpPr>
                <p:nvPr/>
              </p:nvSpPr>
              <p:spPr bwMode="auto">
                <a:xfrm>
                  <a:off x="612" y="2570"/>
                  <a:ext cx="724" cy="162"/>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46" name="AutoShape 173"/>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sp>
            <p:nvSpPr>
              <p:cNvPr id="125" name="Rectangle 174"/>
              <p:cNvSpPr>
                <a:spLocks noChangeArrowheads="1"/>
              </p:cNvSpPr>
              <p:nvPr/>
            </p:nvSpPr>
            <p:spPr bwMode="auto">
              <a:xfrm>
                <a:off x="4216" y="1357"/>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26" name="Rectangle 175"/>
              <p:cNvSpPr>
                <a:spLocks noChangeArrowheads="1"/>
              </p:cNvSpPr>
              <p:nvPr/>
            </p:nvSpPr>
            <p:spPr bwMode="auto">
              <a:xfrm>
                <a:off x="4228" y="1654"/>
                <a:ext cx="593"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nvGrpSpPr>
              <p:cNvPr id="127" name="Group 176"/>
              <p:cNvGrpSpPr/>
              <p:nvPr/>
            </p:nvGrpSpPr>
            <p:grpSpPr bwMode="auto">
              <a:xfrm>
                <a:off x="4735" y="1627"/>
                <a:ext cx="582" cy="151"/>
                <a:chOff x="614" y="2568"/>
                <a:chExt cx="725" cy="139"/>
              </a:xfrm>
            </p:grpSpPr>
            <p:sp>
              <p:nvSpPr>
                <p:cNvPr id="143" name="AutoShape 177"/>
                <p:cNvSpPr>
                  <a:spLocks noChangeArrowheads="1"/>
                </p:cNvSpPr>
                <p:nvPr/>
              </p:nvSpPr>
              <p:spPr bwMode="auto">
                <a:xfrm>
                  <a:off x="611" y="2568"/>
                  <a:ext cx="730" cy="139"/>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44" name="AutoShape 178"/>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sp>
            <p:nvSpPr>
              <p:cNvPr id="128" name="Freeform 179"/>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grpSp>
            <p:nvGrpSpPr>
              <p:cNvPr id="129" name="Group 180"/>
              <p:cNvGrpSpPr/>
              <p:nvPr/>
            </p:nvGrpSpPr>
            <p:grpSpPr bwMode="auto">
              <a:xfrm>
                <a:off x="4739" y="1327"/>
                <a:ext cx="582" cy="139"/>
                <a:chOff x="614" y="2568"/>
                <a:chExt cx="725" cy="139"/>
              </a:xfrm>
            </p:grpSpPr>
            <p:sp>
              <p:nvSpPr>
                <p:cNvPr id="141" name="AutoShape 181"/>
                <p:cNvSpPr>
                  <a:spLocks noChangeArrowheads="1"/>
                </p:cNvSpPr>
                <p:nvPr/>
              </p:nvSpPr>
              <p:spPr bwMode="auto">
                <a:xfrm>
                  <a:off x="614" y="2566"/>
                  <a:ext cx="723"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42" name="AutoShape 182"/>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sp>
            <p:nvSpPr>
              <p:cNvPr id="130" name="Rectangle 183"/>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31" name="Freeform 184"/>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32" name="Freeform 185"/>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33" name="Oval 186"/>
              <p:cNvSpPr>
                <a:spLocks noChangeArrowheads="1"/>
              </p:cNvSpPr>
              <p:nvPr/>
            </p:nvSpPr>
            <p:spPr bwMode="auto">
              <a:xfrm>
                <a:off x="5515" y="2609"/>
                <a:ext cx="50" cy="97"/>
              </a:xfrm>
              <a:prstGeom prst="ellipse">
                <a:avLst/>
              </a:prstGeom>
              <a:solidFill>
                <a:srgbClr val="3333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34" name="Freeform 187"/>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35" name="AutoShape 188"/>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36" name="AutoShape 189"/>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37" name="Oval 190"/>
              <p:cNvSpPr>
                <a:spLocks noChangeArrowheads="1"/>
              </p:cNvSpPr>
              <p:nvPr/>
            </p:nvSpPr>
            <p:spPr bwMode="auto">
              <a:xfrm>
                <a:off x="4310" y="2382"/>
                <a:ext cx="158" cy="146"/>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38" name="Oval 191"/>
              <p:cNvSpPr>
                <a:spLocks noChangeArrowheads="1"/>
              </p:cNvSpPr>
              <p:nvPr/>
            </p:nvSpPr>
            <p:spPr bwMode="auto">
              <a:xfrm>
                <a:off x="4487" y="2382"/>
                <a:ext cx="158" cy="146"/>
              </a:xfrm>
              <a:prstGeom prst="ellipse">
                <a:avLst/>
              </a:prstGeom>
              <a:solidFill>
                <a:srgbClr val="FF0000"/>
              </a:soli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0000"/>
                  </a:solidFill>
                  <a:effectLst/>
                  <a:uLnTx/>
                  <a:uFillTx/>
                  <a:latin typeface="Arial" panose="020B0604020202020204" pitchFamily="34" charset="0"/>
                  <a:ea typeface="MS PGothic" charset="0"/>
                  <a:cs typeface="Arial" panose="020B0604020202020204" pitchFamily="34" charset="0"/>
                </a:endParaRPr>
              </a:p>
            </p:txBody>
          </p:sp>
          <p:sp>
            <p:nvSpPr>
              <p:cNvPr id="139" name="Oval 192"/>
              <p:cNvSpPr>
                <a:spLocks noChangeArrowheads="1"/>
              </p:cNvSpPr>
              <p:nvPr/>
            </p:nvSpPr>
            <p:spPr bwMode="auto">
              <a:xfrm>
                <a:off x="4663" y="2382"/>
                <a:ext cx="158" cy="140"/>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40" name="Rectangle 193"/>
              <p:cNvSpPr>
                <a:spLocks noChangeArrowheads="1"/>
              </p:cNvSpPr>
              <p:nvPr/>
            </p:nvSpPr>
            <p:spPr bwMode="auto">
              <a:xfrm>
                <a:off x="5061" y="1837"/>
                <a:ext cx="88" cy="761"/>
              </a:xfrm>
              <a:prstGeom prst="rect">
                <a:avLst/>
              </a:prstGeom>
              <a:solidFill>
                <a:srgbClr val="292929"/>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grpSp>
        <p:cxnSp>
          <p:nvCxnSpPr>
            <p:cNvPr id="105" name="Straight Connector 104"/>
            <p:cNvCxnSpPr/>
            <p:nvPr/>
          </p:nvCxnSpPr>
          <p:spPr>
            <a:xfrm>
              <a:off x="3121019" y="2898014"/>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6614663" y="2870304"/>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33" name="Group 232"/>
            <p:cNvGrpSpPr/>
            <p:nvPr/>
          </p:nvGrpSpPr>
          <p:grpSpPr>
            <a:xfrm>
              <a:off x="3110199" y="4881020"/>
              <a:ext cx="5250830" cy="480579"/>
              <a:chOff x="6737055" y="3471301"/>
              <a:chExt cx="5250830" cy="480579"/>
            </a:xfrm>
          </p:grpSpPr>
          <p:grpSp>
            <p:nvGrpSpPr>
              <p:cNvPr id="223" name="Group 222"/>
              <p:cNvGrpSpPr/>
              <p:nvPr/>
            </p:nvGrpSpPr>
            <p:grpSpPr>
              <a:xfrm>
                <a:off x="8324240" y="3583550"/>
                <a:ext cx="2227967" cy="368330"/>
                <a:chOff x="7504363" y="3155701"/>
                <a:chExt cx="2227967" cy="368330"/>
              </a:xfrm>
            </p:grpSpPr>
            <p:grpSp>
              <p:nvGrpSpPr>
                <p:cNvPr id="224" name="Group 223"/>
                <p:cNvGrpSpPr/>
                <p:nvPr/>
              </p:nvGrpSpPr>
              <p:grpSpPr>
                <a:xfrm>
                  <a:off x="7504363" y="3183676"/>
                  <a:ext cx="2003932" cy="306163"/>
                  <a:chOff x="1616358" y="2551230"/>
                  <a:chExt cx="2141698" cy="218510"/>
                </a:xfrm>
              </p:grpSpPr>
              <p:sp>
                <p:nvSpPr>
                  <p:cNvPr id="226" name="Rectangle 225"/>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Oval 226"/>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8" name="Oval 227"/>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25" name="TextBox 224"/>
                <p:cNvSpPr txBox="1"/>
                <p:nvPr/>
              </p:nvSpPr>
              <p:spPr>
                <a:xfrm>
                  <a:off x="7575783" y="3155701"/>
                  <a:ext cx="2156547" cy="368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unreliable channel</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cxnSp>
            <p:nvCxnSpPr>
              <p:cNvPr id="230" name="Straight Connector 229"/>
              <p:cNvCxnSpPr/>
              <p:nvPr/>
            </p:nvCxnSpPr>
            <p:spPr>
              <a:xfrm>
                <a:off x="6737055"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a:off x="10299974"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237" name="Straight Arrow Connector 236"/>
            <p:cNvCxnSpPr/>
            <p:nvPr/>
          </p:nvCxnSpPr>
          <p:spPr>
            <a:xfrm>
              <a:off x="4069352" y="2795325"/>
              <a:ext cx="0" cy="4035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p:cNvCxnSpPr/>
            <p:nvPr/>
          </p:nvCxnSpPr>
          <p:spPr>
            <a:xfrm flipV="1">
              <a:off x="7403443" y="2731748"/>
              <a:ext cx="0" cy="43940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243" name="TextBox 242"/>
            <p:cNvSpPr txBox="1"/>
            <p:nvPr/>
          </p:nvSpPr>
          <p:spPr>
            <a:xfrm>
              <a:off x="2962110" y="3285513"/>
              <a:ext cx="2001038" cy="1086575"/>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sender-side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90000"/>
                </a:lnSpc>
                <a:spcBef>
                  <a:spcPts val="0"/>
                </a:spcBef>
                <a:spcAft>
                  <a:spcPts val="0"/>
                </a:spcAft>
                <a:buClrTx/>
                <a:buSzTx/>
                <a:buFontTx/>
                <a:buNone/>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implementation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a:t>
              </a:r>
              <a:r>
                <a:rPr kumimoji="0" lang="en-US" sz="1800" b="0" i="0" u="none" strike="noStrike" kern="1200" cap="none" spc="0" normalizeH="0" baseline="0" noProof="0" dirty="0" err="1">
                  <a:ln>
                    <a:noFill/>
                  </a:ln>
                  <a:solidFill>
                    <a:prstClr val="black"/>
                  </a:solidFill>
                  <a:effectLst/>
                  <a:uLnTx/>
                  <a:uFillTx/>
                  <a:latin typeface="Courier" pitchFamily="2" charset="0"/>
                  <a:ea typeface="+mn-ea"/>
                  <a:cs typeface="+mn-cs"/>
                </a:rPr>
                <a:t>rdt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reliable data transfer protocol</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4" name="TextBox 243"/>
            <p:cNvSpPr txBox="1"/>
            <p:nvPr/>
          </p:nvSpPr>
          <p:spPr>
            <a:xfrm>
              <a:off x="6168492" y="3305013"/>
              <a:ext cx="2001033" cy="1086575"/>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receiver-side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90000"/>
                </a:lnSpc>
                <a:spcBef>
                  <a:spcPts val="0"/>
                </a:spcBef>
                <a:spcAft>
                  <a:spcPts val="0"/>
                </a:spcAft>
                <a:buClrTx/>
                <a:buSzTx/>
                <a:buFontTx/>
                <a:buNone/>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implementation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a:t>
              </a:r>
              <a:r>
                <a:rPr kumimoji="0" lang="en-US" sz="1800" b="0" i="0" u="none" strike="noStrike" kern="1200" cap="none" spc="0" normalizeH="0" baseline="0" noProof="0" dirty="0" err="1">
                  <a:ln>
                    <a:noFill/>
                  </a:ln>
                  <a:solidFill>
                    <a:prstClr val="black"/>
                  </a:solidFill>
                  <a:effectLst/>
                  <a:uLnTx/>
                  <a:uFillTx/>
                  <a:latin typeface="Courier" pitchFamily="2" charset="0"/>
                  <a:ea typeface="+mn-ea"/>
                  <a:cs typeface="+mn-cs"/>
                </a:rPr>
                <a:t>rdt</a:t>
              </a:r>
              <a:r>
                <a:rPr kumimoji="0" lang="en-US" sz="1800" b="0" i="0" u="none" strike="noStrike" kern="1200" cap="none" spc="0" normalizeH="0" baseline="0" noProof="0" dirty="0">
                  <a:ln>
                    <a:noFill/>
                  </a:ln>
                  <a:solidFill>
                    <a:prstClr val="black"/>
                  </a:solidFill>
                  <a:effectLst/>
                  <a:uLnTx/>
                  <a:uFillTx/>
                  <a:latin typeface="Courier" pitchFamily="2" charset="0"/>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reliable data transfer protocol</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50" name="Group 249"/>
            <p:cNvGrpSpPr/>
            <p:nvPr/>
          </p:nvGrpSpPr>
          <p:grpSpPr>
            <a:xfrm>
              <a:off x="4071725" y="4601693"/>
              <a:ext cx="632009" cy="632009"/>
              <a:chOff x="7408199" y="4954478"/>
              <a:chExt cx="632009" cy="632009"/>
            </a:xfrm>
          </p:grpSpPr>
          <p:cxnSp>
            <p:nvCxnSpPr>
              <p:cNvPr id="247" name="Straight Connector 246"/>
              <p:cNvCxnSpPr/>
              <p:nvPr/>
            </p:nvCxnSpPr>
            <p:spPr>
              <a:xfrm>
                <a:off x="7413510" y="4954478"/>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p:nvGrpSpPr>
          <p:grpSpPr>
            <a:xfrm rot="16200000">
              <a:off x="6784894" y="4598122"/>
              <a:ext cx="632009" cy="632009"/>
              <a:chOff x="7408198" y="4948974"/>
              <a:chExt cx="632009" cy="632009"/>
            </a:xfrm>
          </p:grpSpPr>
          <p:cxnSp>
            <p:nvCxnSpPr>
              <p:cNvPr id="252" name="Straight Connector 251"/>
              <p:cNvCxnSpPr/>
              <p:nvPr/>
            </p:nvCxnSpPr>
            <p:spPr>
              <a:xfrm>
                <a:off x="7427960" y="4948974"/>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sp>
          <p:nvSpPr>
            <p:cNvPr id="9" name="TextBox 8"/>
            <p:cNvSpPr txBox="1"/>
            <p:nvPr/>
          </p:nvSpPr>
          <p:spPr>
            <a:xfrm>
              <a:off x="2293693" y="2546898"/>
              <a:ext cx="1687910" cy="3372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err="1">
                  <a:ln>
                    <a:noFill/>
                  </a:ln>
                  <a:solidFill>
                    <a:prstClr val="black"/>
                  </a:solidFill>
                  <a:effectLst/>
                  <a:uLnTx/>
                  <a:uFillTx/>
                  <a:latin typeface="Courier" pitchFamily="2" charset="0"/>
                  <a:ea typeface="+mn-ea"/>
                  <a:cs typeface="+mn-cs"/>
                </a:rPr>
                <a:t>rdt_send</a:t>
              </a:r>
              <a:r>
                <a:rPr kumimoji="0" lang="en-US" sz="1600" b="0" i="0" u="none" strike="noStrike" kern="1200" cap="none" spc="0" normalizeH="0" baseline="0" noProof="0" dirty="0">
                  <a:ln>
                    <a:noFill/>
                  </a:ln>
                  <a:solidFill>
                    <a:prstClr val="black"/>
                  </a:solidFill>
                  <a:effectLst/>
                  <a:uLnTx/>
                  <a:uFillTx/>
                  <a:latin typeface="Courier" pitchFamily="2" charset="0"/>
                  <a:ea typeface="+mn-ea"/>
                  <a:cs typeface="+mn-cs"/>
                </a:rPr>
                <a:t>()</a:t>
              </a:r>
              <a:endParaRPr kumimoji="0" lang="en-US" sz="1600" b="0" i="0" u="none" strike="noStrike" kern="1200" cap="none" spc="0" normalizeH="0" baseline="0" noProof="0" dirty="0">
                <a:ln>
                  <a:noFill/>
                </a:ln>
                <a:solidFill>
                  <a:prstClr val="black"/>
                </a:solidFill>
                <a:effectLst/>
                <a:uLnTx/>
                <a:uFillTx/>
                <a:latin typeface="Courier" pitchFamily="2" charset="0"/>
                <a:ea typeface="+mn-ea"/>
                <a:cs typeface="+mn-cs"/>
              </a:endParaRPr>
            </a:p>
          </p:txBody>
        </p:sp>
        <p:sp>
          <p:nvSpPr>
            <p:cNvPr id="160" name="TextBox 159"/>
            <p:cNvSpPr txBox="1"/>
            <p:nvPr/>
          </p:nvSpPr>
          <p:spPr>
            <a:xfrm>
              <a:off x="2637055" y="4529903"/>
              <a:ext cx="1687910" cy="3372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err="1">
                  <a:ln>
                    <a:noFill/>
                  </a:ln>
                  <a:solidFill>
                    <a:prstClr val="black"/>
                  </a:solidFill>
                  <a:effectLst/>
                  <a:uLnTx/>
                  <a:uFillTx/>
                  <a:latin typeface="Courier" pitchFamily="2" charset="0"/>
                  <a:ea typeface="+mn-ea"/>
                  <a:cs typeface="+mn-cs"/>
                </a:rPr>
                <a:t>udt_send</a:t>
              </a:r>
              <a:r>
                <a:rPr kumimoji="0" lang="en-US" sz="1600" b="0" i="0" u="none" strike="noStrike" kern="1200" cap="none" spc="0" normalizeH="0" baseline="0" noProof="0" dirty="0">
                  <a:ln>
                    <a:noFill/>
                  </a:ln>
                  <a:solidFill>
                    <a:prstClr val="black"/>
                  </a:solidFill>
                  <a:effectLst/>
                  <a:uLnTx/>
                  <a:uFillTx/>
                  <a:latin typeface="Courier" pitchFamily="2" charset="0"/>
                  <a:ea typeface="+mn-ea"/>
                  <a:cs typeface="+mn-cs"/>
                </a:rPr>
                <a:t>()</a:t>
              </a:r>
              <a:endParaRPr kumimoji="0" lang="en-US" sz="1600" b="0" i="0" u="none" strike="noStrike" kern="1200" cap="none" spc="0" normalizeH="0" baseline="0" noProof="0" dirty="0">
                <a:ln>
                  <a:noFill/>
                </a:ln>
                <a:solidFill>
                  <a:prstClr val="black"/>
                </a:solidFill>
                <a:effectLst/>
                <a:uLnTx/>
                <a:uFillTx/>
                <a:latin typeface="Courier" pitchFamily="2" charset="0"/>
                <a:ea typeface="+mn-ea"/>
                <a:cs typeface="+mn-cs"/>
              </a:endParaRPr>
            </a:p>
          </p:txBody>
        </p:sp>
        <p:sp>
          <p:nvSpPr>
            <p:cNvPr id="161" name="TextBox 160"/>
            <p:cNvSpPr txBox="1"/>
            <p:nvPr/>
          </p:nvSpPr>
          <p:spPr>
            <a:xfrm>
              <a:off x="7460091" y="4522693"/>
              <a:ext cx="1687910" cy="3372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err="1">
                  <a:ln>
                    <a:noFill/>
                  </a:ln>
                  <a:solidFill>
                    <a:prstClr val="black"/>
                  </a:solidFill>
                  <a:effectLst/>
                  <a:uLnTx/>
                  <a:uFillTx/>
                  <a:latin typeface="Courier" pitchFamily="2" charset="0"/>
                  <a:ea typeface="+mn-ea"/>
                  <a:cs typeface="+mn-cs"/>
                </a:rPr>
                <a:t>rdt_rcv</a:t>
              </a:r>
              <a:r>
                <a:rPr kumimoji="0" lang="en-US" sz="1600" b="0" i="0" u="none" strike="noStrike" kern="1200" cap="none" spc="0" normalizeH="0" baseline="0" noProof="0" dirty="0">
                  <a:ln>
                    <a:noFill/>
                  </a:ln>
                  <a:solidFill>
                    <a:prstClr val="black"/>
                  </a:solidFill>
                  <a:effectLst/>
                  <a:uLnTx/>
                  <a:uFillTx/>
                  <a:latin typeface="Courier" pitchFamily="2" charset="0"/>
                  <a:ea typeface="+mn-ea"/>
                  <a:cs typeface="+mn-cs"/>
                </a:rPr>
                <a:t>()</a:t>
              </a:r>
              <a:endParaRPr kumimoji="0" lang="en-US" sz="1600" b="0" i="0" u="none" strike="noStrike" kern="1200" cap="none" spc="0" normalizeH="0" baseline="0" noProof="0" dirty="0">
                <a:ln>
                  <a:noFill/>
                </a:ln>
                <a:solidFill>
                  <a:prstClr val="black"/>
                </a:solidFill>
                <a:effectLst/>
                <a:uLnTx/>
                <a:uFillTx/>
                <a:latin typeface="Courier" pitchFamily="2" charset="0"/>
                <a:ea typeface="+mn-ea"/>
                <a:cs typeface="+mn-cs"/>
              </a:endParaRPr>
            </a:p>
          </p:txBody>
        </p:sp>
        <p:sp>
          <p:nvSpPr>
            <p:cNvPr id="162" name="TextBox 161"/>
            <p:cNvSpPr txBox="1"/>
            <p:nvPr/>
          </p:nvSpPr>
          <p:spPr>
            <a:xfrm>
              <a:off x="7446811" y="2872208"/>
              <a:ext cx="1935299" cy="3372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err="1">
                  <a:ln>
                    <a:noFill/>
                  </a:ln>
                  <a:solidFill>
                    <a:prstClr val="black"/>
                  </a:solidFill>
                  <a:effectLst/>
                  <a:uLnTx/>
                  <a:uFillTx/>
                  <a:latin typeface="Courier" pitchFamily="2" charset="0"/>
                  <a:ea typeface="+mn-ea"/>
                  <a:cs typeface="+mn-cs"/>
                </a:rPr>
                <a:t>deliver_data</a:t>
              </a:r>
              <a:r>
                <a:rPr kumimoji="0" lang="en-US" sz="1600" b="0" i="0" u="none" strike="noStrike" kern="1200" cap="none" spc="0" normalizeH="0" baseline="0" noProof="0" dirty="0">
                  <a:ln>
                    <a:noFill/>
                  </a:ln>
                  <a:solidFill>
                    <a:prstClr val="black"/>
                  </a:solidFill>
                  <a:effectLst/>
                  <a:uLnTx/>
                  <a:uFillTx/>
                  <a:latin typeface="Courier" pitchFamily="2" charset="0"/>
                  <a:ea typeface="+mn-ea"/>
                  <a:cs typeface="+mn-cs"/>
                </a:rPr>
                <a:t>()</a:t>
              </a:r>
              <a:endParaRPr kumimoji="0" lang="en-US" sz="1600" b="0" i="0" u="none" strike="noStrike" kern="1200" cap="none" spc="0" normalizeH="0" baseline="0" noProof="0" dirty="0">
                <a:ln>
                  <a:noFill/>
                </a:ln>
                <a:solidFill>
                  <a:prstClr val="black"/>
                </a:solidFill>
                <a:effectLst/>
                <a:uLnTx/>
                <a:uFillTx/>
                <a:latin typeface="Courier" pitchFamily="2" charset="0"/>
                <a:ea typeface="+mn-ea"/>
                <a:cs typeface="+mn-cs"/>
              </a:endParaRPr>
            </a:p>
          </p:txBody>
        </p:sp>
        <p:grpSp>
          <p:nvGrpSpPr>
            <p:cNvPr id="14" name="Group 13"/>
            <p:cNvGrpSpPr/>
            <p:nvPr/>
          </p:nvGrpSpPr>
          <p:grpSpPr>
            <a:xfrm>
              <a:off x="4198761" y="4538107"/>
              <a:ext cx="1129178" cy="337213"/>
              <a:chOff x="4492148" y="4699180"/>
              <a:chExt cx="1129178" cy="337213"/>
            </a:xfrm>
          </p:grpSpPr>
          <p:grpSp>
            <p:nvGrpSpPr>
              <p:cNvPr id="163" name="Group 162"/>
              <p:cNvGrpSpPr/>
              <p:nvPr/>
            </p:nvGrpSpPr>
            <p:grpSpPr>
              <a:xfrm>
                <a:off x="5044085" y="4699180"/>
                <a:ext cx="577241" cy="337213"/>
                <a:chOff x="9950444" y="999755"/>
                <a:chExt cx="577241" cy="337213"/>
              </a:xfrm>
            </p:grpSpPr>
            <p:sp>
              <p:nvSpPr>
                <p:cNvPr id="164" name="Rectangle 163"/>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TextBox 164"/>
                <p:cNvSpPr txBox="1"/>
                <p:nvPr/>
              </p:nvSpPr>
              <p:spPr>
                <a:xfrm>
                  <a:off x="9950444" y="999755"/>
                  <a:ext cx="577241" cy="3372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67" name="Group 166"/>
              <p:cNvGrpSpPr/>
              <p:nvPr/>
            </p:nvGrpSpPr>
            <p:grpSpPr>
              <a:xfrm>
                <a:off x="4492148" y="4738794"/>
                <a:ext cx="684009" cy="275613"/>
                <a:chOff x="9965227" y="1039458"/>
                <a:chExt cx="684009" cy="275613"/>
              </a:xfrm>
            </p:grpSpPr>
            <p:sp>
              <p:nvSpPr>
                <p:cNvPr id="168" name="Rectangle 167"/>
                <p:cNvSpPr/>
                <p:nvPr/>
              </p:nvSpPr>
              <p:spPr>
                <a:xfrm>
                  <a:off x="10010632" y="1066693"/>
                  <a:ext cx="561043"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TextBox 168"/>
                <p:cNvSpPr txBox="1"/>
                <p:nvPr/>
              </p:nvSpPr>
              <p:spPr>
                <a:xfrm>
                  <a:off x="9965227" y="1039458"/>
                  <a:ext cx="684009" cy="27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70" name="Group 169"/>
            <p:cNvGrpSpPr/>
            <p:nvPr/>
          </p:nvGrpSpPr>
          <p:grpSpPr>
            <a:xfrm>
              <a:off x="6194588" y="4534824"/>
              <a:ext cx="1129178" cy="337213"/>
              <a:chOff x="4492148" y="4699180"/>
              <a:chExt cx="1129178" cy="337213"/>
            </a:xfrm>
          </p:grpSpPr>
          <p:grpSp>
            <p:nvGrpSpPr>
              <p:cNvPr id="171" name="Group 170"/>
              <p:cNvGrpSpPr/>
              <p:nvPr/>
            </p:nvGrpSpPr>
            <p:grpSpPr>
              <a:xfrm>
                <a:off x="5044085" y="4699180"/>
                <a:ext cx="577241" cy="337213"/>
                <a:chOff x="9950444" y="999755"/>
                <a:chExt cx="577241" cy="337213"/>
              </a:xfrm>
            </p:grpSpPr>
            <p:sp>
              <p:nvSpPr>
                <p:cNvPr id="175" name="Rectangle 174"/>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TextBox 175"/>
                <p:cNvSpPr txBox="1"/>
                <p:nvPr/>
              </p:nvSpPr>
              <p:spPr>
                <a:xfrm>
                  <a:off x="9950444" y="999755"/>
                  <a:ext cx="577241" cy="3372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72" name="Group 171"/>
              <p:cNvGrpSpPr/>
              <p:nvPr/>
            </p:nvGrpSpPr>
            <p:grpSpPr>
              <a:xfrm>
                <a:off x="4492148" y="4738794"/>
                <a:ext cx="684009" cy="275613"/>
                <a:chOff x="9965227" y="1039458"/>
                <a:chExt cx="684009" cy="275613"/>
              </a:xfrm>
            </p:grpSpPr>
            <p:sp>
              <p:nvSpPr>
                <p:cNvPr id="173" name="Rectangle 172"/>
                <p:cNvSpPr/>
                <p:nvPr/>
              </p:nvSpPr>
              <p:spPr>
                <a:xfrm>
                  <a:off x="10010632" y="1066693"/>
                  <a:ext cx="561043"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TextBox 173"/>
                <p:cNvSpPr txBox="1"/>
                <p:nvPr/>
              </p:nvSpPr>
              <p:spPr>
                <a:xfrm>
                  <a:off x="9965227" y="1039458"/>
                  <a:ext cx="684009" cy="27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nvGrpSpPr>
          <p:cNvPr id="197" name="Group 6"/>
          <p:cNvGrpSpPr/>
          <p:nvPr/>
        </p:nvGrpSpPr>
        <p:grpSpPr bwMode="auto">
          <a:xfrm>
            <a:off x="352441" y="1450769"/>
            <a:ext cx="3330575" cy="1430338"/>
            <a:chOff x="240" y="920"/>
            <a:chExt cx="2098" cy="901"/>
          </a:xfrm>
        </p:grpSpPr>
        <p:sp>
          <p:nvSpPr>
            <p:cNvPr id="198" name="Text Box 7"/>
            <p:cNvSpPr txBox="1">
              <a:spLocks noChangeArrowheads="1"/>
            </p:cNvSpPr>
            <p:nvPr/>
          </p:nvSpPr>
          <p:spPr bwMode="auto">
            <a:xfrm>
              <a:off x="318" y="920"/>
              <a:ext cx="2020" cy="542"/>
            </a:xfrm>
            <a:prstGeom prst="rect">
              <a:avLst/>
            </a:prstGeom>
            <a:noFill/>
            <a:ln>
              <a:noFill/>
            </a:ln>
            <a:effectLst/>
          </p:spPr>
          <p:txBody>
            <a:bodyPr wrap="squar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S PGothic" charset="0"/>
                  <a:cs typeface="+mn-cs"/>
                </a:rPr>
                <a:t>rdt_send</a:t>
              </a:r>
              <a:r>
                <a:rPr kumimoji="0" lang="en-US" sz="1800" b="1" i="0" u="none" strike="noStrike" kern="1200" cap="none" spc="0" normalizeH="0" baseline="0" noProof="0" dirty="0">
                  <a:ln>
                    <a:noFill/>
                  </a:ln>
                  <a:solidFill>
                    <a:srgbClr val="C00000"/>
                  </a:solidFill>
                  <a:effectLst/>
                  <a:uLnTx/>
                  <a:uFillTx/>
                  <a:latin typeface="Calibri" panose="020F0502020204030204"/>
                  <a:ea typeface="MS PGothic" charset="0"/>
                  <a:cs typeface="+mn-cs"/>
                </a:rPr>
                <a:t>():</a:t>
              </a:r>
              <a:r>
                <a:rPr kumimoji="0" lang="en-US" sz="1800" b="0" i="0" u="none" strike="noStrike" kern="1200" cap="none" spc="0" normalizeH="0" baseline="0" noProof="0" dirty="0">
                  <a:ln>
                    <a:noFill/>
                  </a:ln>
                  <a:solidFill>
                    <a:srgbClr val="C00000"/>
                  </a:solidFill>
                  <a:effectLst/>
                  <a:uLnTx/>
                  <a:uFillTx/>
                  <a:latin typeface="Calibri" panose="020F0502020204030204"/>
                  <a:ea typeface="MS PGothic" charset="0"/>
                  <a:cs typeface="+mn-cs"/>
                </a:rPr>
                <a:t> </a:t>
              </a:r>
              <a:r>
                <a:rPr kumimoji="0" lang="en-US" b="0" i="0" u="none" strike="noStrike" kern="1200" cap="none" spc="0" normalizeH="0" baseline="0" noProof="0" dirty="0">
                  <a:ln>
                    <a:noFill/>
                  </a:ln>
                  <a:solidFill>
                    <a:prstClr val="black"/>
                  </a:solidFill>
                  <a:effectLst/>
                  <a:uLnTx/>
                  <a:uFillTx/>
                  <a:latin typeface="Calibri" panose="020F0502020204030204"/>
                  <a:ea typeface="MS PGothic" charset="0"/>
                  <a:cs typeface="+mn-cs"/>
                </a:rPr>
                <a:t>called from above, (e.g., by app.). Passed data to deliver to receiver upper layer</a:t>
              </a:r>
              <a:endParaRPr kumimoji="0" lang="en-US" b="0" i="0" u="none" strike="noStrike" kern="1200" cap="none" spc="0" normalizeH="0" baseline="0" noProof="0" dirty="0">
                <a:ln>
                  <a:noFill/>
                </a:ln>
                <a:solidFill>
                  <a:prstClr val="black"/>
                </a:solidFill>
                <a:effectLst/>
                <a:uLnTx/>
                <a:uFillTx/>
                <a:latin typeface="Calibri" panose="020F0502020204030204"/>
                <a:ea typeface="MS PGothic" charset="0"/>
                <a:cs typeface="+mn-cs"/>
              </a:endParaRPr>
            </a:p>
          </p:txBody>
        </p:sp>
        <p:grpSp>
          <p:nvGrpSpPr>
            <p:cNvPr id="199" name="Group 8"/>
            <p:cNvGrpSpPr/>
            <p:nvPr/>
          </p:nvGrpSpPr>
          <p:grpSpPr bwMode="auto">
            <a:xfrm>
              <a:off x="240" y="921"/>
              <a:ext cx="2020" cy="900"/>
              <a:chOff x="240" y="933"/>
              <a:chExt cx="2020" cy="900"/>
            </a:xfrm>
          </p:grpSpPr>
          <p:sp>
            <p:nvSpPr>
              <p:cNvPr id="200" name="Line 9"/>
              <p:cNvSpPr>
                <a:spLocks noChangeShapeType="1"/>
              </p:cNvSpPr>
              <p:nvPr/>
            </p:nvSpPr>
            <p:spPr bwMode="auto">
              <a:xfrm>
                <a:off x="1787" y="1509"/>
                <a:ext cx="174" cy="324"/>
              </a:xfrm>
              <a:prstGeom prst="line">
                <a:avLst/>
              </a:prstGeom>
              <a:noFill/>
              <a:ln w="19050">
                <a:solidFill>
                  <a:srgbClr val="C00000"/>
                </a:solidFill>
                <a:round/>
                <a:tailEnd type="triangle" w="med" len="me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pitchFamily="34" charset="0"/>
                  <a:ea typeface="MS PGothic" charset="0"/>
                  <a:cs typeface="+mn-cs"/>
                </a:endParaRPr>
              </a:p>
            </p:txBody>
          </p:sp>
          <p:sp>
            <p:nvSpPr>
              <p:cNvPr id="201" name="Rectangle 10"/>
              <p:cNvSpPr>
                <a:spLocks noChangeArrowheads="1"/>
              </p:cNvSpPr>
              <p:nvPr/>
            </p:nvSpPr>
            <p:spPr bwMode="auto">
              <a:xfrm>
                <a:off x="240" y="933"/>
                <a:ext cx="2020" cy="558"/>
              </a:xfrm>
              <a:prstGeom prst="rect">
                <a:avLst/>
              </a:prstGeom>
              <a:noFill/>
              <a:ln w="19050">
                <a:solidFill>
                  <a:srgbClr val="C00000"/>
                </a:solidFill>
                <a:miter lim="800000"/>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pitchFamily="34" charset="0"/>
                  <a:ea typeface="MS PGothic" charset="0"/>
                  <a:cs typeface="+mn-cs"/>
                </a:endParaRPr>
              </a:p>
            </p:txBody>
          </p:sp>
        </p:grpSp>
      </p:grpSp>
      <p:grpSp>
        <p:nvGrpSpPr>
          <p:cNvPr id="202" name="Group 11"/>
          <p:cNvGrpSpPr/>
          <p:nvPr/>
        </p:nvGrpSpPr>
        <p:grpSpPr bwMode="auto">
          <a:xfrm>
            <a:off x="665618" y="5097921"/>
            <a:ext cx="3074988" cy="1376363"/>
            <a:chOff x="218" y="3055"/>
            <a:chExt cx="1937" cy="867"/>
          </a:xfrm>
        </p:grpSpPr>
        <p:sp>
          <p:nvSpPr>
            <p:cNvPr id="203" name="Text Box 12"/>
            <p:cNvSpPr txBox="1">
              <a:spLocks noChangeArrowheads="1"/>
            </p:cNvSpPr>
            <p:nvPr/>
          </p:nvSpPr>
          <p:spPr bwMode="auto">
            <a:xfrm>
              <a:off x="233" y="3356"/>
              <a:ext cx="1878" cy="542"/>
            </a:xfrm>
            <a:prstGeom prst="rect">
              <a:avLst/>
            </a:prstGeom>
            <a:noFill/>
            <a:ln>
              <a:noFill/>
            </a:ln>
            <a:effectLst/>
          </p:spPr>
          <p:txBody>
            <a:bodyPr wrap="squar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S PGothic" charset="0"/>
                  <a:cs typeface="+mn-cs"/>
                </a:rPr>
                <a:t>udt_send</a:t>
              </a:r>
              <a:r>
                <a:rPr kumimoji="0" lang="en-US" sz="1800" b="1" i="0" u="none" strike="noStrike" kern="1200" cap="none" spc="0" normalizeH="0" baseline="0" noProof="0" dirty="0">
                  <a:ln>
                    <a:noFill/>
                  </a:ln>
                  <a:solidFill>
                    <a:srgbClr val="C00000"/>
                  </a:solidFill>
                  <a:effectLst/>
                  <a:uLnTx/>
                  <a:uFillTx/>
                  <a:latin typeface="Calibri" panose="020F0502020204030204"/>
                  <a:ea typeface="MS PGothic" charset="0"/>
                  <a:cs typeface="+mn-cs"/>
                </a:rPr>
                <a:t>():</a:t>
              </a:r>
              <a:r>
                <a:rPr kumimoji="0" lang="en-US" sz="1800" b="0" i="0" u="none" strike="noStrike" kern="1200" cap="none" spc="0" normalizeH="0" baseline="0" noProof="0" dirty="0">
                  <a:ln>
                    <a:noFill/>
                  </a:ln>
                  <a:solidFill>
                    <a:srgbClr val="C00000"/>
                  </a:solidFill>
                  <a:effectLst/>
                  <a:uLnTx/>
                  <a:uFillTx/>
                  <a:latin typeface="Calibri" panose="020F0502020204030204"/>
                  <a:ea typeface="MS PGothic" charset="0"/>
                  <a:cs typeface="+mn-cs"/>
                </a:rPr>
                <a:t> </a:t>
              </a:r>
              <a:r>
                <a:rPr kumimoji="0" lang="en-US" b="0" i="0" u="none" strike="noStrike" kern="1200" cap="none" spc="0" normalizeH="0" baseline="0" noProof="0" dirty="0">
                  <a:ln>
                    <a:noFill/>
                  </a:ln>
                  <a:solidFill>
                    <a:prstClr val="black"/>
                  </a:solidFill>
                  <a:effectLst/>
                  <a:uLnTx/>
                  <a:uFillTx/>
                  <a:latin typeface="Calibri" panose="020F0502020204030204"/>
                  <a:ea typeface="MS PGothic" charset="0"/>
                  <a:cs typeface="+mn-cs"/>
                </a:rPr>
                <a:t>called by </a:t>
              </a:r>
              <a:r>
                <a:rPr kumimoji="0" lang="en-US" b="0" i="0" u="none" strike="noStrike" kern="1200" cap="none" spc="0" normalizeH="0" baseline="0" noProof="0" dirty="0" err="1">
                  <a:ln>
                    <a:noFill/>
                  </a:ln>
                  <a:solidFill>
                    <a:prstClr val="black"/>
                  </a:solidFill>
                  <a:effectLst/>
                  <a:uLnTx/>
                  <a:uFillTx/>
                  <a:latin typeface="Courier" pitchFamily="2" charset="0"/>
                  <a:ea typeface="MS PGothic" charset="0"/>
                  <a:cs typeface="+mn-cs"/>
                </a:rPr>
                <a:t>rdt</a:t>
              </a:r>
              <a:endParaRPr kumimoji="0" lang="en-US" b="0" i="0" u="none" strike="noStrike" kern="1200" cap="none" spc="0" normalizeH="0" baseline="0" noProof="0" dirty="0">
                <a:ln>
                  <a:noFill/>
                </a:ln>
                <a:solidFill>
                  <a:prstClr val="black"/>
                </a:solidFill>
                <a:effectLst/>
                <a:uLnTx/>
                <a:uFillTx/>
                <a:latin typeface="Courier" pitchFamily="2" charset="0"/>
                <a:ea typeface="MS PGothic" charset="0"/>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b="0" i="0" u="none" strike="noStrike" kern="1200" cap="none" spc="0" normalizeH="0" baseline="0" noProof="0" dirty="0">
                  <a:ln>
                    <a:noFill/>
                  </a:ln>
                  <a:solidFill>
                    <a:prstClr val="black"/>
                  </a:solidFill>
                  <a:effectLst/>
                  <a:uLnTx/>
                  <a:uFillTx/>
                  <a:latin typeface="Calibri" panose="020F0502020204030204"/>
                  <a:ea typeface="MS PGothic" charset="0"/>
                  <a:cs typeface="+mn-cs"/>
                </a:rPr>
                <a:t>to transfer packet over </a:t>
              </a:r>
              <a:endParaRPr kumimoji="0" lang="en-US" b="0" i="0" u="none" strike="noStrike" kern="1200" cap="none" spc="0" normalizeH="0" baseline="0" noProof="0" dirty="0">
                <a:ln>
                  <a:noFill/>
                </a:ln>
                <a:solidFill>
                  <a:prstClr val="black"/>
                </a:solidFill>
                <a:effectLst/>
                <a:uLnTx/>
                <a:uFillTx/>
                <a:latin typeface="Calibri" panose="020F0502020204030204"/>
                <a:ea typeface="MS PGothic" charset="0"/>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b="0" i="0" u="none" strike="noStrike" kern="1200" cap="none" spc="0" normalizeH="0" baseline="0" noProof="0" dirty="0">
                  <a:ln>
                    <a:noFill/>
                  </a:ln>
                  <a:solidFill>
                    <a:prstClr val="black"/>
                  </a:solidFill>
                  <a:effectLst/>
                  <a:uLnTx/>
                  <a:uFillTx/>
                  <a:latin typeface="Calibri" panose="020F0502020204030204"/>
                  <a:ea typeface="MS PGothic" charset="0"/>
                  <a:cs typeface="+mn-cs"/>
                </a:rPr>
                <a:t>unreliable channel to receiver</a:t>
              </a:r>
              <a:endParaRPr kumimoji="0" lang="en-US" b="0" i="0" u="none" strike="noStrike" kern="1200" cap="none" spc="0" normalizeH="0" baseline="0" noProof="0" dirty="0">
                <a:ln>
                  <a:noFill/>
                </a:ln>
                <a:solidFill>
                  <a:prstClr val="black"/>
                </a:solidFill>
                <a:effectLst/>
                <a:uLnTx/>
                <a:uFillTx/>
                <a:latin typeface="Calibri" panose="020F0502020204030204"/>
                <a:ea typeface="MS PGothic" charset="0"/>
                <a:cs typeface="+mn-cs"/>
              </a:endParaRPr>
            </a:p>
          </p:txBody>
        </p:sp>
        <p:grpSp>
          <p:nvGrpSpPr>
            <p:cNvPr id="204" name="Group 13"/>
            <p:cNvGrpSpPr/>
            <p:nvPr/>
          </p:nvGrpSpPr>
          <p:grpSpPr bwMode="auto">
            <a:xfrm>
              <a:off x="218" y="3055"/>
              <a:ext cx="1937" cy="867"/>
              <a:chOff x="218" y="3055"/>
              <a:chExt cx="1937" cy="867"/>
            </a:xfrm>
          </p:grpSpPr>
          <p:sp>
            <p:nvSpPr>
              <p:cNvPr id="205" name="Line 14"/>
              <p:cNvSpPr>
                <a:spLocks noChangeShapeType="1"/>
              </p:cNvSpPr>
              <p:nvPr/>
            </p:nvSpPr>
            <p:spPr bwMode="auto">
              <a:xfrm flipV="1">
                <a:off x="1433" y="3055"/>
                <a:ext cx="359" cy="303"/>
              </a:xfrm>
              <a:prstGeom prst="line">
                <a:avLst/>
              </a:prstGeom>
              <a:noFill/>
              <a:ln w="19050">
                <a:solidFill>
                  <a:srgbClr val="C00000"/>
                </a:solidFill>
                <a:round/>
                <a:tailEnd type="triangle" w="med" len="me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pitchFamily="34" charset="0"/>
                  <a:ea typeface="MS PGothic" charset="0"/>
                  <a:cs typeface="+mn-cs"/>
                </a:endParaRPr>
              </a:p>
            </p:txBody>
          </p:sp>
          <p:sp>
            <p:nvSpPr>
              <p:cNvPr id="206" name="Rectangle 15"/>
              <p:cNvSpPr>
                <a:spLocks noChangeArrowheads="1"/>
              </p:cNvSpPr>
              <p:nvPr/>
            </p:nvSpPr>
            <p:spPr bwMode="auto">
              <a:xfrm>
                <a:off x="218" y="3364"/>
                <a:ext cx="1937" cy="558"/>
              </a:xfrm>
              <a:prstGeom prst="rect">
                <a:avLst/>
              </a:prstGeom>
              <a:noFill/>
              <a:ln w="19050">
                <a:solidFill>
                  <a:srgbClr val="C00000"/>
                </a:solidFill>
                <a:miter lim="800000"/>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pitchFamily="34" charset="0"/>
                  <a:ea typeface="MS PGothic" charset="0"/>
                  <a:cs typeface="+mn-cs"/>
                </a:endParaRPr>
              </a:p>
            </p:txBody>
          </p:sp>
        </p:grpSp>
      </p:grpSp>
      <p:grpSp>
        <p:nvGrpSpPr>
          <p:cNvPr id="207" name="Group 16"/>
          <p:cNvGrpSpPr/>
          <p:nvPr/>
        </p:nvGrpSpPr>
        <p:grpSpPr bwMode="auto">
          <a:xfrm>
            <a:off x="8446406" y="5042355"/>
            <a:ext cx="3122613" cy="1497013"/>
            <a:chOff x="3071" y="2986"/>
            <a:chExt cx="1967" cy="943"/>
          </a:xfrm>
        </p:grpSpPr>
        <p:sp>
          <p:nvSpPr>
            <p:cNvPr id="208" name="Text Box 17"/>
            <p:cNvSpPr txBox="1">
              <a:spLocks noChangeArrowheads="1"/>
            </p:cNvSpPr>
            <p:nvPr/>
          </p:nvSpPr>
          <p:spPr bwMode="auto">
            <a:xfrm>
              <a:off x="3101" y="3362"/>
              <a:ext cx="1937" cy="542"/>
            </a:xfrm>
            <a:prstGeom prst="rect">
              <a:avLst/>
            </a:prstGeom>
            <a:noFill/>
            <a:ln>
              <a:noFill/>
            </a:ln>
            <a:effectLst/>
          </p:spPr>
          <p:txBody>
            <a:bodyPr wrap="squar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S PGothic" charset="0"/>
                  <a:cs typeface="+mn-cs"/>
                </a:rPr>
                <a:t>rdt_rcv</a:t>
              </a:r>
              <a:r>
                <a:rPr kumimoji="0" lang="en-US" sz="1800" b="1" i="0" u="none" strike="noStrike" kern="1200" cap="none" spc="0" normalizeH="0" baseline="0" noProof="0" dirty="0">
                  <a:ln>
                    <a:noFill/>
                  </a:ln>
                  <a:solidFill>
                    <a:srgbClr val="C00000"/>
                  </a:solidFill>
                  <a:effectLst/>
                  <a:uLnTx/>
                  <a:uFillTx/>
                  <a:latin typeface="Calibri" panose="020F0502020204030204"/>
                  <a:ea typeface="MS PGothic" charset="0"/>
                  <a:cs typeface="+mn-cs"/>
                </a:rPr>
                <a:t>():</a:t>
              </a:r>
              <a:r>
                <a:rPr kumimoji="0" lang="en-US" sz="1800" b="0" i="0" u="none" strike="noStrike" kern="1200" cap="none" spc="0" normalizeH="0" baseline="0" noProof="0" dirty="0">
                  <a:ln>
                    <a:noFill/>
                  </a:ln>
                  <a:solidFill>
                    <a:srgbClr val="C00000"/>
                  </a:solidFill>
                  <a:effectLst/>
                  <a:uLnTx/>
                  <a:uFillTx/>
                  <a:latin typeface="Calibri" panose="020F0502020204030204"/>
                  <a:ea typeface="MS PGothic" charset="0"/>
                  <a:cs typeface="+mn-cs"/>
                </a:rPr>
                <a:t> </a:t>
              </a:r>
              <a:r>
                <a:rPr kumimoji="0" lang="en-US" b="0" i="0" u="none" strike="noStrike" kern="1200" cap="none" spc="0" normalizeH="0" baseline="0" noProof="0" dirty="0">
                  <a:ln>
                    <a:noFill/>
                  </a:ln>
                  <a:solidFill>
                    <a:prstClr val="black"/>
                  </a:solidFill>
                  <a:effectLst/>
                  <a:uLnTx/>
                  <a:uFillTx/>
                  <a:latin typeface="Calibri" panose="020F0502020204030204"/>
                  <a:ea typeface="MS PGothic" charset="0"/>
                  <a:cs typeface="+mn-cs"/>
                </a:rPr>
                <a:t>called when packet arrives on receiver side of channel</a:t>
              </a:r>
              <a:endParaRPr kumimoji="0" lang="en-US" b="0" i="0" u="none" strike="noStrike" kern="1200" cap="none" spc="0" normalizeH="0" baseline="0" noProof="0" dirty="0">
                <a:ln>
                  <a:noFill/>
                </a:ln>
                <a:solidFill>
                  <a:prstClr val="black"/>
                </a:solidFill>
                <a:effectLst/>
                <a:uLnTx/>
                <a:uFillTx/>
                <a:latin typeface="Calibri" panose="020F0502020204030204"/>
                <a:ea typeface="MS PGothic" charset="0"/>
                <a:cs typeface="+mn-cs"/>
              </a:endParaRPr>
            </a:p>
          </p:txBody>
        </p:sp>
        <p:grpSp>
          <p:nvGrpSpPr>
            <p:cNvPr id="209" name="Group 18"/>
            <p:cNvGrpSpPr/>
            <p:nvPr/>
          </p:nvGrpSpPr>
          <p:grpSpPr bwMode="auto">
            <a:xfrm>
              <a:off x="3071" y="2986"/>
              <a:ext cx="1937" cy="943"/>
              <a:chOff x="3071" y="2986"/>
              <a:chExt cx="1937" cy="943"/>
            </a:xfrm>
          </p:grpSpPr>
          <p:sp>
            <p:nvSpPr>
              <p:cNvPr id="210" name="Line 19"/>
              <p:cNvSpPr>
                <a:spLocks noChangeShapeType="1"/>
              </p:cNvSpPr>
              <p:nvPr/>
            </p:nvSpPr>
            <p:spPr bwMode="auto">
              <a:xfrm flipH="1" flipV="1">
                <a:off x="3312" y="2986"/>
                <a:ext cx="398" cy="371"/>
              </a:xfrm>
              <a:prstGeom prst="line">
                <a:avLst/>
              </a:prstGeom>
              <a:noFill/>
              <a:ln w="19050">
                <a:solidFill>
                  <a:srgbClr val="C00000"/>
                </a:solidFill>
                <a:round/>
                <a:tailEnd type="triangle" w="med" len="me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Tahoma" panose="020B0604030504040204" pitchFamily="34" charset="0"/>
                  <a:ea typeface="MS PGothic" charset="0"/>
                  <a:cs typeface="+mn-cs"/>
                </a:endParaRPr>
              </a:p>
            </p:txBody>
          </p:sp>
          <p:sp>
            <p:nvSpPr>
              <p:cNvPr id="211" name="Rectangle 20"/>
              <p:cNvSpPr>
                <a:spLocks noChangeArrowheads="1"/>
              </p:cNvSpPr>
              <p:nvPr/>
            </p:nvSpPr>
            <p:spPr bwMode="auto">
              <a:xfrm>
                <a:off x="3071" y="3348"/>
                <a:ext cx="1937" cy="581"/>
              </a:xfrm>
              <a:prstGeom prst="rect">
                <a:avLst/>
              </a:prstGeom>
              <a:noFill/>
              <a:ln w="19050">
                <a:solidFill>
                  <a:srgbClr val="C00000"/>
                </a:solidFill>
                <a:miter lim="800000"/>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pitchFamily="34" charset="0"/>
                  <a:ea typeface="MS PGothic" charset="0"/>
                  <a:cs typeface="+mn-cs"/>
                </a:endParaRPr>
              </a:p>
            </p:txBody>
          </p:sp>
        </p:grpSp>
      </p:grpSp>
      <p:grpSp>
        <p:nvGrpSpPr>
          <p:cNvPr id="212" name="Group 21"/>
          <p:cNvGrpSpPr/>
          <p:nvPr/>
        </p:nvGrpSpPr>
        <p:grpSpPr bwMode="auto">
          <a:xfrm>
            <a:off x="8829246" y="1549505"/>
            <a:ext cx="3063876" cy="1571625"/>
            <a:chOff x="3138" y="936"/>
            <a:chExt cx="1930" cy="990"/>
          </a:xfrm>
        </p:grpSpPr>
        <p:sp>
          <p:nvSpPr>
            <p:cNvPr id="213" name="Text Box 22"/>
            <p:cNvSpPr txBox="1">
              <a:spLocks noChangeArrowheads="1"/>
            </p:cNvSpPr>
            <p:nvPr/>
          </p:nvSpPr>
          <p:spPr bwMode="auto">
            <a:xfrm>
              <a:off x="3168" y="936"/>
              <a:ext cx="1900" cy="387"/>
            </a:xfrm>
            <a:prstGeom prst="rect">
              <a:avLst/>
            </a:prstGeom>
            <a:noFill/>
            <a:ln>
              <a:noFill/>
            </a:ln>
            <a:effectLst/>
          </p:spPr>
          <p:txBody>
            <a:bodyPr wrap="squar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S PGothic" charset="0"/>
                  <a:cs typeface="+mn-cs"/>
                </a:rPr>
                <a:t>deliver_data</a:t>
              </a:r>
              <a:r>
                <a:rPr kumimoji="0" lang="en-US" sz="1800" b="1" i="0" u="none" strike="noStrike" kern="1200" cap="none" spc="0" normalizeH="0" baseline="0" noProof="0" dirty="0">
                  <a:ln>
                    <a:noFill/>
                  </a:ln>
                  <a:solidFill>
                    <a:srgbClr val="C00000"/>
                  </a:solidFill>
                  <a:effectLst/>
                  <a:uLnTx/>
                  <a:uFillTx/>
                  <a:latin typeface="Calibri" panose="020F0502020204030204"/>
                  <a:ea typeface="MS PGothic" charset="0"/>
                  <a:cs typeface="+mn-cs"/>
                </a:rPr>
                <a:t>():</a:t>
              </a:r>
              <a:r>
                <a:rPr kumimoji="0" lang="en-US" sz="1800" b="0" i="0" u="none" strike="noStrike" kern="1200" cap="none" spc="0" normalizeH="0" baseline="0" noProof="0" dirty="0">
                  <a:ln>
                    <a:noFill/>
                  </a:ln>
                  <a:solidFill>
                    <a:srgbClr val="C00000"/>
                  </a:solidFill>
                  <a:effectLst/>
                  <a:uLnTx/>
                  <a:uFillTx/>
                  <a:latin typeface="Calibri" panose="020F0502020204030204"/>
                  <a:ea typeface="MS PGothic" charset="0"/>
                  <a:cs typeface="+mn-cs"/>
                </a:rPr>
                <a:t> </a:t>
              </a:r>
              <a:r>
                <a:rPr kumimoji="0" lang="en-US" b="0" i="0" u="none" strike="noStrike" kern="1200" cap="none" spc="0" normalizeH="0" baseline="0" noProof="0" dirty="0">
                  <a:ln>
                    <a:noFill/>
                  </a:ln>
                  <a:solidFill>
                    <a:prstClr val="black"/>
                  </a:solidFill>
                  <a:effectLst/>
                  <a:uLnTx/>
                  <a:uFillTx/>
                  <a:latin typeface="Calibri" panose="020F0502020204030204"/>
                  <a:ea typeface="MS PGothic" charset="0"/>
                  <a:cs typeface="+mn-cs"/>
                </a:rPr>
                <a:t>called by </a:t>
              </a:r>
              <a:r>
                <a:rPr kumimoji="0" lang="en-US" b="0" i="0" u="none" strike="noStrike" kern="1200" cap="none" spc="0" normalizeH="0" baseline="0" noProof="0" dirty="0" err="1">
                  <a:ln>
                    <a:noFill/>
                  </a:ln>
                  <a:solidFill>
                    <a:prstClr val="black"/>
                  </a:solidFill>
                  <a:effectLst/>
                  <a:uLnTx/>
                  <a:uFillTx/>
                  <a:latin typeface="Courier" pitchFamily="2" charset="0"/>
                  <a:ea typeface="MS PGothic" charset="0"/>
                  <a:cs typeface="+mn-cs"/>
                </a:rPr>
                <a:t>rdt</a:t>
              </a:r>
              <a:r>
                <a:rPr kumimoji="0" lang="en-US" b="0" i="0" u="none" strike="noStrike" kern="1200" cap="none" spc="0" normalizeH="0" baseline="0" noProof="0" dirty="0">
                  <a:ln>
                    <a:noFill/>
                  </a:ln>
                  <a:solidFill>
                    <a:prstClr val="black"/>
                  </a:solidFill>
                  <a:effectLst/>
                  <a:uLnTx/>
                  <a:uFillTx/>
                  <a:latin typeface="Courier" pitchFamily="2" charset="0"/>
                  <a:ea typeface="MS PGothic" charset="0"/>
                  <a:cs typeface="+mn-cs"/>
                </a:rPr>
                <a:t> </a:t>
              </a:r>
              <a:r>
                <a:rPr kumimoji="0" lang="en-US" b="0" i="0" u="none" strike="noStrike" kern="1200" cap="none" spc="0" normalizeH="0" baseline="0" noProof="0" dirty="0">
                  <a:ln>
                    <a:noFill/>
                  </a:ln>
                  <a:solidFill>
                    <a:prstClr val="black"/>
                  </a:solidFill>
                  <a:effectLst/>
                  <a:uLnTx/>
                  <a:uFillTx/>
                  <a:latin typeface="Calibri" panose="020F0502020204030204"/>
                  <a:ea typeface="MS PGothic" charset="0"/>
                  <a:cs typeface="+mn-cs"/>
                </a:rPr>
                <a:t>to deliver data to upper layer</a:t>
              </a:r>
              <a:endParaRPr kumimoji="0" lang="en-US" b="0" i="0" u="none" strike="noStrike" kern="1200" cap="none" spc="0" normalizeH="0" baseline="0" noProof="0" dirty="0">
                <a:ln>
                  <a:noFill/>
                </a:ln>
                <a:solidFill>
                  <a:prstClr val="black"/>
                </a:solidFill>
                <a:effectLst/>
                <a:uLnTx/>
                <a:uFillTx/>
                <a:latin typeface="Calibri" panose="020F0502020204030204"/>
                <a:ea typeface="MS PGothic" charset="0"/>
                <a:cs typeface="+mn-cs"/>
              </a:endParaRPr>
            </a:p>
          </p:txBody>
        </p:sp>
        <p:grpSp>
          <p:nvGrpSpPr>
            <p:cNvPr id="214" name="Group 23"/>
            <p:cNvGrpSpPr/>
            <p:nvPr/>
          </p:nvGrpSpPr>
          <p:grpSpPr bwMode="auto">
            <a:xfrm>
              <a:off x="3138" y="942"/>
              <a:ext cx="1899" cy="984"/>
              <a:chOff x="3138" y="942"/>
              <a:chExt cx="1899" cy="984"/>
            </a:xfrm>
          </p:grpSpPr>
          <p:sp>
            <p:nvSpPr>
              <p:cNvPr id="215" name="Line 24"/>
              <p:cNvSpPr>
                <a:spLocks noChangeShapeType="1"/>
              </p:cNvSpPr>
              <p:nvPr/>
            </p:nvSpPr>
            <p:spPr bwMode="auto">
              <a:xfrm flipH="1">
                <a:off x="3328" y="1334"/>
                <a:ext cx="325" cy="592"/>
              </a:xfrm>
              <a:prstGeom prst="line">
                <a:avLst/>
              </a:prstGeom>
              <a:noFill/>
              <a:ln w="19050">
                <a:solidFill>
                  <a:srgbClr val="C00000"/>
                </a:solidFill>
                <a:round/>
                <a:tailEnd type="triangle" w="med" len="me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Tahoma" panose="020B0604030504040204" pitchFamily="34" charset="0"/>
                  <a:ea typeface="MS PGothic" charset="0"/>
                  <a:cs typeface="+mn-cs"/>
                </a:endParaRPr>
              </a:p>
            </p:txBody>
          </p:sp>
          <p:sp>
            <p:nvSpPr>
              <p:cNvPr id="216" name="Rectangle 25"/>
              <p:cNvSpPr>
                <a:spLocks noChangeArrowheads="1"/>
              </p:cNvSpPr>
              <p:nvPr/>
            </p:nvSpPr>
            <p:spPr bwMode="auto">
              <a:xfrm>
                <a:off x="3138" y="942"/>
                <a:ext cx="1899" cy="396"/>
              </a:xfrm>
              <a:prstGeom prst="rect">
                <a:avLst/>
              </a:prstGeom>
              <a:noFill/>
              <a:ln w="19050">
                <a:solidFill>
                  <a:srgbClr val="C00000"/>
                </a:solidFill>
                <a:miter lim="800000"/>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pitchFamily="34" charset="0"/>
                  <a:ea typeface="MS PGothic" charset="0"/>
                  <a:cs typeface="+mn-cs"/>
                </a:endParaRPr>
              </a:p>
            </p:txBody>
          </p:sp>
        </p:grpSp>
      </p:grpSp>
      <p:grpSp>
        <p:nvGrpSpPr>
          <p:cNvPr id="217" name="Group 216"/>
          <p:cNvGrpSpPr/>
          <p:nvPr/>
        </p:nvGrpSpPr>
        <p:grpSpPr>
          <a:xfrm>
            <a:off x="4390890" y="5513755"/>
            <a:ext cx="3819165" cy="1064365"/>
            <a:chOff x="2631911" y="5334147"/>
            <a:chExt cx="3819165" cy="1064365"/>
          </a:xfrm>
        </p:grpSpPr>
        <p:sp>
          <p:nvSpPr>
            <p:cNvPr id="218" name="TextBox 217"/>
            <p:cNvSpPr txBox="1"/>
            <p:nvPr/>
          </p:nvSpPr>
          <p:spPr>
            <a:xfrm>
              <a:off x="2631911" y="5807581"/>
              <a:ext cx="3819165" cy="59093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Bi-directional communication over unreliable channel</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19" name="Straight Connector 218"/>
            <p:cNvCxnSpPr/>
            <p:nvPr/>
          </p:nvCxnSpPr>
          <p:spPr>
            <a:xfrm>
              <a:off x="2905750" y="5334147"/>
              <a:ext cx="1431271" cy="47343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flipH="1">
              <a:off x="4339308" y="5338301"/>
              <a:ext cx="1358761" cy="46928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21" name="Group 220"/>
          <p:cNvGrpSpPr/>
          <p:nvPr/>
        </p:nvGrpSpPr>
        <p:grpSpPr>
          <a:xfrm>
            <a:off x="4175224" y="3109771"/>
            <a:ext cx="3819165" cy="674008"/>
            <a:chOff x="2418275" y="5438399"/>
            <a:chExt cx="3819165" cy="674008"/>
          </a:xfrm>
        </p:grpSpPr>
        <p:sp>
          <p:nvSpPr>
            <p:cNvPr id="222" name="TextBox 221"/>
            <p:cNvSpPr txBox="1"/>
            <p:nvPr/>
          </p:nvSpPr>
          <p:spPr>
            <a:xfrm>
              <a:off x="2418275" y="5770775"/>
              <a:ext cx="3819165" cy="3416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31" name="Straight Connector 230"/>
            <p:cNvCxnSpPr>
              <a:stCxn id="156" idx="2"/>
            </p:cNvCxnSpPr>
            <p:nvPr/>
          </p:nvCxnSpPr>
          <p:spPr>
            <a:xfrm>
              <a:off x="2989575" y="5466109"/>
              <a:ext cx="1454761" cy="40179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150" idx="2"/>
            </p:cNvCxnSpPr>
            <p:nvPr/>
          </p:nvCxnSpPr>
          <p:spPr>
            <a:xfrm flipH="1">
              <a:off x="4551399" y="5438399"/>
              <a:ext cx="1250688" cy="4295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5125651" y="4114827"/>
            <a:ext cx="1774588" cy="687847"/>
            <a:chOff x="5125651" y="4114827"/>
            <a:chExt cx="1774588" cy="687847"/>
          </a:xfrm>
        </p:grpSpPr>
        <p:sp>
          <p:nvSpPr>
            <p:cNvPr id="241" name="TextBox 240"/>
            <p:cNvSpPr txBox="1"/>
            <p:nvPr/>
          </p:nvSpPr>
          <p:spPr>
            <a:xfrm>
              <a:off x="5532497" y="4114827"/>
              <a:ext cx="1135642" cy="3416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packet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7" name="Group 26"/>
            <p:cNvGrpSpPr/>
            <p:nvPr/>
          </p:nvGrpSpPr>
          <p:grpSpPr>
            <a:xfrm flipV="1">
              <a:off x="5125651" y="4373167"/>
              <a:ext cx="1774588" cy="429507"/>
              <a:chOff x="8970705" y="3780959"/>
              <a:chExt cx="2707737" cy="429507"/>
            </a:xfrm>
          </p:grpSpPr>
          <p:cxnSp>
            <p:nvCxnSpPr>
              <p:cNvPr id="242" name="Straight Connector 241"/>
              <p:cNvCxnSpPr/>
              <p:nvPr/>
            </p:nvCxnSpPr>
            <p:spPr>
              <a:xfrm>
                <a:off x="8970705" y="3808669"/>
                <a:ext cx="1454761" cy="40179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H="1">
                <a:off x="10427754" y="3780959"/>
                <a:ext cx="1250688" cy="4295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59" name="Oval 158"/>
          <p:cNvSpPr/>
          <p:nvPr/>
        </p:nvSpPr>
        <p:spPr>
          <a:xfrm>
            <a:off x="3233978" y="3481952"/>
            <a:ext cx="2201622"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Oval 165"/>
          <p:cNvSpPr/>
          <p:nvPr/>
        </p:nvSpPr>
        <p:spPr>
          <a:xfrm>
            <a:off x="6574078" y="3494652"/>
            <a:ext cx="2201622"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4" name="灯片编号占位符 3"/>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5" name="页脚占位符 4"/>
          <p:cNvSpPr>
            <a:spLocks noGrp="1"/>
          </p:cNvSpPr>
          <p:nvPr>
            <p:ph type="ftr" sz="quarter" idx="11"/>
          </p:nvPr>
        </p:nvSpPr>
        <p:spPr/>
        <p:txBody>
          <a:bodyPr/>
          <a:p>
            <a:r>
              <a:rPr kumimoji="1" lang="zh-SG" altLang="en-US"/>
              <a:t>Principle of Computer Networks Experiment - Lesson 2</a:t>
            </a:r>
            <a:endParaRPr kumimoji="1" lang="zh-SG" altLang="en-US"/>
          </a:p>
        </p:txBody>
      </p:sp>
      <mc:AlternateContent xmlns:mc="http://schemas.openxmlformats.org/markup-compatibility/2006" xmlns:p14="http://schemas.microsoft.com/office/powerpoint/2010/main">
        <mc:Choice Requires="p14">
          <p:contentPart r:id="rId2" p14:bwMode="auto">
            <p14:nvContentPartPr>
              <p14:cNvPr id="6" name="墨迹 5"/>
              <p14:cNvContentPartPr/>
              <p14:nvPr/>
            </p14:nvContentPartPr>
            <p14:xfrm>
              <a:off x="2731770" y="3112770"/>
              <a:ext cx="571500" cy="16510"/>
            </p14:xfrm>
          </p:contentPart>
        </mc:Choice>
        <mc:Fallback xmlns="">
          <p:pic>
            <p:nvPicPr>
              <p:cNvPr id="6" name="墨迹 5"/>
            </p:nvPicPr>
            <p:blipFill>
              <a:blip r:embed="rId3"/>
            </p:blipFill>
            <p:spPr>
              <a:xfrm>
                <a:off x="2731770" y="3112770"/>
                <a:ext cx="571500" cy="1651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7" name="墨迹 6"/>
              <p14:cNvContentPartPr/>
              <p14:nvPr/>
            </p14:nvContentPartPr>
            <p14:xfrm>
              <a:off x="3069590" y="5067300"/>
              <a:ext cx="1007110" cy="21590"/>
            </p14:xfrm>
          </p:contentPart>
        </mc:Choice>
        <mc:Fallback xmlns="">
          <p:pic>
            <p:nvPicPr>
              <p:cNvPr id="7" name="墨迹 6"/>
            </p:nvPicPr>
            <p:blipFill>
              <a:blip r:embed="rId5"/>
            </p:blipFill>
            <p:spPr>
              <a:xfrm>
                <a:off x="3069590" y="5067300"/>
                <a:ext cx="1007110" cy="2159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8" name="墨迹 7"/>
              <p14:cNvContentPartPr/>
              <p14:nvPr/>
            </p14:nvContentPartPr>
            <p14:xfrm>
              <a:off x="7157085" y="5039995"/>
              <a:ext cx="996315" cy="21590"/>
            </p14:xfrm>
          </p:contentPart>
        </mc:Choice>
        <mc:Fallback xmlns="">
          <p:pic>
            <p:nvPicPr>
              <p:cNvPr id="8" name="墨迹 7"/>
            </p:nvPicPr>
            <p:blipFill>
              <a:blip r:embed="rId7"/>
            </p:blipFill>
            <p:spPr>
              <a:xfrm>
                <a:off x="7157085" y="5039995"/>
                <a:ext cx="996315" cy="2159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0" name="墨迹 9"/>
              <p14:cNvContentPartPr/>
              <p14:nvPr/>
            </p14:nvContentPartPr>
            <p14:xfrm>
              <a:off x="8120380" y="3325495"/>
              <a:ext cx="1595120" cy="48895"/>
            </p14:xfrm>
          </p:contentPart>
        </mc:Choice>
        <mc:Fallback xmlns="">
          <p:pic>
            <p:nvPicPr>
              <p:cNvPr id="10" name="墨迹 9"/>
            </p:nvPicPr>
            <p:blipFill>
              <a:blip r:embed="rId9"/>
            </p:blipFill>
            <p:spPr>
              <a:xfrm>
                <a:off x="8120380" y="3325495"/>
                <a:ext cx="1595120" cy="48895"/>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1" name="墨迹 10"/>
              <p14:cNvContentPartPr/>
              <p14:nvPr/>
            </p14:nvContentPartPr>
            <p14:xfrm>
              <a:off x="3771900" y="1844675"/>
              <a:ext cx="1524000" cy="22225"/>
            </p14:xfrm>
          </p:contentPart>
        </mc:Choice>
        <mc:Fallback xmlns="">
          <p:pic>
            <p:nvPicPr>
              <p:cNvPr id="11" name="墨迹 10"/>
            </p:nvPicPr>
            <p:blipFill>
              <a:blip r:embed="rId11"/>
            </p:blipFill>
            <p:spPr>
              <a:xfrm>
                <a:off x="3771900" y="1844675"/>
                <a:ext cx="1524000" cy="2222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2" name="墨迹 11"/>
              <p14:cNvContentPartPr/>
              <p14:nvPr/>
            </p14:nvContentPartPr>
            <p14:xfrm>
              <a:off x="4364990" y="1649095"/>
              <a:ext cx="97790" cy="114300"/>
            </p14:xfrm>
          </p:contentPart>
        </mc:Choice>
        <mc:Fallback xmlns="">
          <p:pic>
            <p:nvPicPr>
              <p:cNvPr id="12" name="墨迹 11"/>
            </p:nvPicPr>
            <p:blipFill>
              <a:blip r:embed="rId13"/>
            </p:blipFill>
            <p:spPr>
              <a:xfrm>
                <a:off x="4364990" y="1649095"/>
                <a:ext cx="97790" cy="11430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3" name="墨迹 12"/>
              <p14:cNvContentPartPr/>
              <p14:nvPr/>
            </p14:nvContentPartPr>
            <p14:xfrm>
              <a:off x="4457700" y="1681480"/>
              <a:ext cx="86995" cy="92710"/>
            </p14:xfrm>
          </p:contentPart>
        </mc:Choice>
        <mc:Fallback xmlns="">
          <p:pic>
            <p:nvPicPr>
              <p:cNvPr id="13" name="墨迹 12"/>
            </p:nvPicPr>
            <p:blipFill>
              <a:blip r:embed="rId15"/>
            </p:blipFill>
            <p:spPr>
              <a:xfrm>
                <a:off x="4457700" y="1681480"/>
                <a:ext cx="86995" cy="9271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6" name="墨迹 15"/>
              <p14:cNvContentPartPr/>
              <p14:nvPr/>
            </p14:nvContentPartPr>
            <p14:xfrm>
              <a:off x="4533900" y="1730375"/>
              <a:ext cx="38100" cy="228600"/>
            </p14:xfrm>
          </p:contentPart>
        </mc:Choice>
        <mc:Fallback xmlns="">
          <p:pic>
            <p:nvPicPr>
              <p:cNvPr id="16" name="墨迹 15"/>
            </p:nvPicPr>
            <p:blipFill>
              <a:blip r:embed="rId17"/>
            </p:blipFill>
            <p:spPr>
              <a:xfrm>
                <a:off x="4533900" y="1730375"/>
                <a:ext cx="38100" cy="22860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7" name="墨迹 16"/>
              <p14:cNvContentPartPr/>
              <p14:nvPr/>
            </p14:nvContentPartPr>
            <p14:xfrm>
              <a:off x="4544695" y="1719580"/>
              <a:ext cx="70485" cy="43815"/>
            </p14:xfrm>
          </p:contentPart>
        </mc:Choice>
        <mc:Fallback xmlns="">
          <p:pic>
            <p:nvPicPr>
              <p:cNvPr id="17" name="墨迹 16"/>
            </p:nvPicPr>
            <p:blipFill>
              <a:blip r:embed="rId19"/>
            </p:blipFill>
            <p:spPr>
              <a:xfrm>
                <a:off x="4544695" y="1719580"/>
                <a:ext cx="70485" cy="43815"/>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8" name="墨迹 17"/>
              <p14:cNvContentPartPr/>
              <p14:nvPr/>
            </p14:nvContentPartPr>
            <p14:xfrm>
              <a:off x="4669790" y="1708785"/>
              <a:ext cx="119380" cy="59690"/>
            </p14:xfrm>
          </p:contentPart>
        </mc:Choice>
        <mc:Fallback xmlns="">
          <p:pic>
            <p:nvPicPr>
              <p:cNvPr id="18" name="墨迹 17"/>
            </p:nvPicPr>
            <p:blipFill>
              <a:blip r:embed="rId21"/>
            </p:blipFill>
            <p:spPr>
              <a:xfrm>
                <a:off x="4669790" y="1708785"/>
                <a:ext cx="119380" cy="5969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19" name="墨迹 18"/>
              <p14:cNvContentPartPr/>
              <p14:nvPr/>
            </p14:nvContentPartPr>
            <p14:xfrm>
              <a:off x="4680585" y="1752600"/>
              <a:ext cx="16510" cy="255270"/>
            </p14:xfrm>
          </p:contentPart>
        </mc:Choice>
        <mc:Fallback xmlns="">
          <p:pic>
            <p:nvPicPr>
              <p:cNvPr id="19" name="墨迹 18"/>
            </p:nvPicPr>
            <p:blipFill>
              <a:blip r:embed="rId23"/>
            </p:blipFill>
            <p:spPr>
              <a:xfrm>
                <a:off x="4680585" y="1752600"/>
                <a:ext cx="16510" cy="25527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20" name="墨迹 19"/>
              <p14:cNvContentPartPr/>
              <p14:nvPr/>
            </p14:nvContentPartPr>
            <p14:xfrm>
              <a:off x="2574290" y="2705100"/>
              <a:ext cx="1306195" cy="391795"/>
            </p14:xfrm>
          </p:contentPart>
        </mc:Choice>
        <mc:Fallback xmlns="">
          <p:pic>
            <p:nvPicPr>
              <p:cNvPr id="20" name="墨迹 19"/>
            </p:nvPicPr>
            <p:blipFill>
              <a:blip r:embed="rId25"/>
            </p:blipFill>
            <p:spPr>
              <a:xfrm>
                <a:off x="2574290" y="2705100"/>
                <a:ext cx="1306195" cy="391795"/>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21" name="墨迹 20"/>
              <p14:cNvContentPartPr/>
              <p14:nvPr/>
            </p14:nvContentPartPr>
            <p14:xfrm>
              <a:off x="4386580" y="3069590"/>
              <a:ext cx="43815" cy="342900"/>
            </p14:xfrm>
          </p:contentPart>
        </mc:Choice>
        <mc:Fallback xmlns="">
          <p:pic>
            <p:nvPicPr>
              <p:cNvPr id="21" name="墨迹 20"/>
            </p:nvPicPr>
            <p:blipFill>
              <a:blip r:embed="rId27"/>
            </p:blipFill>
            <p:spPr>
              <a:xfrm>
                <a:off x="4386580" y="3069590"/>
                <a:ext cx="43815" cy="342900"/>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22" name="墨迹 21"/>
              <p14:cNvContentPartPr/>
              <p14:nvPr/>
            </p14:nvContentPartPr>
            <p14:xfrm>
              <a:off x="4272280" y="3325495"/>
              <a:ext cx="375920" cy="163195"/>
            </p14:xfrm>
          </p:contentPart>
        </mc:Choice>
        <mc:Fallback xmlns="">
          <p:pic>
            <p:nvPicPr>
              <p:cNvPr id="22" name="墨迹 21"/>
            </p:nvPicPr>
            <p:blipFill>
              <a:blip r:embed="rId29"/>
            </p:blipFill>
            <p:spPr>
              <a:xfrm>
                <a:off x="4272280" y="3325495"/>
                <a:ext cx="375920" cy="163195"/>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23" name="墨迹 22"/>
              <p14:cNvContentPartPr/>
              <p14:nvPr/>
            </p14:nvContentPartPr>
            <p14:xfrm>
              <a:off x="3183890" y="3815080"/>
              <a:ext cx="2296795" cy="778510"/>
            </p14:xfrm>
          </p:contentPart>
        </mc:Choice>
        <mc:Fallback xmlns="">
          <p:pic>
            <p:nvPicPr>
              <p:cNvPr id="23" name="墨迹 22"/>
            </p:nvPicPr>
            <p:blipFill>
              <a:blip r:embed="rId31"/>
            </p:blipFill>
            <p:spPr>
              <a:xfrm>
                <a:off x="3183890" y="3815080"/>
                <a:ext cx="2296795" cy="778510"/>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24" name="墨迹 23"/>
              <p14:cNvContentPartPr/>
              <p14:nvPr/>
            </p14:nvContentPartPr>
            <p14:xfrm>
              <a:off x="3417570" y="4697095"/>
              <a:ext cx="697230" cy="370205"/>
            </p14:xfrm>
          </p:contentPart>
        </mc:Choice>
        <mc:Fallback xmlns="">
          <p:pic>
            <p:nvPicPr>
              <p:cNvPr id="24" name="墨迹 23"/>
            </p:nvPicPr>
            <p:blipFill>
              <a:blip r:embed="rId33"/>
            </p:blipFill>
            <p:spPr>
              <a:xfrm>
                <a:off x="3417570" y="4697095"/>
                <a:ext cx="697230" cy="370205"/>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25" name="墨迹 24"/>
              <p14:cNvContentPartPr/>
              <p14:nvPr/>
            </p14:nvContentPartPr>
            <p14:xfrm>
              <a:off x="5486400" y="5474970"/>
              <a:ext cx="1469390" cy="27305"/>
            </p14:xfrm>
          </p:contentPart>
        </mc:Choice>
        <mc:Fallback xmlns="">
          <p:pic>
            <p:nvPicPr>
              <p:cNvPr id="25" name="墨迹 24"/>
            </p:nvPicPr>
            <p:blipFill>
              <a:blip r:embed="rId35"/>
            </p:blipFill>
            <p:spPr>
              <a:xfrm>
                <a:off x="5486400" y="5474970"/>
                <a:ext cx="1469390" cy="27305"/>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26" name="墨迹 25"/>
              <p14:cNvContentPartPr/>
              <p14:nvPr/>
            </p14:nvContentPartPr>
            <p14:xfrm>
              <a:off x="6950075" y="4919980"/>
              <a:ext cx="1997710" cy="147320"/>
            </p14:xfrm>
          </p:contentPart>
        </mc:Choice>
        <mc:Fallback xmlns="">
          <p:pic>
            <p:nvPicPr>
              <p:cNvPr id="26" name="墨迹 25"/>
            </p:nvPicPr>
            <p:blipFill>
              <a:blip r:embed="rId37"/>
            </p:blipFill>
            <p:spPr>
              <a:xfrm>
                <a:off x="6950075" y="4919980"/>
                <a:ext cx="1997710" cy="147320"/>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29" name="墨迹 28"/>
              <p14:cNvContentPartPr/>
              <p14:nvPr/>
            </p14:nvContentPartPr>
            <p14:xfrm>
              <a:off x="8365490" y="5660390"/>
              <a:ext cx="1262380" cy="370205"/>
            </p14:xfrm>
          </p:contentPart>
        </mc:Choice>
        <mc:Fallback xmlns="">
          <p:pic>
            <p:nvPicPr>
              <p:cNvPr id="29" name="墨迹 28"/>
            </p:nvPicPr>
            <p:blipFill>
              <a:blip r:embed="rId39"/>
            </p:blipFill>
            <p:spPr>
              <a:xfrm>
                <a:off x="8365490" y="5660390"/>
                <a:ext cx="1262380" cy="370205"/>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30" name="墨迹 29"/>
              <p14:cNvContentPartPr/>
              <p14:nvPr/>
            </p14:nvContentPartPr>
            <p14:xfrm>
              <a:off x="391795" y="2851785"/>
              <a:ext cx="935990" cy="360"/>
            </p14:xfrm>
          </p:contentPart>
        </mc:Choice>
        <mc:Fallback xmlns="">
          <p:pic>
            <p:nvPicPr>
              <p:cNvPr id="30" name="墨迹 29"/>
            </p:nvPicPr>
            <p:blipFill>
              <a:blip r:embed="rId41"/>
            </p:blipFill>
            <p:spPr>
              <a:xfrm>
                <a:off x="391795" y="2851785"/>
                <a:ext cx="935990" cy="360"/>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31" name="墨迹 30"/>
              <p14:cNvContentPartPr/>
              <p14:nvPr/>
            </p14:nvContentPartPr>
            <p14:xfrm>
              <a:off x="429895" y="3194685"/>
              <a:ext cx="1061085" cy="5715"/>
            </p14:xfrm>
          </p:contentPart>
        </mc:Choice>
        <mc:Fallback xmlns="">
          <p:pic>
            <p:nvPicPr>
              <p:cNvPr id="31" name="墨迹 30"/>
            </p:nvPicPr>
            <p:blipFill>
              <a:blip r:embed="rId43"/>
            </p:blipFill>
            <p:spPr>
              <a:xfrm>
                <a:off x="429895" y="3194685"/>
                <a:ext cx="1061085" cy="5715"/>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32" name="墨迹 31"/>
              <p14:cNvContentPartPr/>
              <p14:nvPr/>
            </p14:nvContentPartPr>
            <p14:xfrm>
              <a:off x="402590" y="3537585"/>
              <a:ext cx="1480185" cy="27305"/>
            </p14:xfrm>
          </p:contentPart>
        </mc:Choice>
        <mc:Fallback xmlns="">
          <p:pic>
            <p:nvPicPr>
              <p:cNvPr id="32" name="墨迹 31"/>
            </p:nvPicPr>
            <p:blipFill>
              <a:blip r:embed="rId45"/>
            </p:blipFill>
            <p:spPr>
              <a:xfrm>
                <a:off x="402590" y="3537585"/>
                <a:ext cx="1480185" cy="27305"/>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33" name="墨迹 32"/>
              <p14:cNvContentPartPr/>
              <p14:nvPr/>
            </p14:nvContentPartPr>
            <p14:xfrm>
              <a:off x="353695" y="3831590"/>
              <a:ext cx="1610995" cy="16510"/>
            </p14:xfrm>
          </p:contentPart>
        </mc:Choice>
        <mc:Fallback xmlns="">
          <p:pic>
            <p:nvPicPr>
              <p:cNvPr id="33" name="墨迹 32"/>
            </p:nvPicPr>
            <p:blipFill>
              <a:blip r:embed="rId47"/>
            </p:blipFill>
            <p:spPr>
              <a:xfrm>
                <a:off x="353695" y="3831590"/>
                <a:ext cx="1610995" cy="16510"/>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34" name="墨迹 33"/>
              <p14:cNvContentPartPr/>
              <p14:nvPr/>
            </p14:nvContentPartPr>
            <p14:xfrm>
              <a:off x="429895" y="4229100"/>
              <a:ext cx="1621790" cy="21590"/>
            </p14:xfrm>
          </p:contentPart>
        </mc:Choice>
        <mc:Fallback xmlns="">
          <p:pic>
            <p:nvPicPr>
              <p:cNvPr id="34" name="墨迹 33"/>
            </p:nvPicPr>
            <p:blipFill>
              <a:blip r:embed="rId49"/>
            </p:blipFill>
            <p:spPr>
              <a:xfrm>
                <a:off x="429895" y="4229100"/>
                <a:ext cx="1621790" cy="21590"/>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35" name="墨迹 34"/>
              <p14:cNvContentPartPr/>
              <p14:nvPr/>
            </p14:nvContentPartPr>
            <p14:xfrm>
              <a:off x="1425575" y="2895600"/>
              <a:ext cx="130810" cy="140970"/>
            </p14:xfrm>
          </p:contentPart>
        </mc:Choice>
        <mc:Fallback xmlns="">
          <p:pic>
            <p:nvPicPr>
              <p:cNvPr id="35" name="墨迹 34"/>
            </p:nvPicPr>
            <p:blipFill>
              <a:blip r:embed="rId51"/>
            </p:blipFill>
            <p:spPr>
              <a:xfrm>
                <a:off x="1425575" y="2895600"/>
                <a:ext cx="130810" cy="140970"/>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36" name="墨迹 35"/>
              <p14:cNvContentPartPr/>
              <p14:nvPr/>
            </p14:nvContentPartPr>
            <p14:xfrm>
              <a:off x="1583690" y="2911475"/>
              <a:ext cx="544195" cy="255905"/>
            </p14:xfrm>
          </p:contentPart>
        </mc:Choice>
        <mc:Fallback xmlns="">
          <p:pic>
            <p:nvPicPr>
              <p:cNvPr id="36" name="墨迹 35"/>
            </p:nvPicPr>
            <p:blipFill>
              <a:blip r:embed="rId53"/>
            </p:blipFill>
            <p:spPr>
              <a:xfrm>
                <a:off x="1583690" y="2911475"/>
                <a:ext cx="544195" cy="255905"/>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37" name="墨迹 36"/>
              <p14:cNvContentPartPr/>
              <p14:nvPr/>
            </p14:nvContentPartPr>
            <p14:xfrm>
              <a:off x="2329180" y="2851785"/>
              <a:ext cx="27305" cy="228600"/>
            </p14:xfrm>
          </p:contentPart>
        </mc:Choice>
        <mc:Fallback xmlns="">
          <p:pic>
            <p:nvPicPr>
              <p:cNvPr id="37" name="墨迹 36"/>
            </p:nvPicPr>
            <p:blipFill>
              <a:blip r:embed="rId55"/>
            </p:blipFill>
            <p:spPr>
              <a:xfrm>
                <a:off x="2329180" y="2851785"/>
                <a:ext cx="27305" cy="228600"/>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38" name="墨迹 37"/>
              <p14:cNvContentPartPr/>
              <p14:nvPr/>
            </p14:nvContentPartPr>
            <p14:xfrm>
              <a:off x="1953895" y="3232785"/>
              <a:ext cx="206375" cy="92710"/>
            </p14:xfrm>
          </p:contentPart>
        </mc:Choice>
        <mc:Fallback xmlns="">
          <p:pic>
            <p:nvPicPr>
              <p:cNvPr id="38" name="墨迹 37"/>
            </p:nvPicPr>
            <p:blipFill>
              <a:blip r:embed="rId57"/>
            </p:blipFill>
            <p:spPr>
              <a:xfrm>
                <a:off x="1953895" y="3232785"/>
                <a:ext cx="206375" cy="92710"/>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39" name="墨迹 38"/>
              <p14:cNvContentPartPr/>
              <p14:nvPr/>
            </p14:nvContentPartPr>
            <p14:xfrm>
              <a:off x="1986280" y="3482975"/>
              <a:ext cx="152400" cy="190500"/>
            </p14:xfrm>
          </p:contentPart>
        </mc:Choice>
        <mc:Fallback xmlns="">
          <p:pic>
            <p:nvPicPr>
              <p:cNvPr id="39" name="墨迹 38"/>
            </p:nvPicPr>
            <p:blipFill>
              <a:blip r:embed="rId59"/>
            </p:blipFill>
            <p:spPr>
              <a:xfrm>
                <a:off x="1986280" y="3482975"/>
                <a:ext cx="152400" cy="190500"/>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40" name="墨迹 39"/>
              <p14:cNvContentPartPr/>
              <p14:nvPr/>
            </p14:nvContentPartPr>
            <p14:xfrm>
              <a:off x="2068195" y="3766185"/>
              <a:ext cx="255905" cy="190500"/>
            </p14:xfrm>
          </p:contentPart>
        </mc:Choice>
        <mc:Fallback xmlns="">
          <p:pic>
            <p:nvPicPr>
              <p:cNvPr id="40" name="墨迹 39"/>
            </p:nvPicPr>
            <p:blipFill>
              <a:blip r:embed="rId61"/>
            </p:blipFill>
            <p:spPr>
              <a:xfrm>
                <a:off x="2068195" y="3766185"/>
                <a:ext cx="255905" cy="190500"/>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41" name="墨迹 40"/>
              <p14:cNvContentPartPr/>
              <p14:nvPr/>
            </p14:nvContentPartPr>
            <p14:xfrm>
              <a:off x="2187575" y="3858895"/>
              <a:ext cx="114300" cy="250190"/>
            </p14:xfrm>
          </p:contentPart>
        </mc:Choice>
        <mc:Fallback xmlns="">
          <p:pic>
            <p:nvPicPr>
              <p:cNvPr id="41" name="墨迹 40"/>
            </p:nvPicPr>
            <p:blipFill>
              <a:blip r:embed="rId63"/>
            </p:blipFill>
            <p:spPr>
              <a:xfrm>
                <a:off x="2187575" y="3858895"/>
                <a:ext cx="114300" cy="250190"/>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42" name="墨迹 41"/>
              <p14:cNvContentPartPr/>
              <p14:nvPr/>
            </p14:nvContentPartPr>
            <p14:xfrm>
              <a:off x="1855470" y="4239895"/>
              <a:ext cx="397510" cy="190500"/>
            </p14:xfrm>
          </p:contentPart>
        </mc:Choice>
        <mc:Fallback xmlns="">
          <p:pic>
            <p:nvPicPr>
              <p:cNvPr id="42" name="墨迹 41"/>
            </p:nvPicPr>
            <p:blipFill>
              <a:blip r:embed="rId65"/>
            </p:blipFill>
            <p:spPr>
              <a:xfrm>
                <a:off x="1855470" y="4239895"/>
                <a:ext cx="397510" cy="190500"/>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43" name="墨迹 42"/>
              <p14:cNvContentPartPr/>
              <p14:nvPr/>
            </p14:nvContentPartPr>
            <p14:xfrm>
              <a:off x="2176780" y="4255770"/>
              <a:ext cx="332105" cy="11430"/>
            </p14:xfrm>
          </p:contentPart>
        </mc:Choice>
        <mc:Fallback xmlns="">
          <p:pic>
            <p:nvPicPr>
              <p:cNvPr id="43" name="墨迹 42"/>
            </p:nvPicPr>
            <p:blipFill>
              <a:blip r:embed="rId67"/>
            </p:blipFill>
            <p:spPr>
              <a:xfrm>
                <a:off x="2176780" y="4255770"/>
                <a:ext cx="332105" cy="11430"/>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44" name="墨迹 43"/>
              <p14:cNvContentPartPr/>
              <p14:nvPr/>
            </p14:nvContentPartPr>
            <p14:xfrm>
              <a:off x="2536190" y="2726690"/>
              <a:ext cx="1371600" cy="391795"/>
            </p14:xfrm>
          </p:contentPart>
        </mc:Choice>
        <mc:Fallback xmlns="">
          <p:pic>
            <p:nvPicPr>
              <p:cNvPr id="44" name="墨迹 43"/>
            </p:nvPicPr>
            <p:blipFill>
              <a:blip r:embed="rId69"/>
            </p:blipFill>
            <p:spPr>
              <a:xfrm>
                <a:off x="2536190" y="2726690"/>
                <a:ext cx="1371600" cy="391795"/>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45" name="墨迹 44"/>
              <p14:cNvContentPartPr/>
              <p14:nvPr/>
            </p14:nvContentPartPr>
            <p14:xfrm>
              <a:off x="876300" y="3004185"/>
              <a:ext cx="26670" cy="370205"/>
            </p14:xfrm>
          </p:contentPart>
        </mc:Choice>
        <mc:Fallback xmlns="">
          <p:pic>
            <p:nvPicPr>
              <p:cNvPr id="45" name="墨迹 44"/>
            </p:nvPicPr>
            <p:blipFill>
              <a:blip r:embed="rId71"/>
            </p:blipFill>
            <p:spPr>
              <a:xfrm>
                <a:off x="876300" y="3004185"/>
                <a:ext cx="26670" cy="370205"/>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46" name="墨迹 45"/>
              <p14:cNvContentPartPr/>
              <p14:nvPr/>
            </p14:nvContentPartPr>
            <p14:xfrm>
              <a:off x="815975" y="3281680"/>
              <a:ext cx="174625" cy="125095"/>
            </p14:xfrm>
          </p:contentPart>
        </mc:Choice>
        <mc:Fallback xmlns="">
          <p:pic>
            <p:nvPicPr>
              <p:cNvPr id="46" name="墨迹 45"/>
            </p:nvPicPr>
            <p:blipFill>
              <a:blip r:embed="rId73"/>
            </p:blipFill>
            <p:spPr>
              <a:xfrm>
                <a:off x="815975" y="3281680"/>
                <a:ext cx="174625" cy="125095"/>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47" name="墨迹 46"/>
              <p14:cNvContentPartPr/>
              <p14:nvPr/>
            </p14:nvContentPartPr>
            <p14:xfrm>
              <a:off x="805180" y="3009900"/>
              <a:ext cx="125095" cy="70485"/>
            </p14:xfrm>
          </p:contentPart>
        </mc:Choice>
        <mc:Fallback xmlns="">
          <p:pic>
            <p:nvPicPr>
              <p:cNvPr id="47" name="墨迹 46"/>
            </p:nvPicPr>
            <p:blipFill>
              <a:blip r:embed="rId75"/>
            </p:blipFill>
            <p:spPr>
              <a:xfrm>
                <a:off x="805180" y="3009900"/>
                <a:ext cx="125095" cy="70485"/>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48" name="墨迹 47"/>
              <p14:cNvContentPartPr/>
              <p14:nvPr/>
            </p14:nvContentPartPr>
            <p14:xfrm>
              <a:off x="914400" y="3014980"/>
              <a:ext cx="76200" cy="48895"/>
            </p14:xfrm>
          </p:contentPart>
        </mc:Choice>
        <mc:Fallback xmlns="">
          <p:pic>
            <p:nvPicPr>
              <p:cNvPr id="48" name="墨迹 47"/>
            </p:nvPicPr>
            <p:blipFill>
              <a:blip r:embed="rId77"/>
            </p:blipFill>
            <p:spPr>
              <a:xfrm>
                <a:off x="914400" y="3014980"/>
                <a:ext cx="76200" cy="48895"/>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7"/>
                                        </p:tgtEl>
                                        <p:attrNameLst>
                                          <p:attrName>style.visibility</p:attrName>
                                        </p:attrNameLst>
                                      </p:cBhvr>
                                      <p:to>
                                        <p:strVal val="visible"/>
                                      </p:to>
                                    </p:set>
                                    <p:anim calcmode="lin" valueType="num">
                                      <p:cBhvr additive="base">
                                        <p:cTn id="7" dur="500" fill="hold"/>
                                        <p:tgtEl>
                                          <p:spTgt spid="197"/>
                                        </p:tgtEl>
                                        <p:attrNameLst>
                                          <p:attrName>ppt_x</p:attrName>
                                        </p:attrNameLst>
                                      </p:cBhvr>
                                      <p:tavLst>
                                        <p:tav tm="0">
                                          <p:val>
                                            <p:strVal val="0-#ppt_w/2"/>
                                          </p:val>
                                        </p:tav>
                                        <p:tav tm="100000">
                                          <p:val>
                                            <p:strVal val="#ppt_x"/>
                                          </p:val>
                                        </p:tav>
                                      </p:tavLst>
                                    </p:anim>
                                    <p:anim calcmode="lin" valueType="num">
                                      <p:cBhvr additive="base">
                                        <p:cTn id="8" dur="500" fill="hold"/>
                                        <p:tgtEl>
                                          <p:spTgt spid="19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02"/>
                                        </p:tgtEl>
                                        <p:attrNameLst>
                                          <p:attrName>style.visibility</p:attrName>
                                        </p:attrNameLst>
                                      </p:cBhvr>
                                      <p:to>
                                        <p:strVal val="visible"/>
                                      </p:to>
                                    </p:set>
                                    <p:anim calcmode="lin" valueType="num">
                                      <p:cBhvr additive="base">
                                        <p:cTn id="13" dur="500" fill="hold"/>
                                        <p:tgtEl>
                                          <p:spTgt spid="202"/>
                                        </p:tgtEl>
                                        <p:attrNameLst>
                                          <p:attrName>ppt_x</p:attrName>
                                        </p:attrNameLst>
                                      </p:cBhvr>
                                      <p:tavLst>
                                        <p:tav tm="0">
                                          <p:val>
                                            <p:strVal val="0-#ppt_w/2"/>
                                          </p:val>
                                        </p:tav>
                                        <p:tav tm="100000">
                                          <p:val>
                                            <p:strVal val="#ppt_x"/>
                                          </p:val>
                                        </p:tav>
                                      </p:tavLst>
                                    </p:anim>
                                    <p:anim calcmode="lin" valueType="num">
                                      <p:cBhvr additive="base">
                                        <p:cTn id="14" dur="500" fill="hold"/>
                                        <p:tgtEl>
                                          <p:spTgt spid="20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07"/>
                                        </p:tgtEl>
                                        <p:attrNameLst>
                                          <p:attrName>style.visibility</p:attrName>
                                        </p:attrNameLst>
                                      </p:cBhvr>
                                      <p:to>
                                        <p:strVal val="visible"/>
                                      </p:to>
                                    </p:set>
                                    <p:anim calcmode="lin" valueType="num">
                                      <p:cBhvr additive="base">
                                        <p:cTn id="19" dur="500" fill="hold"/>
                                        <p:tgtEl>
                                          <p:spTgt spid="207"/>
                                        </p:tgtEl>
                                        <p:attrNameLst>
                                          <p:attrName>ppt_x</p:attrName>
                                        </p:attrNameLst>
                                      </p:cBhvr>
                                      <p:tavLst>
                                        <p:tav tm="0">
                                          <p:val>
                                            <p:strVal val="1+#ppt_w/2"/>
                                          </p:val>
                                        </p:tav>
                                        <p:tav tm="100000">
                                          <p:val>
                                            <p:strVal val="#ppt_x"/>
                                          </p:val>
                                        </p:tav>
                                      </p:tavLst>
                                    </p:anim>
                                    <p:anim calcmode="lin" valueType="num">
                                      <p:cBhvr additive="base">
                                        <p:cTn id="20" dur="500" fill="hold"/>
                                        <p:tgtEl>
                                          <p:spTgt spid="20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12"/>
                                        </p:tgtEl>
                                        <p:attrNameLst>
                                          <p:attrName>style.visibility</p:attrName>
                                        </p:attrNameLst>
                                      </p:cBhvr>
                                      <p:to>
                                        <p:strVal val="visible"/>
                                      </p:to>
                                    </p:set>
                                    <p:anim calcmode="lin" valueType="num">
                                      <p:cBhvr additive="base">
                                        <p:cTn id="25" dur="500" fill="hold"/>
                                        <p:tgtEl>
                                          <p:spTgt spid="212"/>
                                        </p:tgtEl>
                                        <p:attrNameLst>
                                          <p:attrName>ppt_x</p:attrName>
                                        </p:attrNameLst>
                                      </p:cBhvr>
                                      <p:tavLst>
                                        <p:tav tm="0">
                                          <p:val>
                                            <p:strVal val="1+#ppt_w/2"/>
                                          </p:val>
                                        </p:tav>
                                        <p:tav tm="100000">
                                          <p:val>
                                            <p:strVal val="#ppt_x"/>
                                          </p:val>
                                        </p:tav>
                                      </p:tavLst>
                                    </p:anim>
                                    <p:anim calcmode="lin" valueType="num">
                                      <p:cBhvr additive="base">
                                        <p:cTn id="26" dur="500" fill="hold"/>
                                        <p:tgtEl>
                                          <p:spTgt spid="21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17"/>
                                        </p:tgtEl>
                                        <p:attrNameLst>
                                          <p:attrName>style.visibility</p:attrName>
                                        </p:attrNameLst>
                                      </p:cBhvr>
                                      <p:to>
                                        <p:strVal val="visible"/>
                                      </p:to>
                                    </p:set>
                                    <p:animEffect transition="in" filter="dissolve">
                                      <p:cBhvr>
                                        <p:cTn id="31" dur="500"/>
                                        <p:tgtEl>
                                          <p:spTgt spid="217"/>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21"/>
                                        </p:tgtEl>
                                        <p:attrNameLst>
                                          <p:attrName>style.visibility</p:attrName>
                                        </p:attrNameLst>
                                      </p:cBhvr>
                                      <p:to>
                                        <p:strVal val="visible"/>
                                      </p:to>
                                    </p:set>
                                    <p:animEffect transition="in" filter="dissolve">
                                      <p:cBhvr>
                                        <p:cTn id="36" dur="500"/>
                                        <p:tgtEl>
                                          <p:spTgt spid="221"/>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dissolve">
                                      <p:cBhvr>
                                        <p:cTn id="4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Example - TCP socket flow</a:t>
            </a:r>
            <a:endParaRPr lang="en-US" altLang="zh-CN"/>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
              <a:rPr kumimoji="0" lang="en-US" altLang="zh-CN" sz="1200" b="0" i="0" u="none" strike="noStrike" kern="1200" cap="none" spc="0" normalizeH="0" baseline="0" dirty="0">
                <a:latin typeface="Tahoma" panose="020B0604030504040204" pitchFamily="34" charset="0"/>
                <a:cs typeface="+mn-cs"/>
              </a:rPr>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itchFamily="2" charset="-122"/>
              <a:cs typeface="+mn-cs"/>
            </a:endParaRPr>
          </a:p>
        </p:txBody>
      </p:sp>
      <p:sp>
        <p:nvSpPr>
          <p:cNvPr id="5" name="页脚占位符 4"/>
          <p:cNvSpPr>
            <a:spLocks noGrp="1"/>
          </p:cNvSpPr>
          <p:nvPr>
            <p:ph type="ftr" sz="quarter" idx="11"/>
          </p:nvPr>
        </p:nvSpPr>
        <p:spPr>
          <a:xfrm>
            <a:off x="4038600" y="6356350"/>
            <a:ext cx="4732655" cy="365125"/>
          </a:xfrm>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dirty="0">
                <a:latin typeface="Tahoma" panose="020B0604030504040204" pitchFamily="34" charset="0"/>
                <a:cs typeface="+mn-cs"/>
              </a:rPr>
              <a:t>Principle of Computer Networks Experiment - Lesson 2</a:t>
            </a:r>
            <a:endParaRPr kumimoji="0" lang="en-US" altLang="zh-CN" sz="1200" b="0" i="0" u="none" strike="noStrike" kern="1200" cap="none" spc="0" normalizeH="0" baseline="0" dirty="0">
              <a:latin typeface="Tahoma" panose="020B0604030504040204" pitchFamily="34" charset="0"/>
              <a:cs typeface="+mn-cs"/>
            </a:endParaRPr>
          </a:p>
        </p:txBody>
      </p:sp>
      <p:sp>
        <p:nvSpPr>
          <p:cNvPr id="6" name="灯片编号占位符 5"/>
          <p:cNvSpPr>
            <a:spLocks noGrp="1"/>
          </p:cNvSpPr>
          <p:nvPr>
            <p:ph type="sldNum" sz="quarter" idx="12"/>
          </p:nvPr>
        </p:nvSpPr>
        <p:spPr>
          <a:xfrm>
            <a:off x="8610600" y="6356350"/>
            <a:ext cx="2743200" cy="365125"/>
          </a:xfrm>
        </p:spPr>
        <p:txBody>
          <a:bodyPr/>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pic>
        <p:nvPicPr>
          <p:cNvPr id="7" name="表格占位符 6"/>
          <p:cNvPicPr>
            <a:picLocks noChangeAspect="1"/>
          </p:cNvPicPr>
          <p:nvPr>
            <p:ph type="tbl" idx="1"/>
          </p:nvPr>
        </p:nvPicPr>
        <p:blipFill>
          <a:blip r:embed="rId1"/>
          <a:stretch>
            <a:fillRect/>
          </a:stretch>
        </p:blipFill>
        <p:spPr>
          <a:xfrm>
            <a:off x="167005" y="1676400"/>
            <a:ext cx="4279265" cy="4669790"/>
          </a:xfrm>
          <a:prstGeom prst="rect">
            <a:avLst/>
          </a:prstGeom>
        </p:spPr>
      </p:pic>
      <p:pic>
        <p:nvPicPr>
          <p:cNvPr id="8" name="图片 7"/>
          <p:cNvPicPr>
            <a:picLocks noChangeAspect="1"/>
          </p:cNvPicPr>
          <p:nvPr/>
        </p:nvPicPr>
        <p:blipFill>
          <a:blip r:embed="rId2"/>
          <a:stretch>
            <a:fillRect/>
          </a:stretch>
        </p:blipFill>
        <p:spPr>
          <a:xfrm>
            <a:off x="4945380" y="1885950"/>
            <a:ext cx="6544945" cy="3961130"/>
          </a:xfrm>
          <a:prstGeom prst="rect">
            <a:avLst/>
          </a:prstGeom>
        </p:spPr>
      </p:pic>
      <p:sp>
        <p:nvSpPr>
          <p:cNvPr id="9" name="文本框 8"/>
          <p:cNvSpPr txBox="1"/>
          <p:nvPr/>
        </p:nvSpPr>
        <p:spPr>
          <a:xfrm>
            <a:off x="5051425" y="1195070"/>
            <a:ext cx="5995670" cy="368300"/>
          </a:xfrm>
          <a:prstGeom prst="rect">
            <a:avLst/>
          </a:prstGeom>
          <a:noFill/>
        </p:spPr>
        <p:txBody>
          <a:bodyPr wrap="square" rtlCol="0" anchor="t">
            <a:spAutoFit/>
          </a:bodyPr>
          <a:p>
            <a:r>
              <a:rPr lang="zh-CN" altLang="en-US" b="1">
                <a:solidFill>
                  <a:schemeClr val="accent1"/>
                </a:solidFill>
              </a:rPr>
              <a:t>https://realpython.com/python-sockets/</a:t>
            </a:r>
            <a:endParaRPr lang="zh-CN" altLang="en-US" b="1">
              <a:solidFill>
                <a:schemeClr val="accent1"/>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SG" dirty="0"/>
              <a:t>Thank you for your listening!</a:t>
            </a:r>
            <a:endParaRPr kumimoji="1" lang="zh-SG" altLang="en-US" dirty="0"/>
          </a:p>
        </p:txBody>
      </p:sp>
      <p:sp>
        <p:nvSpPr>
          <p:cNvPr id="3" name="内容占位符 2"/>
          <p:cNvSpPr>
            <a:spLocks noGrp="1"/>
          </p:cNvSpPr>
          <p:nvPr>
            <p:ph sz="half" idx="1"/>
          </p:nvPr>
        </p:nvSpPr>
        <p:spPr>
          <a:xfrm>
            <a:off x="838200" y="1825625"/>
            <a:ext cx="8781288" cy="4351338"/>
          </a:xfrm>
        </p:spPr>
        <p:txBody>
          <a:bodyPr/>
          <a:lstStyle/>
          <a:p>
            <a:r>
              <a:rPr kumimoji="1" lang="en-US" altLang="zh-SG" dirty="0"/>
              <a:t>Q&amp;A and Discussions!</a:t>
            </a:r>
            <a:endParaRPr kumimoji="1" lang="en-US" altLang="zh-SG" dirty="0"/>
          </a:p>
          <a:p>
            <a:r>
              <a:rPr kumimoji="1" lang="en-US" altLang="zh-SG" dirty="0"/>
              <a:t>Homework</a:t>
            </a:r>
            <a:endParaRPr kumimoji="1" lang="en-US" altLang="zh-SG" dirty="0"/>
          </a:p>
          <a:p>
            <a:pPr marL="457200" lvl="2"/>
            <a:r>
              <a:rPr kumimoji="1" lang="en-US" altLang="zh-SG" dirty="0">
                <a:ln/>
                <a:solidFill>
                  <a:schemeClr val="accent1"/>
                </a:solidFill>
                <a:effectLst>
                  <a:outerShdw blurRad="38100" dist="25400" dir="5400000" algn="ctr" rotWithShape="0">
                    <a:srgbClr val="6E747A">
                      <a:alpha val="43000"/>
                      <a:alpha val="43000"/>
                    </a:srgbClr>
                  </a:outerShdw>
                </a:effectLst>
              </a:rPr>
              <a:t>Capture TCP 3-way </a:t>
            </a:r>
            <a:r>
              <a:rPr kumimoji="1" lang="en-US" altLang="zh-SG" dirty="0">
                <a:ln/>
                <a:solidFill>
                  <a:schemeClr val="accent1"/>
                </a:solidFill>
                <a:effectLst>
                  <a:outerShdw blurRad="38100" dist="25400" dir="5400000" algn="ctr" rotWithShape="0">
                    <a:srgbClr val="6E747A">
                      <a:alpha val="43000"/>
                      <a:alpha val="43000"/>
                    </a:srgbClr>
                  </a:outerShdw>
                </a:effectLst>
                <a:sym typeface="+mn-ea"/>
              </a:rPr>
              <a:t>handshake via Wireshark</a:t>
            </a:r>
            <a:endParaRPr kumimoji="1" lang="en-US" altLang="zh-SG" dirty="0">
              <a:ln/>
              <a:solidFill>
                <a:schemeClr val="accent1"/>
              </a:solidFill>
              <a:effectLst>
                <a:outerShdw blurRad="38100" dist="25400" dir="5400000" algn="ctr" rotWithShape="0">
                  <a:srgbClr val="6E747A">
                    <a:alpha val="43000"/>
                    <a:alpha val="43000"/>
                  </a:srgbClr>
                </a:outerShdw>
              </a:effectLst>
              <a:sym typeface="+mn-ea"/>
            </a:endParaRPr>
          </a:p>
          <a:p>
            <a:pPr marL="457200" lvl="2"/>
            <a:r>
              <a:rPr kumimoji="1" lang="en-US" altLang="zh-SG" dirty="0">
                <a:ln/>
                <a:solidFill>
                  <a:schemeClr val="accent1"/>
                </a:solidFill>
                <a:effectLst>
                  <a:outerShdw blurRad="38100" dist="25400" dir="5400000" algn="ctr" rotWithShape="0">
                    <a:srgbClr val="6E747A">
                      <a:alpha val="43000"/>
                      <a:alpha val="43000"/>
                    </a:srgbClr>
                  </a:outerShdw>
                </a:effectLst>
                <a:sym typeface="+mn-ea"/>
              </a:rPr>
              <a:t>Capture TCP </a:t>
            </a:r>
            <a:r>
              <a:rPr kumimoji="1" lang="en-US" altLang="zh-SG" dirty="0">
                <a:ln/>
                <a:solidFill>
                  <a:schemeClr val="accent1"/>
                </a:solidFill>
                <a:effectLst>
                  <a:outerShdw blurRad="38100" dist="25400" dir="5400000" algn="ctr" rotWithShape="0">
                    <a:srgbClr val="6E747A">
                      <a:alpha val="43000"/>
                      <a:alpha val="43000"/>
                    </a:srgbClr>
                  </a:outerShdw>
                </a:effectLst>
              </a:rPr>
              <a:t>4-way handshake via Wireshark</a:t>
            </a:r>
            <a:endParaRPr kumimoji="1" lang="en-US" altLang="zh-SG" dirty="0">
              <a:ln/>
              <a:solidFill>
                <a:schemeClr val="accent1"/>
              </a:solidFill>
              <a:effectLst>
                <a:outerShdw blurRad="38100" dist="25400" dir="5400000" algn="ctr" rotWithShape="0">
                  <a:srgbClr val="6E747A">
                    <a:alpha val="43000"/>
                    <a:alpha val="43000"/>
                  </a:srgbClr>
                </a:outerShdw>
              </a:effectLst>
            </a:endParaRPr>
          </a:p>
          <a:p>
            <a:pPr marL="457200" lvl="2"/>
            <a:r>
              <a:rPr kumimoji="1" lang="en-US" altLang="zh-SG" dirty="0">
                <a:ln/>
                <a:solidFill>
                  <a:schemeClr val="accent1"/>
                </a:solidFill>
                <a:effectLst>
                  <a:outerShdw blurRad="38100" dist="25400" dir="5400000" algn="ctr" rotWithShape="0">
                    <a:srgbClr val="6E747A">
                      <a:alpha val="43000"/>
                      <a:alpha val="43000"/>
                    </a:srgbClr>
                  </a:outerShdw>
                </a:effectLst>
              </a:rPr>
              <a:t>Try the TCP sockets example (bonus)</a:t>
            </a:r>
            <a:endParaRPr kumimoji="1" lang="en-US" altLang="zh-SG" dirty="0">
              <a:ln/>
              <a:solidFill>
                <a:schemeClr val="accent1"/>
              </a:solidFill>
              <a:effectLst>
                <a:outerShdw blurRad="38100" dist="25400" dir="5400000" algn="ctr" rotWithShape="0">
                  <a:srgbClr val="6E747A">
                    <a:alpha val="43000"/>
                    <a:alpha val="43000"/>
                  </a:srgbClr>
                </a:outerShdw>
              </a:effectLst>
            </a:endParaRPr>
          </a:p>
          <a:p>
            <a:pPr marL="457200" lvl="1" indent="0">
              <a:buNone/>
            </a:pPr>
            <a:endParaRPr kumimoji="1" lang="en-US" altLang="zh-SG" dirty="0">
              <a:ln/>
              <a:solidFill>
                <a:schemeClr val="accent1"/>
              </a:solidFill>
              <a:effectLst>
                <a:outerShdw blurRad="38100" dist="25400" dir="5400000" algn="ctr" rotWithShape="0">
                  <a:srgbClr val="6E747A">
                    <a:alpha val="43000"/>
                    <a:alpha val="43000"/>
                  </a:srgbClr>
                </a:outerShdw>
              </a:effectLst>
            </a:endParaRPr>
          </a:p>
        </p:txBody>
      </p:sp>
      <p:sp>
        <p:nvSpPr>
          <p:cNvPr id="4" name="日期占位符 3"/>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6" name="灯片编号占位符 5"/>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7" name="页脚占位符 6"/>
          <p:cNvSpPr>
            <a:spLocks noGrp="1"/>
          </p:cNvSpPr>
          <p:nvPr>
            <p:ph type="ftr" sz="quarter" idx="11"/>
          </p:nvPr>
        </p:nvSpPr>
        <p:spPr/>
        <p:txBody>
          <a:bodyPr/>
          <a:p>
            <a:r>
              <a:rPr kumimoji="1" lang="zh-SG" altLang="en-US"/>
              <a:t>Principle of Computer Networks Experiment - Lesson 2</a:t>
            </a:r>
            <a:endParaRPr kumimoji="1" lang="zh-SG"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a:bodyPr>
          <a:lstStyle/>
          <a:p>
            <a:r>
              <a:rPr lang="en-US" sz="4400" dirty="0"/>
              <a:t>Reliable data transfer: getting started</a:t>
            </a:r>
            <a:endParaRPr lang="en-US" sz="4400" dirty="0"/>
          </a:p>
        </p:txBody>
      </p:sp>
      <p:sp>
        <p:nvSpPr>
          <p:cNvPr id="193" name="Rectangle 3"/>
          <p:cNvSpPr txBox="1">
            <a:spLocks noChangeArrowheads="1"/>
          </p:cNvSpPr>
          <p:nvPr/>
        </p:nvSpPr>
        <p:spPr bwMode="auto">
          <a:xfrm>
            <a:off x="906239" y="1198245"/>
            <a:ext cx="11056577" cy="3352800"/>
          </a:xfrm>
          <a:prstGeom prst="rect">
            <a:avLst/>
          </a:prstGeom>
          <a:noFill/>
          <a:ln>
            <a:noFill/>
          </a:ln>
          <a:effectLst/>
        </p:spPr>
        <p:txBody>
          <a:bodyPr vert="horz" wrap="square" lIns="91440" tIns="45720" rIns="91440" bIns="45720" numCol="1" anchor="t" anchorCtr="0" compatLnSpc="1"/>
          <a:lstStyle>
            <a:lvl1pPr marL="284480" indent="-284480" algn="l" rtl="0" eaLnBrk="0" fontAlgn="base" hangingPunct="0">
              <a:lnSpc>
                <a:spcPct val="85000"/>
              </a:lnSpc>
              <a:spcBef>
                <a:spcPct val="20000"/>
              </a:spcBef>
              <a:spcAft>
                <a:spcPct val="0"/>
              </a:spcAft>
              <a:buClr>
                <a:srgbClr val="000099"/>
              </a:buClr>
              <a:buSzPct val="100000"/>
              <a:buFont typeface="Wingdings" panose="05000000000000000000" pitchFamily="2" charset="2"/>
              <a:buChar char="§"/>
              <a:defRPr sz="2800">
                <a:solidFill>
                  <a:schemeClr val="tx1"/>
                </a:solidFill>
                <a:latin typeface="+mn-lt"/>
                <a:ea typeface="MS PGothic" charset="0"/>
                <a:cs typeface="MS PGothic" charset="0"/>
              </a:defRPr>
            </a:lvl1pPr>
            <a:lvl2pPr marL="687705" indent="-230505"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MS PGothic" charset="0"/>
              </a:defRPr>
            </a:lvl2pPr>
            <a:lvl3pPr marL="1143000" indent="-228600" algn="l" rtl="0" eaLnBrk="0" fontAlgn="base" hangingPunct="0">
              <a:spcBef>
                <a:spcPct val="20000"/>
              </a:spcBef>
              <a:spcAft>
                <a:spcPct val="0"/>
              </a:spcAft>
              <a:buChar char="•"/>
              <a:defRPr sz="2000">
                <a:solidFill>
                  <a:schemeClr val="tx1"/>
                </a:solidFill>
                <a:latin typeface="+mn-lt"/>
                <a:ea typeface="MS PGothic" charset="0"/>
              </a:defRPr>
            </a:lvl3pPr>
            <a:lvl4pPr marL="1600200" indent="-228600" algn="l" rtl="0" eaLnBrk="0" fontAlgn="base" hangingPunct="0">
              <a:spcBef>
                <a:spcPct val="20000"/>
              </a:spcBef>
              <a:spcAft>
                <a:spcPct val="0"/>
              </a:spcAft>
              <a:buChar char="–"/>
              <a:defRPr sz="1800">
                <a:solidFill>
                  <a:schemeClr val="tx1"/>
                </a:solidFill>
                <a:latin typeface="Times New Roman" panose="02020603050405020304" pitchFamily="18" charset="0"/>
                <a:ea typeface="MS PGothic" charset="0"/>
              </a:defRPr>
            </a:lvl4pPr>
            <a:lvl5pPr marL="2057400" indent="-228600" algn="l" rtl="0" eaLnBrk="0" fontAlgn="base" hangingPunct="0">
              <a:spcBef>
                <a:spcPct val="20000"/>
              </a:spcBef>
              <a:spcAft>
                <a:spcPct val="0"/>
              </a:spcAft>
              <a:buChar char="»"/>
              <a:defRPr sz="1800">
                <a:solidFill>
                  <a:schemeClr val="tx1"/>
                </a:solidFill>
                <a:latin typeface="Times New Roman" panose="02020603050405020304" pitchFamily="18" charset="0"/>
                <a:ea typeface="MS PGothic" charset="0"/>
              </a:defRPr>
            </a:lvl5pPr>
            <a:lvl6pPr marL="25146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6pPr>
            <a:lvl7pPr marL="29718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7pPr>
            <a:lvl8pPr marL="34290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8pPr>
            <a:lvl9pPr marL="38862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9pPr>
          </a:lstStyle>
          <a:p>
            <a:pPr marL="284480" marR="0" lvl="0" indent="-284480" algn="l" defTabSz="914400" rtl="0" eaLnBrk="0" fontAlgn="base" latinLnBrk="0" hangingPunct="0">
              <a:lnSpc>
                <a:spcPct val="85000"/>
              </a:lnSpc>
              <a:spcBef>
                <a:spcPct val="20000"/>
              </a:spcBef>
              <a:spcAft>
                <a:spcPct val="0"/>
              </a:spcAft>
              <a:buClr>
                <a:srgbClr val="000099"/>
              </a:buClr>
              <a:buSzPct val="100000"/>
              <a:buFont typeface="Wingdings" panose="05000000000000000000" pitchFamily="2" charset="2"/>
              <a:buNone/>
              <a:defRPr/>
            </a:pPr>
            <a:r>
              <a:rPr kumimoji="0" lang="en-US" altLang="ja-JP" sz="3200" b="0" i="0" u="none" strike="noStrike" kern="0" cap="none" spc="0" normalizeH="0" baseline="0" noProof="0" dirty="0">
                <a:ln>
                  <a:noFill/>
                </a:ln>
                <a:solidFill>
                  <a:srgbClr val="C00000"/>
                </a:solidFill>
                <a:effectLst/>
                <a:uLnTx/>
                <a:uFillTx/>
                <a:latin typeface="Calibri" panose="020F0502020204030204"/>
                <a:ea typeface="MS PGothic" panose="020B0600070205080204" pitchFamily="34" charset="-128"/>
              </a:rPr>
              <a:t>We will:</a:t>
            </a:r>
            <a:endParaRPr kumimoji="0" lang="en-US" altLang="ja-JP" sz="3200" b="0" i="0" u="none" strike="noStrike" kern="0" cap="none" spc="0" normalizeH="0" baseline="0" noProof="0" dirty="0">
              <a:ln>
                <a:noFill/>
              </a:ln>
              <a:solidFill>
                <a:srgbClr val="C00000"/>
              </a:solidFill>
              <a:effectLst/>
              <a:uLnTx/>
              <a:uFillTx/>
              <a:latin typeface="Calibri" panose="020F0502020204030204"/>
              <a:ea typeface="MS PGothic" panose="020B0600070205080204" pitchFamily="34" charset="-128"/>
            </a:endParaRPr>
          </a:p>
          <a:p>
            <a:pPr marL="284480" marR="0" lvl="0" indent="-284480" algn="l" defTabSz="914400" rtl="0" eaLnBrk="0" fontAlgn="base" latinLnBrk="0" hangingPunct="0">
              <a:lnSpc>
                <a:spcPct val="85000"/>
              </a:lnSpc>
              <a:spcBef>
                <a:spcPct val="20000"/>
              </a:spcBef>
              <a:spcAft>
                <a:spcPct val="0"/>
              </a:spcAft>
              <a:buClr>
                <a:srgbClr val="000099"/>
              </a:buClr>
              <a:buSzPct val="100000"/>
              <a:buFont typeface="Wingdings" panose="05000000000000000000" pitchFamily="2" charset="2"/>
              <a:buChar char="§"/>
              <a:defRPr/>
            </a:pPr>
            <a:r>
              <a:rPr kumimoji="0" lang="en-US" altLang="en-US" sz="2400" b="0"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rPr>
              <a:t>incrementally develop sender, receiver sides of </a:t>
            </a:r>
            <a:r>
              <a:rPr kumimoji="0" lang="en-US" altLang="en-US" sz="2400" b="0" i="0" u="sng" strike="noStrike" kern="0" cap="none" spc="0" normalizeH="0" baseline="0" noProof="0" dirty="0">
                <a:ln>
                  <a:noFill/>
                </a:ln>
                <a:solidFill>
                  <a:srgbClr val="CC0000"/>
                </a:solidFill>
                <a:effectLst/>
                <a:uLnTx/>
                <a:uFillTx/>
                <a:latin typeface="Calibri" panose="020F0502020204030204"/>
                <a:ea typeface="MS PGothic" panose="020B0600070205080204" pitchFamily="34" charset="-128"/>
              </a:rPr>
              <a:t>r</a:t>
            </a:r>
            <a:r>
              <a:rPr kumimoji="0" lang="en-US" altLang="en-US" sz="2400" b="0"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rPr>
              <a:t>eliable </a:t>
            </a:r>
            <a:r>
              <a:rPr kumimoji="0" lang="en-US" altLang="en-US" sz="2400" b="0" i="0" u="sng" strike="noStrike" kern="0" cap="none" spc="0" normalizeH="0" baseline="0" noProof="0" dirty="0">
                <a:ln>
                  <a:noFill/>
                </a:ln>
                <a:solidFill>
                  <a:srgbClr val="CC0000"/>
                </a:solidFill>
                <a:effectLst/>
                <a:uLnTx/>
                <a:uFillTx/>
                <a:latin typeface="Calibri" panose="020F0502020204030204"/>
                <a:ea typeface="MS PGothic" panose="020B0600070205080204" pitchFamily="34" charset="-128"/>
              </a:rPr>
              <a:t>d</a:t>
            </a:r>
            <a:r>
              <a:rPr kumimoji="0" lang="en-US" altLang="en-US" sz="2400" b="0"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rPr>
              <a:t>ata </a:t>
            </a:r>
            <a:r>
              <a:rPr kumimoji="0" lang="en-US" altLang="en-US" sz="2400" b="0" i="0" u="sng" strike="noStrike" kern="0" cap="none" spc="0" normalizeH="0" baseline="0" noProof="0" dirty="0">
                <a:ln>
                  <a:noFill/>
                </a:ln>
                <a:solidFill>
                  <a:srgbClr val="CC0000"/>
                </a:solidFill>
                <a:effectLst/>
                <a:uLnTx/>
                <a:uFillTx/>
                <a:latin typeface="Calibri" panose="020F0502020204030204"/>
                <a:ea typeface="MS PGothic" panose="020B0600070205080204" pitchFamily="34" charset="-128"/>
              </a:rPr>
              <a:t>t</a:t>
            </a:r>
            <a:r>
              <a:rPr kumimoji="0" lang="en-US" altLang="en-US" sz="2400" b="0"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rPr>
              <a:t>ransfer protocol (</a:t>
            </a:r>
            <a:r>
              <a:rPr kumimoji="0" lang="en-US" altLang="en-US" sz="2400" b="0" i="0" u="none" strike="noStrike" kern="0" cap="none" spc="0" normalizeH="0" baseline="0" noProof="0" dirty="0" err="1">
                <a:ln>
                  <a:noFill/>
                </a:ln>
                <a:solidFill>
                  <a:prstClr val="black"/>
                </a:solidFill>
                <a:effectLst/>
                <a:uLnTx/>
                <a:uFillTx/>
                <a:latin typeface="Courier" pitchFamily="2" charset="0"/>
                <a:ea typeface="MS PGothic" panose="020B0600070205080204" pitchFamily="34" charset="-128"/>
              </a:rPr>
              <a:t>rdt</a:t>
            </a:r>
            <a:r>
              <a:rPr kumimoji="0" lang="en-US" altLang="en-US" sz="2400" b="0"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rPr>
              <a:t>)</a:t>
            </a:r>
            <a:endParaRPr kumimoji="0" lang="en-US" altLang="en-US" sz="2400" b="0"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endParaRPr>
          </a:p>
          <a:p>
            <a:pPr marL="284480" marR="0" lvl="0" indent="-284480" algn="l" defTabSz="914400" rtl="0" eaLnBrk="0" fontAlgn="base" latinLnBrk="0" hangingPunct="0">
              <a:lnSpc>
                <a:spcPct val="85000"/>
              </a:lnSpc>
              <a:spcBef>
                <a:spcPct val="20000"/>
              </a:spcBef>
              <a:spcAft>
                <a:spcPct val="0"/>
              </a:spcAft>
              <a:buClr>
                <a:srgbClr val="000099"/>
              </a:buClr>
              <a:buSzPct val="100000"/>
              <a:buFont typeface="Wingdings" panose="05000000000000000000" pitchFamily="2" charset="2"/>
              <a:buChar char="§"/>
              <a:defRPr/>
            </a:pPr>
            <a:r>
              <a:rPr kumimoji="0" lang="en-US" altLang="en-US" sz="2400" b="0"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rPr>
              <a:t>consider only unidirectional data transfer</a:t>
            </a:r>
            <a:endParaRPr kumimoji="0" lang="en-US" altLang="en-US" sz="2400" b="0"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endParaRPr>
          </a:p>
          <a:p>
            <a:pPr marL="687705" marR="0" lvl="1" indent="-230505"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defRPr/>
            </a:pPr>
            <a:r>
              <a:rPr kumimoji="0" lang="en-US" altLang="en-US" sz="2000" b="0"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but control info will flow in both directions!</a:t>
            </a:r>
            <a:endParaRPr kumimoji="0" lang="en-US" altLang="en-US" sz="2000" b="0"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194" name="Oval 5"/>
          <p:cNvSpPr>
            <a:spLocks noChangeArrowheads="1"/>
          </p:cNvSpPr>
          <p:nvPr/>
        </p:nvSpPr>
        <p:spPr bwMode="auto">
          <a:xfrm>
            <a:off x="4017605" y="4873894"/>
            <a:ext cx="885825" cy="876300"/>
          </a:xfrm>
          <a:prstGeom prst="ellipse">
            <a:avLst/>
          </a:prstGeom>
          <a:solidFill>
            <a:srgbClr val="000099"/>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95" name="Oval 6"/>
          <p:cNvSpPr>
            <a:spLocks noChangeArrowheads="1"/>
          </p:cNvSpPr>
          <p:nvPr/>
        </p:nvSpPr>
        <p:spPr bwMode="auto">
          <a:xfrm>
            <a:off x="3927117" y="4899294"/>
            <a:ext cx="942975" cy="876300"/>
          </a:xfrm>
          <a:prstGeom prst="ellipse">
            <a:avLst/>
          </a:prstGeom>
          <a:solidFill>
            <a:srgbClr val="FFFFFF"/>
          </a:solidFill>
          <a:ln w="19050">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196" name="Text Box 7"/>
          <p:cNvSpPr txBox="1">
            <a:spLocks noChangeArrowheads="1"/>
          </p:cNvSpPr>
          <p:nvPr/>
        </p:nvSpPr>
        <p:spPr bwMode="auto">
          <a:xfrm>
            <a:off x="4038243" y="5013594"/>
            <a:ext cx="735012" cy="701675"/>
          </a:xfrm>
          <a:prstGeom prst="rect">
            <a:avLst/>
          </a:prstGeom>
          <a:noFill/>
          <a:ln>
            <a:noFill/>
          </a:ln>
          <a:effectLst/>
        </p:spPr>
        <p:txBody>
          <a:bodyPr wrap="squar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0" cap="none" spc="0" normalizeH="0" baseline="0" noProof="0" dirty="0">
                <a:ln>
                  <a:noFill/>
                </a:ln>
                <a:solidFill>
                  <a:srgbClr val="000000"/>
                </a:solidFill>
                <a:effectLst/>
                <a:uLnTx/>
                <a:uFillTx/>
                <a:latin typeface="Tahoma" panose="020B0604030504040204" pitchFamily="34" charset="0"/>
                <a:ea typeface="MS PGothic" charset="0"/>
                <a:cs typeface="+mn-cs"/>
              </a:rPr>
              <a:t>state</a:t>
            </a:r>
            <a:endParaRPr kumimoji="0" lang="en-US" sz="2000" b="0" i="0" u="none" strike="noStrike" kern="0" cap="none" spc="0" normalizeH="0" baseline="0" noProof="0" dirty="0">
              <a:ln>
                <a:noFill/>
              </a:ln>
              <a:solidFill>
                <a:srgbClr val="000000"/>
              </a:solidFill>
              <a:effectLst/>
              <a:uLnTx/>
              <a:uFillTx/>
              <a:latin typeface="Tahoma" panose="020B0604030504040204" pitchFamily="34" charset="0"/>
              <a:ea typeface="MS PGothic" charset="0"/>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0" cap="none" spc="0" normalizeH="0" baseline="0" noProof="0" dirty="0">
                <a:ln>
                  <a:noFill/>
                </a:ln>
                <a:solidFill>
                  <a:srgbClr val="000000"/>
                </a:solidFill>
                <a:effectLst/>
                <a:uLnTx/>
                <a:uFillTx/>
                <a:latin typeface="Tahoma" panose="020B0604030504040204" pitchFamily="34" charset="0"/>
                <a:ea typeface="MS PGothic" charset="0"/>
                <a:cs typeface="+mn-cs"/>
              </a:rPr>
              <a:t>1</a:t>
            </a:r>
            <a:endParaRPr kumimoji="0" lang="en-US" sz="2000" b="0" i="0" u="none" strike="noStrike" kern="0" cap="none" spc="0" normalizeH="0" baseline="0" noProof="0" dirty="0">
              <a:ln>
                <a:noFill/>
              </a:ln>
              <a:solidFill>
                <a:srgbClr val="000000"/>
              </a:solidFill>
              <a:effectLst/>
              <a:uLnTx/>
              <a:uFillTx/>
              <a:latin typeface="Tahoma" panose="020B0604030504040204" pitchFamily="34" charset="0"/>
              <a:ea typeface="MS PGothic" charset="0"/>
              <a:cs typeface="+mn-cs"/>
            </a:endParaRPr>
          </a:p>
        </p:txBody>
      </p:sp>
      <p:sp>
        <p:nvSpPr>
          <p:cNvPr id="234" name="Freeform 8"/>
          <p:cNvSpPr/>
          <p:nvPr/>
        </p:nvSpPr>
        <p:spPr bwMode="auto">
          <a:xfrm>
            <a:off x="4870092" y="4851669"/>
            <a:ext cx="3952875" cy="285750"/>
          </a:xfrm>
          <a:custGeom>
            <a:avLst/>
            <a:gdLst>
              <a:gd name="T0" fmla="*/ 0 w 1446"/>
              <a:gd name="T1" fmla="*/ 2147483647 h 180"/>
              <a:gd name="T2" fmla="*/ 2147483647 w 1446"/>
              <a:gd name="T3" fmla="*/ 2147483647 h 180"/>
              <a:gd name="T4" fmla="*/ 0 60000 65536"/>
              <a:gd name="T5" fmla="*/ 0 60000 65536"/>
            </a:gdLst>
            <a:ahLst/>
            <a:cxnLst>
              <a:cxn ang="T4">
                <a:pos x="T0" y="T1"/>
              </a:cxn>
              <a:cxn ang="T5">
                <a:pos x="T2" y="T3"/>
              </a:cxn>
            </a:cxnLst>
            <a:rect l="0" t="0" r="r" b="b"/>
            <a:pathLst>
              <a:path w="1446" h="180">
                <a:moveTo>
                  <a:pt x="0" y="180"/>
                </a:moveTo>
                <a:cubicBezTo>
                  <a:pt x="540" y="30"/>
                  <a:pt x="972" y="0"/>
                  <a:pt x="1446" y="168"/>
                </a:cubicBezTo>
              </a:path>
            </a:pathLst>
          </a:custGeom>
          <a:noFill/>
          <a:ln w="28575" cap="flat" cmpd="sng">
            <a:solidFill>
              <a:srgbClr val="CC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235" name="Oval 10"/>
          <p:cNvSpPr>
            <a:spLocks noChangeArrowheads="1"/>
          </p:cNvSpPr>
          <p:nvPr/>
        </p:nvSpPr>
        <p:spPr bwMode="auto">
          <a:xfrm>
            <a:off x="8802330" y="4977635"/>
            <a:ext cx="873124" cy="876300"/>
          </a:xfrm>
          <a:prstGeom prst="ellipse">
            <a:avLst/>
          </a:prstGeom>
          <a:solidFill>
            <a:srgbClr val="000099"/>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38" name="Oval 11"/>
          <p:cNvSpPr>
            <a:spLocks noChangeArrowheads="1"/>
          </p:cNvSpPr>
          <p:nvPr/>
        </p:nvSpPr>
        <p:spPr bwMode="auto">
          <a:xfrm>
            <a:off x="8737242" y="5004069"/>
            <a:ext cx="885825" cy="876300"/>
          </a:xfrm>
          <a:prstGeom prst="ellipse">
            <a:avLst/>
          </a:prstGeom>
          <a:solidFill>
            <a:srgbClr val="FFFFFF"/>
          </a:solidFill>
          <a:ln w="19050">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39" name="Text Box 12"/>
          <p:cNvSpPr txBox="1">
            <a:spLocks noChangeArrowheads="1"/>
          </p:cNvSpPr>
          <p:nvPr/>
        </p:nvSpPr>
        <p:spPr bwMode="auto">
          <a:xfrm>
            <a:off x="8802017" y="5112019"/>
            <a:ext cx="735012" cy="701675"/>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0" cap="none" spc="0" normalizeH="0" baseline="0" noProof="0" dirty="0">
                <a:ln>
                  <a:noFill/>
                </a:ln>
                <a:solidFill>
                  <a:srgbClr val="000000"/>
                </a:solidFill>
                <a:effectLst/>
                <a:uLnTx/>
                <a:uFillTx/>
                <a:latin typeface="Tahoma" panose="020B0604030504040204" pitchFamily="34" charset="0"/>
                <a:ea typeface="MS PGothic" charset="0"/>
                <a:cs typeface="+mn-cs"/>
              </a:rPr>
              <a:t>state</a:t>
            </a:r>
            <a:endParaRPr kumimoji="0" lang="en-US" sz="2000" b="0" i="0" u="none" strike="noStrike" kern="0" cap="none" spc="0" normalizeH="0" baseline="0" noProof="0" dirty="0">
              <a:ln>
                <a:noFill/>
              </a:ln>
              <a:solidFill>
                <a:srgbClr val="000000"/>
              </a:solidFill>
              <a:effectLst/>
              <a:uLnTx/>
              <a:uFillTx/>
              <a:latin typeface="Tahoma" panose="020B0604030504040204" pitchFamily="34" charset="0"/>
              <a:ea typeface="MS PGothic" charset="0"/>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0" cap="none" spc="0" normalizeH="0" baseline="0" noProof="0" dirty="0">
                <a:ln>
                  <a:noFill/>
                </a:ln>
                <a:solidFill>
                  <a:srgbClr val="000000"/>
                </a:solidFill>
                <a:effectLst/>
                <a:uLnTx/>
                <a:uFillTx/>
                <a:latin typeface="Tahoma" panose="020B0604030504040204" pitchFamily="34" charset="0"/>
                <a:ea typeface="MS PGothic" charset="0"/>
                <a:cs typeface="+mn-cs"/>
              </a:rPr>
              <a:t>2</a:t>
            </a:r>
            <a:endParaRPr kumimoji="0" lang="en-US" sz="2000" b="0" i="0" u="none" strike="noStrike" kern="0" cap="none" spc="0" normalizeH="0" baseline="0" noProof="0" dirty="0">
              <a:ln>
                <a:noFill/>
              </a:ln>
              <a:solidFill>
                <a:srgbClr val="000000"/>
              </a:solidFill>
              <a:effectLst/>
              <a:uLnTx/>
              <a:uFillTx/>
              <a:latin typeface="Tahoma" panose="020B0604030504040204" pitchFamily="34" charset="0"/>
              <a:ea typeface="MS PGothic" charset="0"/>
              <a:cs typeface="+mn-cs"/>
            </a:endParaRPr>
          </a:p>
        </p:txBody>
      </p:sp>
      <p:sp>
        <p:nvSpPr>
          <p:cNvPr id="246" name="Text Box 13"/>
          <p:cNvSpPr txBox="1">
            <a:spLocks noChangeArrowheads="1"/>
          </p:cNvSpPr>
          <p:nvPr/>
        </p:nvSpPr>
        <p:spPr bwMode="auto">
          <a:xfrm>
            <a:off x="5100280" y="4216669"/>
            <a:ext cx="3152775" cy="366713"/>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dirty="0">
                <a:ln>
                  <a:noFill/>
                </a:ln>
                <a:solidFill>
                  <a:srgbClr val="CC0000"/>
                </a:solidFill>
                <a:effectLst/>
                <a:uLnTx/>
                <a:uFillTx/>
                <a:latin typeface="Tahoma" panose="020B0604030504040204" pitchFamily="34" charset="0"/>
                <a:ea typeface="MS PGothic" charset="0"/>
                <a:cs typeface="+mn-cs"/>
              </a:rPr>
              <a:t>event causing state transition</a:t>
            </a:r>
            <a:endParaRPr kumimoji="0" lang="en-US" sz="2400" b="0" i="0" u="none" strike="noStrike" kern="0" cap="none" spc="0" normalizeH="0" baseline="0" noProof="0" dirty="0">
              <a:ln>
                <a:noFill/>
              </a:ln>
              <a:solidFill>
                <a:srgbClr val="CC0000"/>
              </a:solidFill>
              <a:effectLst/>
              <a:uLnTx/>
              <a:uFillTx/>
              <a:latin typeface="Tahoma" panose="020B0604030504040204" pitchFamily="34" charset="0"/>
              <a:ea typeface="MS PGothic" charset="0"/>
              <a:cs typeface="+mn-cs"/>
            </a:endParaRPr>
          </a:p>
        </p:txBody>
      </p:sp>
      <p:sp>
        <p:nvSpPr>
          <p:cNvPr id="248" name="Text Box 14"/>
          <p:cNvSpPr txBox="1">
            <a:spLocks noChangeArrowheads="1"/>
          </p:cNvSpPr>
          <p:nvPr/>
        </p:nvSpPr>
        <p:spPr bwMode="auto">
          <a:xfrm>
            <a:off x="4993600" y="4506864"/>
            <a:ext cx="3421062" cy="366713"/>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CC0000"/>
                </a:solidFill>
                <a:effectLst/>
                <a:uLnTx/>
                <a:uFillTx/>
                <a:latin typeface="Tahoma" panose="020B0604030504040204" pitchFamily="34" charset="0"/>
                <a:ea typeface="MS PGothic" charset="0"/>
                <a:cs typeface="+mn-cs"/>
              </a:rPr>
              <a:t>actions taken on state transition</a:t>
            </a:r>
            <a:endParaRPr kumimoji="0" lang="en-US" sz="2400" b="0" i="0" u="none" strike="noStrike" kern="0" cap="none" spc="0" normalizeH="0" baseline="0" noProof="0">
              <a:ln>
                <a:noFill/>
              </a:ln>
              <a:solidFill>
                <a:srgbClr val="CC0000"/>
              </a:solidFill>
              <a:effectLst/>
              <a:uLnTx/>
              <a:uFillTx/>
              <a:latin typeface="Tahoma" panose="020B0604030504040204" pitchFamily="34" charset="0"/>
              <a:ea typeface="MS PGothic" charset="0"/>
              <a:cs typeface="+mn-cs"/>
            </a:endParaRPr>
          </a:p>
        </p:txBody>
      </p:sp>
      <p:sp>
        <p:nvSpPr>
          <p:cNvPr id="254" name="Line 15"/>
          <p:cNvSpPr>
            <a:spLocks noChangeShapeType="1"/>
          </p:cNvSpPr>
          <p:nvPr/>
        </p:nvSpPr>
        <p:spPr bwMode="auto">
          <a:xfrm>
            <a:off x="4993917" y="4565919"/>
            <a:ext cx="3381375" cy="0"/>
          </a:xfrm>
          <a:prstGeom prst="line">
            <a:avLst/>
          </a:prstGeom>
          <a:noFill/>
          <a:ln w="28575">
            <a:solidFill>
              <a:srgbClr val="CC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55" name="Rectangle 16"/>
          <p:cNvSpPr>
            <a:spLocks noChangeArrowheads="1"/>
          </p:cNvSpPr>
          <p:nvPr/>
        </p:nvSpPr>
        <p:spPr bwMode="auto">
          <a:xfrm>
            <a:off x="1012467" y="4899294"/>
            <a:ext cx="2771775" cy="1238250"/>
          </a:xfrm>
          <a:prstGeom prst="rect">
            <a:avLst/>
          </a:prstGeom>
          <a:noFill/>
          <a:ln>
            <a:noFill/>
          </a:ln>
          <a:effectLst/>
        </p:spPr>
        <p:txBody>
          <a:bodyPr/>
          <a:lstStyle>
            <a:lvl1pPr marL="342900" indent="-342900">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marL="342900" marR="0" lvl="0" indent="-342900" algn="r" defTabSz="914400" rtl="0" eaLnBrk="0" fontAlgn="base" latinLnBrk="0" hangingPunct="0">
              <a:lnSpc>
                <a:spcPct val="85000"/>
              </a:lnSpc>
              <a:spcBef>
                <a:spcPct val="20000"/>
              </a:spcBef>
              <a:spcAft>
                <a:spcPct val="0"/>
              </a:spcAft>
              <a:buClr>
                <a:srgbClr val="000099"/>
              </a:buClr>
              <a:buSzPct val="65000"/>
              <a:buFont typeface="Wingdings" panose="05000000000000000000" pitchFamily="2" charset="2"/>
              <a:buNone/>
              <a:defRPr/>
            </a:pPr>
            <a:r>
              <a:rPr kumimoji="0" lang="en-US" altLang="en-US" sz="1800" b="0" i="0" u="none" strike="noStrike" kern="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state:</a:t>
            </a:r>
            <a:r>
              <a:rPr kumimoji="0" lang="en-US" alt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 when in this </a:t>
            </a:r>
            <a:r>
              <a:rPr kumimoji="0" lang="ja-JP" altLang="en-US" sz="18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rPr>
              <a:t>“</a:t>
            </a:r>
            <a:r>
              <a:rPr kumimoji="0" lang="en-US" altLang="ja-JP"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state</a:t>
            </a:r>
            <a:r>
              <a:rPr kumimoji="0" lang="ja-JP" altLang="en-US" sz="18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rPr>
              <a:t>”</a:t>
            </a:r>
            <a:r>
              <a:rPr kumimoji="0" lang="en-US" altLang="ja-JP" sz="18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rPr>
              <a:t>,</a:t>
            </a:r>
            <a:r>
              <a:rPr kumimoji="0" lang="en-US" altLang="ja-JP"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 next state uniquely determined by next event</a:t>
            </a:r>
            <a:endParaRPr kumimoji="0" lang="en-US" alt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256" name="Freeform 17"/>
          <p:cNvSpPr/>
          <p:nvPr/>
        </p:nvSpPr>
        <p:spPr bwMode="auto">
          <a:xfrm>
            <a:off x="4270017" y="5775594"/>
            <a:ext cx="95250" cy="581025"/>
          </a:xfrm>
          <a:custGeom>
            <a:avLst/>
            <a:gdLst>
              <a:gd name="T0" fmla="*/ 2147483647 w 60"/>
              <a:gd name="T1" fmla="*/ 2147483647 h 366"/>
              <a:gd name="T2" fmla="*/ 2147483647 w 60"/>
              <a:gd name="T3" fmla="*/ 0 h 366"/>
              <a:gd name="T4" fmla="*/ 0 60000 65536"/>
              <a:gd name="T5" fmla="*/ 0 60000 65536"/>
            </a:gdLst>
            <a:ahLst/>
            <a:cxnLst>
              <a:cxn ang="T4">
                <a:pos x="T0" y="T1"/>
              </a:cxn>
              <a:cxn ang="T5">
                <a:pos x="T2" y="T3"/>
              </a:cxn>
            </a:cxnLst>
            <a:rect l="0" t="0" r="r" b="b"/>
            <a:pathLst>
              <a:path w="60" h="366">
                <a:moveTo>
                  <a:pt x="48" y="366"/>
                </a:moveTo>
                <a:cubicBezTo>
                  <a:pt x="0" y="204"/>
                  <a:pt x="60" y="55"/>
                  <a:pt x="60" y="0"/>
                </a:cubicBezTo>
              </a:path>
            </a:pathLst>
          </a:custGeom>
          <a:noFill/>
          <a:ln w="28575" cap="flat" cmpd="sng">
            <a:solidFill>
              <a:srgbClr val="CC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257" name="Freeform 18"/>
          <p:cNvSpPr/>
          <p:nvPr/>
        </p:nvSpPr>
        <p:spPr bwMode="auto">
          <a:xfrm flipH="1" flipV="1">
            <a:off x="9413517" y="5813694"/>
            <a:ext cx="95250" cy="581025"/>
          </a:xfrm>
          <a:custGeom>
            <a:avLst/>
            <a:gdLst>
              <a:gd name="T0" fmla="*/ 2147483647 w 60"/>
              <a:gd name="T1" fmla="*/ 2147483647 h 366"/>
              <a:gd name="T2" fmla="*/ 2147483647 w 60"/>
              <a:gd name="T3" fmla="*/ 0 h 366"/>
              <a:gd name="T4" fmla="*/ 0 60000 65536"/>
              <a:gd name="T5" fmla="*/ 0 60000 65536"/>
            </a:gdLst>
            <a:ahLst/>
            <a:cxnLst>
              <a:cxn ang="T4">
                <a:pos x="T0" y="T1"/>
              </a:cxn>
              <a:cxn ang="T5">
                <a:pos x="T2" y="T3"/>
              </a:cxn>
            </a:cxnLst>
            <a:rect l="0" t="0" r="r" b="b"/>
            <a:pathLst>
              <a:path w="60" h="366">
                <a:moveTo>
                  <a:pt x="48" y="366"/>
                </a:moveTo>
                <a:cubicBezTo>
                  <a:pt x="0" y="204"/>
                  <a:pt x="60" y="55"/>
                  <a:pt x="60" y="0"/>
                </a:cubicBezTo>
              </a:path>
            </a:pathLst>
          </a:custGeom>
          <a:noFill/>
          <a:ln w="28575" cap="flat" cmpd="sng">
            <a:solidFill>
              <a:srgbClr val="CC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258" name="Line 19"/>
          <p:cNvSpPr>
            <a:spLocks noChangeShapeType="1"/>
          </p:cNvSpPr>
          <p:nvPr/>
        </p:nvSpPr>
        <p:spPr bwMode="auto">
          <a:xfrm>
            <a:off x="4824055" y="5532730"/>
            <a:ext cx="1541462" cy="738164"/>
          </a:xfrm>
          <a:prstGeom prst="line">
            <a:avLst/>
          </a:prstGeom>
          <a:noFill/>
          <a:ln w="28575">
            <a:solidFill>
              <a:srgbClr val="CC0000"/>
            </a:solidFill>
            <a:round/>
            <a:tailEnd type="triangl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59" name="Text Box 21"/>
          <p:cNvSpPr txBox="1">
            <a:spLocks noChangeArrowheads="1"/>
          </p:cNvSpPr>
          <p:nvPr/>
        </p:nvSpPr>
        <p:spPr bwMode="auto">
          <a:xfrm>
            <a:off x="5560655" y="5312044"/>
            <a:ext cx="742950" cy="366713"/>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CC0000"/>
                </a:solidFill>
                <a:effectLst/>
                <a:uLnTx/>
                <a:uFillTx/>
                <a:latin typeface="Tahoma" panose="020B0604030504040204" pitchFamily="34" charset="0"/>
                <a:ea typeface="MS PGothic" charset="0"/>
                <a:cs typeface="+mn-cs"/>
              </a:rPr>
              <a:t>event</a:t>
            </a:r>
            <a:endParaRPr kumimoji="0" lang="en-US" sz="2400" b="0" i="0" u="none" strike="noStrike" kern="0" cap="none" spc="0" normalizeH="0" baseline="0" noProof="0">
              <a:ln>
                <a:noFill/>
              </a:ln>
              <a:solidFill>
                <a:srgbClr val="CC0000"/>
              </a:solidFill>
              <a:effectLst/>
              <a:uLnTx/>
              <a:uFillTx/>
              <a:latin typeface="Tahoma" panose="020B0604030504040204" pitchFamily="34" charset="0"/>
              <a:ea typeface="MS PGothic" charset="0"/>
              <a:cs typeface="+mn-cs"/>
            </a:endParaRPr>
          </a:p>
        </p:txBody>
      </p:sp>
      <p:sp>
        <p:nvSpPr>
          <p:cNvPr id="260" name="Text Box 22"/>
          <p:cNvSpPr txBox="1">
            <a:spLocks noChangeArrowheads="1"/>
          </p:cNvSpPr>
          <p:nvPr/>
        </p:nvSpPr>
        <p:spPr bwMode="auto">
          <a:xfrm>
            <a:off x="5520967" y="5616844"/>
            <a:ext cx="890588" cy="366713"/>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CC0000"/>
                </a:solidFill>
                <a:effectLst/>
                <a:uLnTx/>
                <a:uFillTx/>
                <a:latin typeface="Tahoma" panose="020B0604030504040204" pitchFamily="34" charset="0"/>
                <a:ea typeface="MS PGothic" charset="0"/>
                <a:cs typeface="+mn-cs"/>
              </a:rPr>
              <a:t>actions</a:t>
            </a:r>
            <a:endParaRPr kumimoji="0" lang="en-US" sz="2400" b="0" i="0" u="none" strike="noStrike" kern="0" cap="none" spc="0" normalizeH="0" baseline="0" noProof="0">
              <a:ln>
                <a:noFill/>
              </a:ln>
              <a:solidFill>
                <a:srgbClr val="CC0000"/>
              </a:solidFill>
              <a:effectLst/>
              <a:uLnTx/>
              <a:uFillTx/>
              <a:latin typeface="Tahoma" panose="020B0604030504040204" pitchFamily="34" charset="0"/>
              <a:ea typeface="MS PGothic" charset="0"/>
              <a:cs typeface="+mn-cs"/>
            </a:endParaRPr>
          </a:p>
        </p:txBody>
      </p:sp>
      <p:sp>
        <p:nvSpPr>
          <p:cNvPr id="261" name="Line 23"/>
          <p:cNvSpPr>
            <a:spLocks noChangeShapeType="1"/>
          </p:cNvSpPr>
          <p:nvPr/>
        </p:nvSpPr>
        <p:spPr bwMode="auto">
          <a:xfrm>
            <a:off x="5470167" y="5670819"/>
            <a:ext cx="942975" cy="0"/>
          </a:xfrm>
          <a:prstGeom prst="line">
            <a:avLst/>
          </a:prstGeom>
          <a:noFill/>
          <a:ln w="28575">
            <a:solidFill>
              <a:srgbClr val="CC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charset="0"/>
              <a:cs typeface="+mn-cs"/>
            </a:endParaRPr>
          </a:p>
        </p:txBody>
      </p:sp>
      <p:sp>
        <p:nvSpPr>
          <p:cNvPr id="23" name="Rectangle 3"/>
          <p:cNvSpPr txBox="1">
            <a:spLocks noChangeArrowheads="1"/>
          </p:cNvSpPr>
          <p:nvPr/>
        </p:nvSpPr>
        <p:spPr bwMode="auto">
          <a:xfrm>
            <a:off x="906145" y="3094990"/>
            <a:ext cx="11286490" cy="542925"/>
          </a:xfrm>
          <a:prstGeom prst="rect">
            <a:avLst/>
          </a:prstGeom>
          <a:noFill/>
          <a:ln>
            <a:noFill/>
          </a:ln>
          <a:effectLst/>
        </p:spPr>
        <p:txBody>
          <a:bodyPr vert="horz" wrap="square" lIns="91440" tIns="45720" rIns="91440" bIns="45720" numCol="1" anchor="t" anchorCtr="0" compatLnSpc="1"/>
          <a:lstStyle>
            <a:lvl1pPr marL="284480" indent="-284480" algn="l" rtl="0" eaLnBrk="0" fontAlgn="base" hangingPunct="0">
              <a:lnSpc>
                <a:spcPct val="85000"/>
              </a:lnSpc>
              <a:spcBef>
                <a:spcPct val="20000"/>
              </a:spcBef>
              <a:spcAft>
                <a:spcPct val="0"/>
              </a:spcAft>
              <a:buClr>
                <a:srgbClr val="000099"/>
              </a:buClr>
              <a:buSzPct val="100000"/>
              <a:buFont typeface="Wingdings" panose="05000000000000000000" pitchFamily="2" charset="2"/>
              <a:buChar char="§"/>
              <a:defRPr sz="2800">
                <a:solidFill>
                  <a:schemeClr val="tx1"/>
                </a:solidFill>
                <a:latin typeface="+mn-lt"/>
                <a:ea typeface="MS PGothic" charset="0"/>
                <a:cs typeface="MS PGothic" charset="0"/>
              </a:defRPr>
            </a:lvl1pPr>
            <a:lvl2pPr marL="687705" indent="-230505"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MS PGothic" charset="0"/>
              </a:defRPr>
            </a:lvl2pPr>
            <a:lvl3pPr marL="1143000" indent="-228600" algn="l" rtl="0" eaLnBrk="0" fontAlgn="base" hangingPunct="0">
              <a:spcBef>
                <a:spcPct val="20000"/>
              </a:spcBef>
              <a:spcAft>
                <a:spcPct val="0"/>
              </a:spcAft>
              <a:buChar char="•"/>
              <a:defRPr sz="2000">
                <a:solidFill>
                  <a:schemeClr val="tx1"/>
                </a:solidFill>
                <a:latin typeface="+mn-lt"/>
                <a:ea typeface="MS PGothic" charset="0"/>
              </a:defRPr>
            </a:lvl3pPr>
            <a:lvl4pPr marL="1600200" indent="-228600" algn="l" rtl="0" eaLnBrk="0" fontAlgn="base" hangingPunct="0">
              <a:spcBef>
                <a:spcPct val="20000"/>
              </a:spcBef>
              <a:spcAft>
                <a:spcPct val="0"/>
              </a:spcAft>
              <a:buChar char="–"/>
              <a:defRPr sz="1800">
                <a:solidFill>
                  <a:schemeClr val="tx1"/>
                </a:solidFill>
                <a:latin typeface="Times New Roman" panose="02020603050405020304" pitchFamily="18" charset="0"/>
                <a:ea typeface="MS PGothic" charset="0"/>
              </a:defRPr>
            </a:lvl4pPr>
            <a:lvl5pPr marL="2057400" indent="-228600" algn="l" rtl="0" eaLnBrk="0" fontAlgn="base" hangingPunct="0">
              <a:spcBef>
                <a:spcPct val="20000"/>
              </a:spcBef>
              <a:spcAft>
                <a:spcPct val="0"/>
              </a:spcAft>
              <a:buChar char="»"/>
              <a:defRPr sz="1800">
                <a:solidFill>
                  <a:schemeClr val="tx1"/>
                </a:solidFill>
                <a:latin typeface="Times New Roman" panose="02020603050405020304" pitchFamily="18" charset="0"/>
                <a:ea typeface="MS PGothic" charset="0"/>
              </a:defRPr>
            </a:lvl5pPr>
            <a:lvl6pPr marL="25146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6pPr>
            <a:lvl7pPr marL="29718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7pPr>
            <a:lvl8pPr marL="34290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8pPr>
            <a:lvl9pPr marL="38862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9pPr>
          </a:lstStyle>
          <a:p>
            <a:pPr marL="284480" marR="0" lvl="0" indent="-284480" algn="l" defTabSz="914400" rtl="0" eaLnBrk="0" fontAlgn="base" latinLnBrk="0" hangingPunct="0">
              <a:lnSpc>
                <a:spcPct val="85000"/>
              </a:lnSpc>
              <a:spcBef>
                <a:spcPct val="20000"/>
              </a:spcBef>
              <a:spcAft>
                <a:spcPct val="0"/>
              </a:spcAft>
              <a:buClr>
                <a:srgbClr val="000099"/>
              </a:buClr>
              <a:buSzPct val="100000"/>
              <a:buFont typeface="Wingdings" panose="05000000000000000000" pitchFamily="2" charset="2"/>
              <a:buChar char="§"/>
              <a:defRPr/>
            </a:pPr>
            <a:r>
              <a:rPr kumimoji="0" lang="en-US" altLang="en-US" sz="2400" b="0"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rPr>
              <a:t>we use </a:t>
            </a:r>
            <a:r>
              <a:rPr kumimoji="0" lang="en-US" altLang="en-US" sz="2400" b="1" i="0" u="none" strike="noStrike" kern="0" cap="none" spc="0" normalizeH="0" baseline="0" noProof="0" dirty="0">
                <a:ln>
                  <a:noFill/>
                </a:ln>
                <a:solidFill>
                  <a:srgbClr val="FF0000"/>
                </a:solidFill>
                <a:effectLst/>
                <a:uLnTx/>
                <a:uFillTx/>
                <a:latin typeface="Calibri" panose="020F0502020204030204"/>
                <a:ea typeface="MS PGothic" panose="020B0600070205080204" pitchFamily="34" charset="-128"/>
              </a:rPr>
              <a:t>finite-state machines (FSM)</a:t>
            </a:r>
            <a:r>
              <a:rPr kumimoji="0" lang="en-US" altLang="en-US" sz="2400" b="1"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rPr>
              <a:t> </a:t>
            </a:r>
            <a:r>
              <a:rPr kumimoji="0" lang="en-US" altLang="en-US" sz="2400" b="0"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rPr>
              <a:t>to specify the state of thg sender and receiver</a:t>
            </a:r>
            <a:endParaRPr kumimoji="0" lang="en-US" altLang="en-US" sz="2400" b="0"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endParaRPr>
          </a:p>
        </p:txBody>
      </p:sp>
      <p:sp>
        <p:nvSpPr>
          <p:cNvPr id="3" name="日期占位符 2"/>
          <p:cNvSpPr>
            <a:spLocks noGrp="1"/>
          </p:cNvSpPr>
          <p:nvPr>
            <p:ph type="dt" sz="half" idx="10"/>
          </p:nvPr>
        </p:nvSpPr>
        <p:spPr/>
        <p:txBody>
          <a:bodyPr/>
          <a:p>
            <a:fld id="{26EB63D1-C95B-C042-9D3D-F7F9329BC509}" type="datetime1">
              <a:rPr kumimoji="1" lang="zh-CN" altLang="en-US" smtClean="0"/>
            </a:fld>
            <a:endParaRPr kumimoji="1" lang="zh-SG" altLang="en-US"/>
          </a:p>
        </p:txBody>
      </p:sp>
      <p:sp>
        <p:nvSpPr>
          <p:cNvPr id="4" name="灯片编号占位符 3"/>
          <p:cNvSpPr>
            <a:spLocks noGrp="1"/>
          </p:cNvSpPr>
          <p:nvPr>
            <p:ph type="sldNum" sz="quarter" idx="12"/>
          </p:nvPr>
        </p:nvSpPr>
        <p:spPr/>
        <p:txBody>
          <a:bodyPr/>
          <a:p>
            <a:fld id="{48E26B13-A32A-2449-A219-725FF01D53B5}" type="slidenum">
              <a:rPr kumimoji="1" lang="zh-SG" altLang="en-US" smtClean="0"/>
            </a:fld>
            <a:endParaRPr kumimoji="1" lang="zh-SG" altLang="en-US"/>
          </a:p>
        </p:txBody>
      </p:sp>
      <p:sp>
        <p:nvSpPr>
          <p:cNvPr id="5" name="页脚占位符 4"/>
          <p:cNvSpPr>
            <a:spLocks noGrp="1"/>
          </p:cNvSpPr>
          <p:nvPr>
            <p:ph type="ftr" sz="quarter" idx="11"/>
          </p:nvPr>
        </p:nvSpPr>
        <p:spPr/>
        <p:txBody>
          <a:bodyPr/>
          <a:p>
            <a:r>
              <a:rPr kumimoji="1" lang="zh-SG" altLang="en-US"/>
              <a:t>Principle of Computer Networks Experiment - Lesson 2</a:t>
            </a:r>
            <a:endParaRPr kumimoji="1" lang="zh-SG" altLang="en-US"/>
          </a:p>
        </p:txBody>
      </p:sp>
      <p:sp>
        <p:nvSpPr>
          <p:cNvPr id="6" name="Text Box 21"/>
          <p:cNvSpPr txBox="1">
            <a:spLocks noChangeArrowheads="1"/>
          </p:cNvSpPr>
          <p:nvPr/>
        </p:nvSpPr>
        <p:spPr bwMode="auto">
          <a:xfrm>
            <a:off x="4045228" y="4522739"/>
            <a:ext cx="664845" cy="368300"/>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7030A0"/>
                </a:solidFill>
                <a:effectLst/>
                <a:uLnTx/>
                <a:uFillTx/>
                <a:latin typeface="Tahoma" panose="020B0604030504040204" pitchFamily="34" charset="0"/>
                <a:ea typeface="MS PGothic" charset="0"/>
                <a:cs typeface="+mn-cs"/>
              </a:rPr>
              <a:t>IDLE</a:t>
            </a:r>
            <a:endParaRPr kumimoji="0" lang="en-US" sz="1800" b="0" i="0" u="none" strike="noStrike" kern="0" cap="none" spc="0" normalizeH="0" baseline="0" noProof="0">
              <a:ln>
                <a:noFill/>
              </a:ln>
              <a:solidFill>
                <a:srgbClr val="7030A0"/>
              </a:solidFill>
              <a:effectLst/>
              <a:uLnTx/>
              <a:uFillTx/>
              <a:latin typeface="Tahoma" panose="020B0604030504040204" pitchFamily="34" charset="0"/>
              <a:ea typeface="MS PGothic" charset="0"/>
              <a:cs typeface="+mn-cs"/>
            </a:endParaRPr>
          </a:p>
        </p:txBody>
      </p:sp>
      <p:sp>
        <p:nvSpPr>
          <p:cNvPr id="7" name="Text Box 21"/>
          <p:cNvSpPr txBox="1">
            <a:spLocks noChangeArrowheads="1"/>
          </p:cNvSpPr>
          <p:nvPr/>
        </p:nvSpPr>
        <p:spPr bwMode="auto">
          <a:xfrm>
            <a:off x="8843645" y="4580255"/>
            <a:ext cx="726440" cy="368300"/>
          </a:xfrm>
          <a:prstGeom prst="rect">
            <a:avLst/>
          </a:prstGeom>
          <a:noFill/>
          <a:ln>
            <a:noFill/>
          </a:ln>
          <a:effectLst/>
        </p:spPr>
        <p:txBody>
          <a:bodyPr wrap="squar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7030A0"/>
                </a:solidFill>
                <a:effectLst/>
                <a:uLnTx/>
                <a:uFillTx/>
                <a:latin typeface="Tahoma" panose="020B0604030504040204" pitchFamily="34" charset="0"/>
                <a:ea typeface="MS PGothic" charset="0"/>
                <a:cs typeface="+mn-cs"/>
              </a:rPr>
              <a:t>BUSY</a:t>
            </a:r>
            <a:endParaRPr kumimoji="0" lang="en-US" sz="1800" b="0" i="0" u="none" strike="noStrike" kern="0" cap="none" spc="0" normalizeH="0" baseline="0" noProof="0">
              <a:ln>
                <a:noFill/>
              </a:ln>
              <a:solidFill>
                <a:srgbClr val="7030A0"/>
              </a:solidFill>
              <a:effectLst/>
              <a:uLnTx/>
              <a:uFillTx/>
              <a:latin typeface="Tahoma" panose="020B0604030504040204" pitchFamily="34" charset="0"/>
              <a:ea typeface="MS PGothic" charset="0"/>
              <a:cs typeface="+mn-cs"/>
            </a:endParaRPr>
          </a:p>
        </p:txBody>
      </p:sp>
      <p:sp>
        <p:nvSpPr>
          <p:cNvPr id="9" name="Freeform 8"/>
          <p:cNvSpPr/>
          <p:nvPr/>
        </p:nvSpPr>
        <p:spPr bwMode="auto">
          <a:xfrm>
            <a:off x="4294505" y="3757930"/>
            <a:ext cx="4747895" cy="835025"/>
          </a:xfrm>
          <a:custGeom>
            <a:avLst/>
            <a:gdLst>
              <a:gd name="T0" fmla="*/ 0 w 1446"/>
              <a:gd name="T1" fmla="*/ 2147483647 h 180"/>
              <a:gd name="T2" fmla="*/ 2147483647 w 1446"/>
              <a:gd name="T3" fmla="*/ 2147483647 h 180"/>
              <a:gd name="T4" fmla="*/ 0 60000 65536"/>
              <a:gd name="T5" fmla="*/ 0 60000 65536"/>
            </a:gdLst>
            <a:ahLst/>
            <a:cxnLst>
              <a:cxn ang="T4">
                <a:pos x="T0" y="T1"/>
              </a:cxn>
              <a:cxn ang="T5">
                <a:pos x="T2" y="T3"/>
              </a:cxn>
            </a:cxnLst>
            <a:rect l="0" t="0" r="r" b="b"/>
            <a:pathLst>
              <a:path w="1446" h="180">
                <a:moveTo>
                  <a:pt x="0" y="180"/>
                </a:moveTo>
                <a:cubicBezTo>
                  <a:pt x="540" y="30"/>
                  <a:pt x="972" y="0"/>
                  <a:pt x="1446" y="168"/>
                </a:cubicBezTo>
              </a:path>
            </a:pathLst>
          </a:custGeom>
          <a:noFill/>
          <a:ln w="28575" cap="flat" cmpd="sng">
            <a:solidFill>
              <a:srgbClr val="7030A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1" name="Text Box 21"/>
          <p:cNvSpPr txBox="1">
            <a:spLocks noChangeArrowheads="1"/>
          </p:cNvSpPr>
          <p:nvPr/>
        </p:nvSpPr>
        <p:spPr bwMode="auto">
          <a:xfrm>
            <a:off x="6043295" y="3585845"/>
            <a:ext cx="1816100" cy="368300"/>
          </a:xfrm>
          <a:prstGeom prst="rect">
            <a:avLst/>
          </a:prstGeom>
          <a:noFill/>
          <a:ln>
            <a:noFill/>
          </a:ln>
          <a:effectLst/>
        </p:spPr>
        <p:txBody>
          <a:bodyPr wrap="square">
            <a:spAutoFit/>
          </a:bodyPr>
          <a:lstStyle>
            <a:lvl1pPr>
              <a:defRPr sz="1600">
                <a:solidFill>
                  <a:schemeClr val="tx1"/>
                </a:solidFill>
                <a:latin typeface="Tahoma" panose="020B0604030504040204" pitchFamily="34" charset="0"/>
                <a:ea typeface="MS PGothic" charset="0"/>
              </a:defRPr>
            </a:lvl1pPr>
            <a:lvl2pPr marL="742950" indent="-285750">
              <a:defRPr sz="1600">
                <a:solidFill>
                  <a:schemeClr val="tx1"/>
                </a:solidFill>
                <a:latin typeface="Tahoma" panose="020B0604030504040204" pitchFamily="34" charset="0"/>
                <a:ea typeface="MS PGothic" charset="0"/>
              </a:defRPr>
            </a:lvl2pPr>
            <a:lvl3pPr marL="1143000" indent="-228600">
              <a:defRPr sz="1600">
                <a:solidFill>
                  <a:schemeClr val="tx1"/>
                </a:solidFill>
                <a:latin typeface="Tahoma" panose="020B0604030504040204" pitchFamily="34" charset="0"/>
                <a:ea typeface="MS PGothic" charset="0"/>
              </a:defRPr>
            </a:lvl3pPr>
            <a:lvl4pPr marL="1600200" indent="-228600">
              <a:defRPr sz="1600">
                <a:solidFill>
                  <a:schemeClr val="tx1"/>
                </a:solidFill>
                <a:latin typeface="Tahoma" panose="020B0604030504040204" pitchFamily="34" charset="0"/>
                <a:ea typeface="MS PGothic" charset="0"/>
              </a:defRPr>
            </a:lvl4pPr>
            <a:lvl5pPr marL="2057400" indent="-228600">
              <a:defRPr sz="1600">
                <a:solidFill>
                  <a:schemeClr val="tx1"/>
                </a:solidFill>
                <a:latin typeface="Tahoma" panose="020B0604030504040204" pitchFamily="34" charset="0"/>
                <a:ea typeface="MS PGothic"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7030A0"/>
                </a:solidFill>
                <a:effectLst/>
                <a:uLnTx/>
                <a:uFillTx/>
                <a:latin typeface="Tahoma" panose="020B0604030504040204" pitchFamily="34" charset="0"/>
                <a:ea typeface="MS PGothic" charset="0"/>
                <a:cs typeface="+mn-cs"/>
              </a:rPr>
              <a:t>Send/receive</a:t>
            </a:r>
            <a:endParaRPr kumimoji="0" lang="en-US" sz="1800" b="0" i="0" u="none" strike="noStrike" kern="0" cap="none" spc="0" normalizeH="0" baseline="0" noProof="0">
              <a:ln>
                <a:noFill/>
              </a:ln>
              <a:solidFill>
                <a:srgbClr val="7030A0"/>
              </a:solidFill>
              <a:effectLst/>
              <a:uLnTx/>
              <a:uFillTx/>
              <a:latin typeface="Tahoma" panose="020B0604030504040204" pitchFamily="34" charset="0"/>
              <a:ea typeface="MS PGothic" charset="0"/>
              <a:cs typeface="+mn-cs"/>
            </a:endParaRPr>
          </a:p>
        </p:txBody>
      </p:sp>
      <mc:AlternateContent xmlns:mc="http://schemas.openxmlformats.org/markup-compatibility/2006" xmlns:p14="http://schemas.microsoft.com/office/powerpoint/2010/main">
        <mc:Choice Requires="p14">
          <p:contentPart r:id="rId1" p14:bwMode="auto">
            <p14:nvContentPartPr>
              <p14:cNvPr id="12" name="墨迹 11"/>
              <p14:cNvContentPartPr/>
              <p14:nvPr/>
            </p14:nvContentPartPr>
            <p14:xfrm>
              <a:off x="2405380" y="3488690"/>
              <a:ext cx="3755390" cy="59690"/>
            </p14:xfrm>
          </p:contentPart>
        </mc:Choice>
        <mc:Fallback xmlns="">
          <p:pic>
            <p:nvPicPr>
              <p:cNvPr id="12" name="墨迹 11"/>
            </p:nvPicPr>
            <p:blipFill>
              <a:blip r:embed="rId2"/>
            </p:blipFill>
            <p:spPr>
              <a:xfrm>
                <a:off x="2405380" y="3488690"/>
                <a:ext cx="3755390" cy="5969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13" name="墨迹 12"/>
              <p14:cNvContentPartPr/>
              <p14:nvPr/>
            </p14:nvContentPartPr>
            <p14:xfrm>
              <a:off x="4838700" y="5055870"/>
              <a:ext cx="3896995" cy="147320"/>
            </p14:xfrm>
          </p:contentPart>
        </mc:Choice>
        <mc:Fallback xmlns="">
          <p:pic>
            <p:nvPicPr>
              <p:cNvPr id="13" name="墨迹 12"/>
            </p:nvPicPr>
            <p:blipFill>
              <a:blip r:embed="rId4"/>
            </p:blipFill>
            <p:spPr>
              <a:xfrm>
                <a:off x="4838700" y="5055870"/>
                <a:ext cx="3896995" cy="14732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4" name="墨迹 13"/>
              <p14:cNvContentPartPr/>
              <p14:nvPr/>
            </p14:nvContentPartPr>
            <p14:xfrm>
              <a:off x="8621395" y="5093970"/>
              <a:ext cx="184785" cy="152400"/>
            </p14:xfrm>
          </p:contentPart>
        </mc:Choice>
        <mc:Fallback xmlns="">
          <p:pic>
            <p:nvPicPr>
              <p:cNvPr id="14" name="墨迹 13"/>
            </p:nvPicPr>
            <p:blipFill>
              <a:blip r:embed="rId6"/>
            </p:blipFill>
            <p:spPr>
              <a:xfrm>
                <a:off x="8621395" y="5093970"/>
                <a:ext cx="184785" cy="15240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5" name="墨迹 14"/>
              <p14:cNvContentPartPr/>
              <p14:nvPr/>
            </p14:nvContentPartPr>
            <p14:xfrm>
              <a:off x="6340475" y="5992495"/>
              <a:ext cx="664210" cy="489585"/>
            </p14:xfrm>
          </p:contentPart>
        </mc:Choice>
        <mc:Fallback xmlns="">
          <p:pic>
            <p:nvPicPr>
              <p:cNvPr id="15" name="墨迹 14"/>
            </p:nvPicPr>
            <p:blipFill>
              <a:blip r:embed="rId8"/>
            </p:blipFill>
            <p:spPr>
              <a:xfrm>
                <a:off x="6340475" y="5992495"/>
                <a:ext cx="664210" cy="48958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6" name="墨迹 15"/>
              <p14:cNvContentPartPr/>
              <p14:nvPr/>
            </p14:nvContentPartPr>
            <p14:xfrm>
              <a:off x="6498590" y="6134100"/>
              <a:ext cx="97790" cy="114300"/>
            </p14:xfrm>
          </p:contentPart>
        </mc:Choice>
        <mc:Fallback xmlns="">
          <p:pic>
            <p:nvPicPr>
              <p:cNvPr id="16" name="墨迹 15"/>
            </p:nvPicPr>
            <p:blipFill>
              <a:blip r:embed="rId10"/>
            </p:blipFill>
            <p:spPr>
              <a:xfrm>
                <a:off x="6498590" y="6134100"/>
                <a:ext cx="97790" cy="11430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7" name="墨迹 16"/>
              <p14:cNvContentPartPr/>
              <p14:nvPr/>
            </p14:nvContentPartPr>
            <p14:xfrm>
              <a:off x="6678295" y="6134100"/>
              <a:ext cx="130175" cy="157480"/>
            </p14:xfrm>
          </p:contentPart>
        </mc:Choice>
        <mc:Fallback xmlns="">
          <p:pic>
            <p:nvPicPr>
              <p:cNvPr id="17" name="墨迹 16"/>
            </p:nvPicPr>
            <p:blipFill>
              <a:blip r:embed="rId12"/>
            </p:blipFill>
            <p:spPr>
              <a:xfrm>
                <a:off x="6678295" y="6134100"/>
                <a:ext cx="130175" cy="15748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8" name="墨迹 17"/>
              <p14:cNvContentPartPr/>
              <p14:nvPr/>
            </p14:nvContentPartPr>
            <p14:xfrm>
              <a:off x="5442585" y="5300980"/>
              <a:ext cx="794385" cy="321310"/>
            </p14:xfrm>
          </p:contentPart>
        </mc:Choice>
        <mc:Fallback xmlns="">
          <p:pic>
            <p:nvPicPr>
              <p:cNvPr id="18" name="墨迹 17"/>
            </p:nvPicPr>
            <p:blipFill>
              <a:blip r:embed="rId14"/>
            </p:blipFill>
            <p:spPr>
              <a:xfrm>
                <a:off x="5442585" y="5300980"/>
                <a:ext cx="794385" cy="32131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9" name="墨迹 18"/>
              <p14:cNvContentPartPr/>
              <p14:nvPr/>
            </p14:nvContentPartPr>
            <p14:xfrm>
              <a:off x="5524500" y="5649595"/>
              <a:ext cx="887095" cy="353695"/>
            </p14:xfrm>
          </p:contentPart>
        </mc:Choice>
        <mc:Fallback xmlns="">
          <p:pic>
            <p:nvPicPr>
              <p:cNvPr id="19" name="墨迹 18"/>
            </p:nvPicPr>
            <p:blipFill>
              <a:blip r:embed="rId16"/>
            </p:blipFill>
            <p:spPr>
              <a:xfrm>
                <a:off x="5524500" y="5649595"/>
                <a:ext cx="887095" cy="353695"/>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20" name="墨迹 19"/>
              <p14:cNvContentPartPr/>
              <p14:nvPr/>
            </p14:nvContentPartPr>
            <p14:xfrm>
              <a:off x="4816475" y="5562600"/>
              <a:ext cx="1458595" cy="576580"/>
            </p14:xfrm>
          </p:contentPart>
        </mc:Choice>
        <mc:Fallback xmlns="">
          <p:pic>
            <p:nvPicPr>
              <p:cNvPr id="20" name="墨迹 19"/>
            </p:nvPicPr>
            <p:blipFill>
              <a:blip r:embed="rId18"/>
            </p:blipFill>
            <p:spPr>
              <a:xfrm>
                <a:off x="4816475" y="5562600"/>
                <a:ext cx="1458595" cy="57658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21" name="墨迹 20"/>
              <p14:cNvContentPartPr/>
              <p14:nvPr/>
            </p14:nvContentPartPr>
            <p14:xfrm>
              <a:off x="6134100" y="6057900"/>
              <a:ext cx="190500" cy="140970"/>
            </p14:xfrm>
          </p:contentPart>
        </mc:Choice>
        <mc:Fallback xmlns="">
          <p:pic>
            <p:nvPicPr>
              <p:cNvPr id="21" name="墨迹 20"/>
            </p:nvPicPr>
            <p:blipFill>
              <a:blip r:embed="rId20"/>
            </p:blipFill>
            <p:spPr>
              <a:xfrm>
                <a:off x="6134100" y="6057900"/>
                <a:ext cx="190500" cy="14097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2" name="墨迹 21"/>
              <p14:cNvContentPartPr/>
              <p14:nvPr/>
            </p14:nvContentPartPr>
            <p14:xfrm>
              <a:off x="6993890" y="5524500"/>
              <a:ext cx="1687195" cy="680085"/>
            </p14:xfrm>
          </p:contentPart>
        </mc:Choice>
        <mc:Fallback xmlns="">
          <p:pic>
            <p:nvPicPr>
              <p:cNvPr id="22" name="墨迹 21"/>
            </p:nvPicPr>
            <p:blipFill>
              <a:blip r:embed="rId22"/>
            </p:blipFill>
            <p:spPr>
              <a:xfrm>
                <a:off x="6993890" y="5524500"/>
                <a:ext cx="1687195" cy="680085"/>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4" name="墨迹 23"/>
              <p14:cNvContentPartPr/>
              <p14:nvPr/>
            </p14:nvContentPartPr>
            <p14:xfrm>
              <a:off x="8555990" y="5448300"/>
              <a:ext cx="152400" cy="217170"/>
            </p14:xfrm>
          </p:contentPart>
        </mc:Choice>
        <mc:Fallback xmlns="">
          <p:pic>
            <p:nvPicPr>
              <p:cNvPr id="24" name="墨迹 23"/>
            </p:nvPicPr>
            <p:blipFill>
              <a:blip r:embed="rId24"/>
            </p:blipFill>
            <p:spPr>
              <a:xfrm>
                <a:off x="8555990" y="5448300"/>
                <a:ext cx="152400" cy="21717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5" name="墨迹 24"/>
              <p14:cNvContentPartPr/>
              <p14:nvPr/>
            </p14:nvContentPartPr>
            <p14:xfrm>
              <a:off x="3973195" y="4560570"/>
              <a:ext cx="794385" cy="354330"/>
            </p14:xfrm>
          </p:contentPart>
        </mc:Choice>
        <mc:Fallback xmlns="">
          <p:pic>
            <p:nvPicPr>
              <p:cNvPr id="25" name="墨迹 24"/>
            </p:nvPicPr>
            <p:blipFill>
              <a:blip r:embed="rId26"/>
            </p:blipFill>
            <p:spPr>
              <a:xfrm>
                <a:off x="3973195" y="4560570"/>
                <a:ext cx="794385" cy="35433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6" name="墨迹 25"/>
              <p14:cNvContentPartPr/>
              <p14:nvPr/>
            </p14:nvContentPartPr>
            <p14:xfrm>
              <a:off x="8746490" y="4522470"/>
              <a:ext cx="843280" cy="457200"/>
            </p14:xfrm>
          </p:contentPart>
        </mc:Choice>
        <mc:Fallback xmlns="">
          <p:pic>
            <p:nvPicPr>
              <p:cNvPr id="26" name="墨迹 25"/>
            </p:nvPicPr>
            <p:blipFill>
              <a:blip r:embed="rId28"/>
            </p:blipFill>
            <p:spPr>
              <a:xfrm>
                <a:off x="8746490" y="4522470"/>
                <a:ext cx="843280" cy="45720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27" name="墨迹 26"/>
              <p14:cNvContentPartPr/>
              <p14:nvPr/>
            </p14:nvContentPartPr>
            <p14:xfrm>
              <a:off x="5867400" y="3891280"/>
              <a:ext cx="925195" cy="38100"/>
            </p14:xfrm>
          </p:contentPart>
        </mc:Choice>
        <mc:Fallback xmlns="">
          <p:pic>
            <p:nvPicPr>
              <p:cNvPr id="27" name="墨迹 26"/>
            </p:nvPicPr>
            <p:blipFill>
              <a:blip r:embed="rId30"/>
            </p:blipFill>
            <p:spPr>
              <a:xfrm>
                <a:off x="5867400" y="3891280"/>
                <a:ext cx="925195" cy="3810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28" name="墨迹 27"/>
              <p14:cNvContentPartPr/>
              <p14:nvPr/>
            </p14:nvContentPartPr>
            <p14:xfrm>
              <a:off x="6024880" y="3624580"/>
              <a:ext cx="979805" cy="424815"/>
            </p14:xfrm>
          </p:contentPart>
        </mc:Choice>
        <mc:Fallback xmlns="">
          <p:pic>
            <p:nvPicPr>
              <p:cNvPr id="28" name="墨迹 27"/>
            </p:nvPicPr>
            <p:blipFill>
              <a:blip r:embed="rId32"/>
            </p:blipFill>
            <p:spPr>
              <a:xfrm>
                <a:off x="6024880" y="3624580"/>
                <a:ext cx="979805" cy="424815"/>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9" name="墨迹 28"/>
              <p14:cNvContentPartPr/>
              <p14:nvPr/>
            </p14:nvContentPartPr>
            <p14:xfrm>
              <a:off x="6803390" y="3624580"/>
              <a:ext cx="870585" cy="299720"/>
            </p14:xfrm>
          </p:contentPart>
        </mc:Choice>
        <mc:Fallback xmlns="">
          <p:pic>
            <p:nvPicPr>
              <p:cNvPr id="29" name="墨迹 28"/>
            </p:nvPicPr>
            <p:blipFill>
              <a:blip r:embed="rId34"/>
            </p:blipFill>
            <p:spPr>
              <a:xfrm>
                <a:off x="6803390" y="3624580"/>
                <a:ext cx="870585" cy="29972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30" name="墨迹 29"/>
              <p14:cNvContentPartPr/>
              <p14:nvPr/>
            </p14:nvContentPartPr>
            <p14:xfrm>
              <a:off x="5034280" y="4827270"/>
              <a:ext cx="778510" cy="54610"/>
            </p14:xfrm>
          </p:contentPart>
        </mc:Choice>
        <mc:Fallback xmlns="">
          <p:pic>
            <p:nvPicPr>
              <p:cNvPr id="30" name="墨迹 29"/>
            </p:nvPicPr>
            <p:blipFill>
              <a:blip r:embed="rId36"/>
            </p:blipFill>
            <p:spPr>
              <a:xfrm>
                <a:off x="5034280" y="4827270"/>
                <a:ext cx="778510" cy="5461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31" name="墨迹 30"/>
              <p14:cNvContentPartPr/>
              <p14:nvPr/>
            </p14:nvContentPartPr>
            <p14:xfrm>
              <a:off x="6313170" y="3886200"/>
              <a:ext cx="397510" cy="15875"/>
            </p14:xfrm>
          </p:contentPart>
        </mc:Choice>
        <mc:Fallback xmlns="">
          <p:pic>
            <p:nvPicPr>
              <p:cNvPr id="31" name="墨迹 30"/>
            </p:nvPicPr>
            <p:blipFill>
              <a:blip r:embed="rId38"/>
            </p:blipFill>
            <p:spPr>
              <a:xfrm>
                <a:off x="6313170" y="3886200"/>
                <a:ext cx="397510" cy="15875"/>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32" name="墨迹 31"/>
              <p14:cNvContentPartPr/>
              <p14:nvPr/>
            </p14:nvContentPartPr>
            <p14:xfrm>
              <a:off x="6471285" y="3880485"/>
              <a:ext cx="266700" cy="10795"/>
            </p14:xfrm>
          </p:contentPart>
        </mc:Choice>
        <mc:Fallback xmlns="">
          <p:pic>
            <p:nvPicPr>
              <p:cNvPr id="32" name="墨迹 31"/>
            </p:nvPicPr>
            <p:blipFill>
              <a:blip r:embed="rId40"/>
            </p:blipFill>
            <p:spPr>
              <a:xfrm>
                <a:off x="6471285" y="3880485"/>
                <a:ext cx="266700" cy="10795"/>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33" name="墨迹 32"/>
              <p14:cNvContentPartPr/>
              <p14:nvPr/>
            </p14:nvContentPartPr>
            <p14:xfrm>
              <a:off x="6890385" y="3858895"/>
              <a:ext cx="778510" cy="15875"/>
            </p14:xfrm>
          </p:contentPart>
        </mc:Choice>
        <mc:Fallback xmlns="">
          <p:pic>
            <p:nvPicPr>
              <p:cNvPr id="33" name="墨迹 32"/>
            </p:nvPicPr>
            <p:blipFill>
              <a:blip r:embed="rId42"/>
            </p:blipFill>
            <p:spPr>
              <a:xfrm>
                <a:off x="6890385" y="3858895"/>
                <a:ext cx="778510" cy="15875"/>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dissolve">
                                      <p:cBhvr>
                                        <p:cTn id="7" dur="500"/>
                                        <p:tgtEl>
                                          <p:spTgt spid="19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95"/>
                                        </p:tgtEl>
                                        <p:attrNameLst>
                                          <p:attrName>style.visibility</p:attrName>
                                        </p:attrNameLst>
                                      </p:cBhvr>
                                      <p:to>
                                        <p:strVal val="visible"/>
                                      </p:to>
                                    </p:set>
                                    <p:animEffect transition="in" filter="dissolve">
                                      <p:cBhvr>
                                        <p:cTn id="10" dur="500"/>
                                        <p:tgtEl>
                                          <p:spTgt spid="19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96"/>
                                        </p:tgtEl>
                                        <p:attrNameLst>
                                          <p:attrName>style.visibility</p:attrName>
                                        </p:attrNameLst>
                                      </p:cBhvr>
                                      <p:to>
                                        <p:strVal val="visible"/>
                                      </p:to>
                                    </p:set>
                                    <p:animEffect transition="in" filter="dissolve">
                                      <p:cBhvr>
                                        <p:cTn id="13" dur="500"/>
                                        <p:tgtEl>
                                          <p:spTgt spid="19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34"/>
                                        </p:tgtEl>
                                        <p:attrNameLst>
                                          <p:attrName>style.visibility</p:attrName>
                                        </p:attrNameLst>
                                      </p:cBhvr>
                                      <p:to>
                                        <p:strVal val="visible"/>
                                      </p:to>
                                    </p:set>
                                    <p:animEffect transition="in" filter="dissolve">
                                      <p:cBhvr>
                                        <p:cTn id="16" dur="500"/>
                                        <p:tgtEl>
                                          <p:spTgt spid="234"/>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35"/>
                                        </p:tgtEl>
                                        <p:attrNameLst>
                                          <p:attrName>style.visibility</p:attrName>
                                        </p:attrNameLst>
                                      </p:cBhvr>
                                      <p:to>
                                        <p:strVal val="visible"/>
                                      </p:to>
                                    </p:set>
                                    <p:animEffect transition="in" filter="dissolve">
                                      <p:cBhvr>
                                        <p:cTn id="19" dur="500"/>
                                        <p:tgtEl>
                                          <p:spTgt spid="235"/>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38"/>
                                        </p:tgtEl>
                                        <p:attrNameLst>
                                          <p:attrName>style.visibility</p:attrName>
                                        </p:attrNameLst>
                                      </p:cBhvr>
                                      <p:to>
                                        <p:strVal val="visible"/>
                                      </p:to>
                                    </p:set>
                                    <p:animEffect transition="in" filter="dissolve">
                                      <p:cBhvr>
                                        <p:cTn id="22" dur="500"/>
                                        <p:tgtEl>
                                          <p:spTgt spid="238"/>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39"/>
                                        </p:tgtEl>
                                        <p:attrNameLst>
                                          <p:attrName>style.visibility</p:attrName>
                                        </p:attrNameLst>
                                      </p:cBhvr>
                                      <p:to>
                                        <p:strVal val="visible"/>
                                      </p:to>
                                    </p:set>
                                    <p:animEffect transition="in" filter="dissolve">
                                      <p:cBhvr>
                                        <p:cTn id="25" dur="500"/>
                                        <p:tgtEl>
                                          <p:spTgt spid="239"/>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46"/>
                                        </p:tgtEl>
                                        <p:attrNameLst>
                                          <p:attrName>style.visibility</p:attrName>
                                        </p:attrNameLst>
                                      </p:cBhvr>
                                      <p:to>
                                        <p:strVal val="visible"/>
                                      </p:to>
                                    </p:set>
                                    <p:animEffect transition="in" filter="dissolve">
                                      <p:cBhvr>
                                        <p:cTn id="28" dur="500"/>
                                        <p:tgtEl>
                                          <p:spTgt spid="24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48"/>
                                        </p:tgtEl>
                                        <p:attrNameLst>
                                          <p:attrName>style.visibility</p:attrName>
                                        </p:attrNameLst>
                                      </p:cBhvr>
                                      <p:to>
                                        <p:strVal val="visible"/>
                                      </p:to>
                                    </p:set>
                                    <p:animEffect transition="in" filter="dissolve">
                                      <p:cBhvr>
                                        <p:cTn id="31" dur="500"/>
                                        <p:tgtEl>
                                          <p:spTgt spid="248"/>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54"/>
                                        </p:tgtEl>
                                        <p:attrNameLst>
                                          <p:attrName>style.visibility</p:attrName>
                                        </p:attrNameLst>
                                      </p:cBhvr>
                                      <p:to>
                                        <p:strVal val="visible"/>
                                      </p:to>
                                    </p:set>
                                    <p:animEffect transition="in" filter="dissolve">
                                      <p:cBhvr>
                                        <p:cTn id="34" dur="500"/>
                                        <p:tgtEl>
                                          <p:spTgt spid="254"/>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55"/>
                                        </p:tgtEl>
                                        <p:attrNameLst>
                                          <p:attrName>style.visibility</p:attrName>
                                        </p:attrNameLst>
                                      </p:cBhvr>
                                      <p:to>
                                        <p:strVal val="visible"/>
                                      </p:to>
                                    </p:set>
                                    <p:animEffect transition="in" filter="dissolve">
                                      <p:cBhvr>
                                        <p:cTn id="37" dur="500"/>
                                        <p:tgtEl>
                                          <p:spTgt spid="255"/>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56"/>
                                        </p:tgtEl>
                                        <p:attrNameLst>
                                          <p:attrName>style.visibility</p:attrName>
                                        </p:attrNameLst>
                                      </p:cBhvr>
                                      <p:to>
                                        <p:strVal val="visible"/>
                                      </p:to>
                                    </p:set>
                                    <p:animEffect transition="in" filter="dissolve">
                                      <p:cBhvr>
                                        <p:cTn id="40" dur="500"/>
                                        <p:tgtEl>
                                          <p:spTgt spid="25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57"/>
                                        </p:tgtEl>
                                        <p:attrNameLst>
                                          <p:attrName>style.visibility</p:attrName>
                                        </p:attrNameLst>
                                      </p:cBhvr>
                                      <p:to>
                                        <p:strVal val="visible"/>
                                      </p:to>
                                    </p:set>
                                    <p:animEffect transition="in" filter="dissolve">
                                      <p:cBhvr>
                                        <p:cTn id="43" dur="500"/>
                                        <p:tgtEl>
                                          <p:spTgt spid="257"/>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58"/>
                                        </p:tgtEl>
                                        <p:attrNameLst>
                                          <p:attrName>style.visibility</p:attrName>
                                        </p:attrNameLst>
                                      </p:cBhvr>
                                      <p:to>
                                        <p:strVal val="visible"/>
                                      </p:to>
                                    </p:set>
                                    <p:animEffect transition="in" filter="dissolve">
                                      <p:cBhvr>
                                        <p:cTn id="46" dur="500"/>
                                        <p:tgtEl>
                                          <p:spTgt spid="258"/>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59"/>
                                        </p:tgtEl>
                                        <p:attrNameLst>
                                          <p:attrName>style.visibility</p:attrName>
                                        </p:attrNameLst>
                                      </p:cBhvr>
                                      <p:to>
                                        <p:strVal val="visible"/>
                                      </p:to>
                                    </p:set>
                                    <p:animEffect transition="in" filter="dissolve">
                                      <p:cBhvr>
                                        <p:cTn id="49" dur="500"/>
                                        <p:tgtEl>
                                          <p:spTgt spid="259"/>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60"/>
                                        </p:tgtEl>
                                        <p:attrNameLst>
                                          <p:attrName>style.visibility</p:attrName>
                                        </p:attrNameLst>
                                      </p:cBhvr>
                                      <p:to>
                                        <p:strVal val="visible"/>
                                      </p:to>
                                    </p:set>
                                    <p:animEffect transition="in" filter="dissolve">
                                      <p:cBhvr>
                                        <p:cTn id="52" dur="500"/>
                                        <p:tgtEl>
                                          <p:spTgt spid="260"/>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61"/>
                                        </p:tgtEl>
                                        <p:attrNameLst>
                                          <p:attrName>style.visibility</p:attrName>
                                        </p:attrNameLst>
                                      </p:cBhvr>
                                      <p:to>
                                        <p:strVal val="visible"/>
                                      </p:to>
                                    </p:set>
                                    <p:animEffect transition="in" filter="dissolve">
                                      <p:cBhvr>
                                        <p:cTn id="55" dur="500"/>
                                        <p:tgtEl>
                                          <p:spTgt spid="261"/>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dissolve">
                                      <p:cBhvr>
                                        <p:cTn id="58" dur="500"/>
                                        <p:tgtEl>
                                          <p:spTgt spid="23"/>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dissolve">
                                      <p:cBhvr>
                                        <p:cTn id="63" dur="500"/>
                                        <p:tgtEl>
                                          <p:spTgt spid="6"/>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dissolve">
                                      <p:cBhvr>
                                        <p:cTn id="68" dur="500"/>
                                        <p:tgtEl>
                                          <p:spTgt spid="7"/>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9"/>
                                        </p:tgtEl>
                                        <p:attrNameLst>
                                          <p:attrName>style.visibility</p:attrName>
                                        </p:attrNameLst>
                                      </p:cBhvr>
                                      <p:to>
                                        <p:strVal val="visible"/>
                                      </p:to>
                                    </p:set>
                                    <p:animEffect transition="in" filter="dissolve">
                                      <p:cBhvr>
                                        <p:cTn id="73" dur="500"/>
                                        <p:tgtEl>
                                          <p:spTgt spid="9"/>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0" nodeType="clickEffect">
                                  <p:stCondLst>
                                    <p:cond delay="0"/>
                                  </p:stCondLst>
                                  <p:childTnLst>
                                    <p:set>
                                      <p:cBhvr>
                                        <p:cTn id="77" dur="1" fill="hold">
                                          <p:stCondLst>
                                            <p:cond delay="0"/>
                                          </p:stCondLst>
                                        </p:cTn>
                                        <p:tgtEl>
                                          <p:spTgt spid="11"/>
                                        </p:tgtEl>
                                        <p:attrNameLst>
                                          <p:attrName>style.visibility</p:attrName>
                                        </p:attrNameLst>
                                      </p:cBhvr>
                                      <p:to>
                                        <p:strVal val="visible"/>
                                      </p:to>
                                    </p:set>
                                    <p:animEffect transition="in" filter="dissolve">
                                      <p:cBhvr>
                                        <p:cTn id="7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bldLvl="0" animBg="1"/>
      <p:bldP spid="195" grpId="0" bldLvl="0" animBg="1"/>
      <p:bldP spid="196" grpId="0" bldLvl="0" animBg="1"/>
      <p:bldP spid="234" grpId="0" bldLvl="0" animBg="1"/>
      <p:bldP spid="235" grpId="0" bldLvl="0" animBg="1"/>
      <p:bldP spid="238" grpId="0" bldLvl="0" animBg="1"/>
      <p:bldP spid="239" grpId="0" bldLvl="0" animBg="1"/>
      <p:bldP spid="246" grpId="0" bldLvl="0" animBg="1"/>
      <p:bldP spid="248" grpId="0" bldLvl="0" animBg="1"/>
      <p:bldP spid="254" grpId="0" bldLvl="0" animBg="1"/>
      <p:bldP spid="255" grpId="0" bldLvl="0" animBg="1"/>
      <p:bldP spid="256" grpId="0" bldLvl="0" animBg="1"/>
      <p:bldP spid="257" grpId="0" bldLvl="0" animBg="1"/>
      <p:bldP spid="258" grpId="0" bldLvl="0" animBg="1"/>
      <p:bldP spid="259" grpId="0" bldLvl="0" animBg="1"/>
      <p:bldP spid="260" grpId="0" bldLvl="0" animBg="1"/>
      <p:bldP spid="261" grpId="0" bldLvl="0" animBg="1"/>
      <p:bldP spid="23" grpId="0" bldLvl="0" animBg="1"/>
      <p:bldP spid="6" grpId="0" bldLvl="0" animBg="1"/>
      <p:bldP spid="7" grpId="0" bldLvl="0" animBg="1"/>
      <p:bldP spid="9" grpId="0" bldLvl="0" animBg="1"/>
      <p:bldP spid="11" grpId="0" bldLvl="0" animBg="1"/>
    </p:bldLst>
  </p:timing>
</p:sld>
</file>

<file path=ppt/tags/tag1.xml><?xml version="1.0" encoding="utf-8"?>
<p:tagLst xmlns:p="http://schemas.openxmlformats.org/presentationml/2006/main">
  <p:tag name="KSO_WM_UNIT_TABLE_BEAUTIFY" val="smartTable{2fc55299-f470-4f01-9c0a-cd830c25a9aa}"/>
  <p:tag name="TABLE_ENDDRAG_ORIGIN_RECT" val="861*453"/>
  <p:tag name="TABLE_ENDDRAG_RECT" val="40*56*861*453"/>
</p:tagLst>
</file>

<file path=ppt/tags/tag2.xml><?xml version="1.0" encoding="utf-8"?>
<p:tagLst xmlns:p="http://schemas.openxmlformats.org/presentationml/2006/main">
  <p:tag name="KSO_WM_UNIT_TABLE_BEAUTIFY" val="smartTable{4e37515d-4052-4067-811d-4ae6dd3fc98b}"/>
  <p:tag name="TABLE_ENDDRAG_ORIGIN_RECT" val="857*378"/>
  <p:tag name="TABLE_ENDDRAG_RECT" val="62*148*857*37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29639</Words>
  <Application>WPS 文字</Application>
  <PresentationFormat>宽屏</PresentationFormat>
  <Paragraphs>2426</Paragraphs>
  <Slides>81</Slides>
  <Notes>26</Notes>
  <HiddenSlides>0</HiddenSlides>
  <MMClips>1</MMClips>
  <ScaleCrop>false</ScaleCrop>
  <HeadingPairs>
    <vt:vector size="6" baseType="variant">
      <vt:variant>
        <vt:lpstr>已用的字体</vt:lpstr>
      </vt:variant>
      <vt:variant>
        <vt:i4>48</vt:i4>
      </vt:variant>
      <vt:variant>
        <vt:lpstr>主题</vt:lpstr>
      </vt:variant>
      <vt:variant>
        <vt:i4>2</vt:i4>
      </vt:variant>
      <vt:variant>
        <vt:lpstr>幻灯片标题</vt:lpstr>
      </vt:variant>
      <vt:variant>
        <vt:i4>81</vt:i4>
      </vt:variant>
    </vt:vector>
  </HeadingPairs>
  <TitlesOfParts>
    <vt:vector size="131" baseType="lpstr">
      <vt:lpstr>Arial</vt:lpstr>
      <vt:lpstr>宋体</vt:lpstr>
      <vt:lpstr>Wingdings</vt:lpstr>
      <vt:lpstr>Tahoma</vt:lpstr>
      <vt:lpstr>Seaford</vt:lpstr>
      <vt:lpstr>苹方-简</vt:lpstr>
      <vt:lpstr>BM JUA OTF</vt:lpstr>
      <vt:lpstr>Arial Unicode MS</vt:lpstr>
      <vt:lpstr>Chalkboard Regular</vt:lpstr>
      <vt:lpstr>Calibri</vt:lpstr>
      <vt:lpstr>MS PGothic</vt:lpstr>
      <vt:lpstr>Helvetica Neue</vt:lpstr>
      <vt:lpstr>MS PGothic</vt:lpstr>
      <vt:lpstr>Courier</vt:lpstr>
      <vt:lpstr>Times New Roman</vt:lpstr>
      <vt:lpstr>Arial</vt:lpstr>
      <vt:lpstr>宋体-简</vt:lpstr>
      <vt:lpstr>Helvetica</vt:lpstr>
      <vt:lpstr>Wingdings</vt:lpstr>
      <vt:lpstr>Courier New</vt:lpstr>
      <vt:lpstr>Symbol</vt:lpstr>
      <vt:lpstr>黑体</vt:lpstr>
      <vt:lpstr>汉仪中黑KW</vt:lpstr>
      <vt:lpstr>Tahoma Bold</vt:lpstr>
      <vt:lpstr>ZapfDingbats</vt:lpstr>
      <vt:lpstr>Courier Std</vt:lpstr>
      <vt:lpstr>汉仪书宋二KW</vt:lpstr>
      <vt:lpstr>Courier New</vt:lpstr>
      <vt:lpstr>Courier</vt:lpstr>
      <vt:lpstr>Thonburi</vt:lpstr>
      <vt:lpstr>Wingdings</vt:lpstr>
      <vt:lpstr>微软雅黑</vt:lpstr>
      <vt:lpstr>汉仪旗黑</vt:lpstr>
      <vt:lpstr>宋体</vt:lpstr>
      <vt:lpstr>Calibri Light</vt:lpstr>
      <vt:lpstr>等线 Light</vt:lpstr>
      <vt:lpstr>汉仪中等线KW</vt:lpstr>
      <vt:lpstr>等线</vt:lpstr>
      <vt:lpstr>Apple SD Gothic Neo</vt:lpstr>
      <vt:lpstr>Kingsoft Sign</vt:lpstr>
      <vt:lpstr>Calibri</vt:lpstr>
      <vt:lpstr>BM JUA OTF</vt:lpstr>
      <vt:lpstr>Courier Std</vt:lpstr>
      <vt:lpstr>黑体</vt:lpstr>
      <vt:lpstr>儷宋 Pro</vt:lpstr>
      <vt:lpstr>儷黑 Pro</vt:lpstr>
      <vt:lpstr>SimSong Regular</vt:lpstr>
      <vt:lpstr>Times New Roman Bold</vt:lpstr>
      <vt:lpstr>Office 主题​​</vt:lpstr>
      <vt:lpstr>1_Office 主题​​</vt:lpstr>
      <vt:lpstr>Principle of Computer Networks Experiment - Lesson 2</vt:lpstr>
      <vt:lpstr>Goals </vt:lpstr>
      <vt:lpstr>Goals </vt:lpstr>
      <vt:lpstr>Principles of reliable data transfer </vt:lpstr>
      <vt:lpstr>Principles of reliable data transfer </vt:lpstr>
      <vt:lpstr>Principles of reliable data transfer </vt:lpstr>
      <vt:lpstr>Principles of reliable data transfer </vt:lpstr>
      <vt:lpstr>Reliable data transfer protocol (rdt): interfaces</vt:lpstr>
      <vt:lpstr>Reliable data transfer: getting started</vt:lpstr>
      <vt:lpstr>Reliable transfer over a reliable channel</vt:lpstr>
      <vt:lpstr>Reliable transfer over a channel with bit errors</vt:lpstr>
      <vt:lpstr>Reliable transfer over a channel with bit errors</vt:lpstr>
      <vt:lpstr>FSM specifications</vt:lpstr>
      <vt:lpstr>FSM specification</vt:lpstr>
      <vt:lpstr>FSM: operation with no errors</vt:lpstr>
      <vt:lpstr>FSM: corrupted packet scenario</vt:lpstr>
      <vt:lpstr>A fatal flaw!</vt:lpstr>
      <vt:lpstr>Channels with errors and loss</vt:lpstr>
      <vt:lpstr>Channels with errors and loss</vt:lpstr>
      <vt:lpstr>Sender</vt:lpstr>
      <vt:lpstr>In action</vt:lpstr>
      <vt:lpstr>In action</vt:lpstr>
      <vt:lpstr>TCP segment structure</vt:lpstr>
      <vt:lpstr>TCP segment structure</vt:lpstr>
      <vt:lpstr>TCP segment structure via Wireshark</vt:lpstr>
      <vt:lpstr>TCP round trip time, timeout</vt:lpstr>
      <vt:lpstr>TCP round trip time, timeout</vt:lpstr>
      <vt:lpstr>TCP round trip time, timeout</vt:lpstr>
      <vt:lpstr>TCP connection management</vt:lpstr>
      <vt:lpstr>Client/Server (C/S) mode </vt:lpstr>
      <vt:lpstr>Agreeing to establish a connection</vt:lpstr>
      <vt:lpstr>2-way handshake scenarios</vt:lpstr>
      <vt:lpstr>A human 3-way handshake protocol</vt:lpstr>
      <vt:lpstr>TCP 3-way handshake - establishment</vt:lpstr>
      <vt:lpstr>TCP 3-way handshake analysis via Wireshark</vt:lpstr>
      <vt:lpstr>TCP 3-way handshake analysis via Wireshark</vt:lpstr>
      <vt:lpstr>TCP 3-way handshake analysis via Wireshark</vt:lpstr>
      <vt:lpstr>TCP 3-way handshake analysis via Wireshark</vt:lpstr>
      <vt:lpstr>TCP 3-way handshake analysis via Wireshark</vt:lpstr>
      <vt:lpstr>TCP 3-way handshake analysis via Wireshark</vt:lpstr>
      <vt:lpstr>Closing a TCP: 4-way handshake</vt:lpstr>
      <vt:lpstr>4-way handshake analysis via wireshark</vt:lpstr>
      <vt:lpstr>4-way handshake analysis via wireshark</vt:lpstr>
      <vt:lpstr>4-way handshake analysis via wireshark</vt:lpstr>
      <vt:lpstr>4-way handshake analysis via wireshark</vt:lpstr>
      <vt:lpstr>4-way handshake analysis via wireshark</vt:lpstr>
      <vt:lpstr>Goals </vt:lpstr>
      <vt:lpstr>Sockets</vt:lpstr>
      <vt:lpstr>Socket programming interface </vt:lpstr>
      <vt:lpstr>Types of Sockets</vt:lpstr>
      <vt:lpstr>Types of Sockets (cont’d) </vt:lpstr>
      <vt:lpstr>Types of Sockets (cont’d) </vt:lpstr>
      <vt:lpstr>Socket API </vt:lpstr>
      <vt:lpstr>Goals </vt:lpstr>
      <vt:lpstr>Socket API </vt:lpstr>
      <vt:lpstr>Scenario #1 – TCP client-server</vt:lpstr>
      <vt:lpstr>Initialization: server + client, socket()</vt:lpstr>
      <vt:lpstr>Initialization: server, bind()</vt:lpstr>
      <vt:lpstr>Initialization: server, bind()</vt:lpstr>
      <vt:lpstr>Initialization: server, listen()&amp;accept()</vt:lpstr>
      <vt:lpstr>Initialization: server, listen()</vt:lpstr>
      <vt:lpstr>Scenario #1 – TCP client-server</vt:lpstr>
      <vt:lpstr>Connection Establishment: server, connect()</vt:lpstr>
      <vt:lpstr>Connection Establishment: server, connect()</vt:lpstr>
      <vt:lpstr>Connection Establishment: server, accept()</vt:lpstr>
      <vt:lpstr>Connection Establishment: server, accept()</vt:lpstr>
      <vt:lpstr>Scenario #1 – TCP client-server</vt:lpstr>
      <vt:lpstr>Sending Data: server+client, send()</vt:lpstr>
      <vt:lpstr>Receiving Data: server+client, recv()</vt:lpstr>
      <vt:lpstr>Termination: server+client, close()</vt:lpstr>
      <vt:lpstr>Initialization &amp; Connection Est. Summary </vt:lpstr>
      <vt:lpstr>Scenario #2 – UDP client-server</vt:lpstr>
      <vt:lpstr>Scenario #2 – UDP client-server</vt:lpstr>
      <vt:lpstr>Send Data Over UDP: sendto()</vt:lpstr>
      <vt:lpstr>Receive Data Over UDP: recvfrom()  </vt:lpstr>
      <vt:lpstr>Socket编程接口函数总结(1)</vt:lpstr>
      <vt:lpstr>Socket编程接口函数总结(2)</vt:lpstr>
      <vt:lpstr>PowerPoint 演示文稿</vt:lpstr>
      <vt:lpstr>Example - TCP socket flow</vt:lpstr>
      <vt:lpstr>Example - TCP socket flow</vt:lpstr>
      <vt:lpstr>Thank you for your listening!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Principle of Computer Network Experiment</dc:title>
  <dc:creator>archive_0522 bo_yang</dc:creator>
  <cp:lastModifiedBy>微信用户</cp:lastModifiedBy>
  <cp:revision>86</cp:revision>
  <dcterms:created xsi:type="dcterms:W3CDTF">2022-10-26T09:51:27Z</dcterms:created>
  <dcterms:modified xsi:type="dcterms:W3CDTF">2022-10-26T09:51:27Z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F041E9270C02663F67E1546378280C4B</vt:lpwstr>
  </property>
  <property fmtid="{D5CDD505-2E9C-101B-9397-08002B2CF9AE}" pid="3" name="KSOProductBuildVer">
    <vt:lpwstr>2052-4.6.1.7467</vt:lpwstr>
  </property>
</Properties>
</file>